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theme/themeOverride9.xml" ContentType="application/vnd.openxmlformats-officedocument.themeOverride+xml"/>
  <Override PartName="/ppt/charts/chart15.xml" ContentType="application/vnd.openxmlformats-officedocument.drawingml.chart+xml"/>
  <Override PartName="/ppt/theme/themeOverride10.xml" ContentType="application/vnd.openxmlformats-officedocument.themeOverride+xml"/>
  <Override PartName="/ppt/charts/chart16.xml" ContentType="application/vnd.openxmlformats-officedocument.drawingml.chart+xml"/>
  <Override PartName="/ppt/theme/themeOverride11.xml" ContentType="application/vnd.openxmlformats-officedocument.themeOverride+xml"/>
  <Override PartName="/ppt/charts/chart17.xml" ContentType="application/vnd.openxmlformats-officedocument.drawingml.chart+xml"/>
  <Override PartName="/ppt/theme/themeOverride12.xml" ContentType="application/vnd.openxmlformats-officedocument.themeOverride+xml"/>
  <Override PartName="/ppt/charts/chart18.xml" ContentType="application/vnd.openxmlformats-officedocument.drawingml.chart+xml"/>
  <Override PartName="/ppt/theme/themeOverride13.xml" ContentType="application/vnd.openxmlformats-officedocument.themeOverride+xml"/>
  <Override PartName="/ppt/charts/chart19.xml" ContentType="application/vnd.openxmlformats-officedocument.drawingml.chart+xml"/>
  <Override PartName="/ppt/theme/themeOverride14.xml" ContentType="application/vnd.openxmlformats-officedocument.themeOverride+xml"/>
  <Override PartName="/ppt/charts/chart20.xml" ContentType="application/vnd.openxmlformats-officedocument.drawingml.chart+xml"/>
  <Override PartName="/ppt/theme/themeOverride15.xml" ContentType="application/vnd.openxmlformats-officedocument.themeOverride+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9" r:id="rId5"/>
    <p:sldMasterId id="2147483691" r:id="rId6"/>
  </p:sldMasterIdLst>
  <p:notesMasterIdLst>
    <p:notesMasterId r:id="rId75"/>
  </p:notesMasterIdLst>
  <p:handoutMasterIdLst>
    <p:handoutMasterId r:id="rId76"/>
  </p:handoutMasterIdLst>
  <p:sldIdLst>
    <p:sldId id="256" r:id="rId7"/>
    <p:sldId id="303" r:id="rId8"/>
    <p:sldId id="348" r:id="rId9"/>
    <p:sldId id="555" r:id="rId10"/>
    <p:sldId id="395" r:id="rId11"/>
    <p:sldId id="558" r:id="rId12"/>
    <p:sldId id="559" r:id="rId13"/>
    <p:sldId id="448" r:id="rId14"/>
    <p:sldId id="556" r:id="rId15"/>
    <p:sldId id="538" r:id="rId16"/>
    <p:sldId id="557" r:id="rId17"/>
    <p:sldId id="539" r:id="rId18"/>
    <p:sldId id="541" r:id="rId19"/>
    <p:sldId id="542" r:id="rId20"/>
    <p:sldId id="397" r:id="rId21"/>
    <p:sldId id="551" r:id="rId22"/>
    <p:sldId id="552" r:id="rId23"/>
    <p:sldId id="553" r:id="rId24"/>
    <p:sldId id="528" r:id="rId25"/>
    <p:sldId id="554" r:id="rId26"/>
    <p:sldId id="525" r:id="rId27"/>
    <p:sldId id="503" r:id="rId28"/>
    <p:sldId id="527" r:id="rId29"/>
    <p:sldId id="504" r:id="rId30"/>
    <p:sldId id="505" r:id="rId31"/>
    <p:sldId id="545" r:id="rId32"/>
    <p:sldId id="546" r:id="rId33"/>
    <p:sldId id="547" r:id="rId34"/>
    <p:sldId id="548" r:id="rId35"/>
    <p:sldId id="549" r:id="rId36"/>
    <p:sldId id="550" r:id="rId37"/>
    <p:sldId id="506" r:id="rId38"/>
    <p:sldId id="518" r:id="rId39"/>
    <p:sldId id="519" r:id="rId40"/>
    <p:sldId id="508" r:id="rId41"/>
    <p:sldId id="509" r:id="rId42"/>
    <p:sldId id="510" r:id="rId43"/>
    <p:sldId id="511" r:id="rId44"/>
    <p:sldId id="531" r:id="rId45"/>
    <p:sldId id="543" r:id="rId46"/>
    <p:sldId id="544" r:id="rId47"/>
    <p:sldId id="501" r:id="rId48"/>
    <p:sldId id="520" r:id="rId49"/>
    <p:sldId id="532" r:id="rId50"/>
    <p:sldId id="521" r:id="rId51"/>
    <p:sldId id="533" r:id="rId52"/>
    <p:sldId id="522" r:id="rId53"/>
    <p:sldId id="523" r:id="rId54"/>
    <p:sldId id="534" r:id="rId55"/>
    <p:sldId id="468" r:id="rId56"/>
    <p:sldId id="673" r:id="rId57"/>
    <p:sldId id="687" r:id="rId58"/>
    <p:sldId id="686" r:id="rId59"/>
    <p:sldId id="678" r:id="rId60"/>
    <p:sldId id="677" r:id="rId61"/>
    <p:sldId id="679" r:id="rId62"/>
    <p:sldId id="675" r:id="rId63"/>
    <p:sldId id="682" r:id="rId64"/>
    <p:sldId id="681" r:id="rId65"/>
    <p:sldId id="680" r:id="rId66"/>
    <p:sldId id="683" r:id="rId67"/>
    <p:sldId id="674" r:id="rId68"/>
    <p:sldId id="684" r:id="rId69"/>
    <p:sldId id="685" r:id="rId70"/>
    <p:sldId id="560" r:id="rId71"/>
    <p:sldId id="500" r:id="rId72"/>
    <p:sldId id="535" r:id="rId73"/>
    <p:sldId id="53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Cunningham" initials="KC" lastIdx="1" clrIdx="0"/>
  <p:cmAuthor id="2" name="Jim Whalen" initials="JW" lastIdx="12" clrIdx="1"/>
  <p:cmAuthor id="3" name="Lynne Lockwood"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9"/>
    <a:srgbClr val="CBD4D9"/>
    <a:srgbClr val="003454"/>
    <a:srgbClr val="6BB31B"/>
    <a:srgbClr val="56FF39"/>
    <a:srgbClr val="004F7E"/>
    <a:srgbClr val="3D69B6"/>
    <a:srgbClr val="EDEDED"/>
    <a:srgbClr val="C9C9C9"/>
    <a:srgbClr val="FF00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9811" autoAdjust="0"/>
  </p:normalViewPr>
  <p:slideViewPr>
    <p:cSldViewPr snapToGrid="0" snapToObjects="1">
      <p:cViewPr varScale="1">
        <p:scale>
          <a:sx n="86" d="100"/>
          <a:sy n="86" d="100"/>
        </p:scale>
        <p:origin x="8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gradFill flip="none" rotWithShape="1">
              <a:gsLst>
                <a:gs pos="0">
                  <a:schemeClr val="accent1"/>
                </a:gs>
                <a:gs pos="100000">
                  <a:prstClr val="white"/>
                </a:gs>
                <a:gs pos="99000">
                  <a:schemeClr val="accent2"/>
                </a:gs>
              </a:gsLst>
              <a:lin ang="0" scaled="1"/>
              <a:tileRect/>
            </a:gra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Other</c:v>
                </c:pt>
                <c:pt idx="1">
                  <c:v>Unable to stop using</c:v>
                </c:pt>
                <c:pt idx="2">
                  <c:v>E-cigarettes are cheaper than smoking</c:v>
                </c:pt>
                <c:pt idx="3">
                  <c:v>To deal with situations where I can't smoke </c:v>
                </c:pt>
                <c:pt idx="4">
                  <c:v>I believe it is less harmful to my health than cigarettes</c:v>
                </c:pt>
                <c:pt idx="5">
                  <c:v>To avoid bothering others with tobacco smoke</c:v>
                </c:pt>
                <c:pt idx="6">
                  <c:v>To reduce tobacco consumption</c:v>
                </c:pt>
                <c:pt idx="7">
                  <c:v>My friends and/or family members use these products</c:v>
                </c:pt>
                <c:pt idx="8">
                  <c:v>To help me relax or deal with stress, anxiety</c:v>
                </c:pt>
                <c:pt idx="9">
                  <c:v>To quit smoking or avoid relapsing</c:v>
                </c:pt>
                <c:pt idx="10">
                  <c:v>I enjoy the taste/flavor of e-cigarettes/vaping products</c:v>
                </c:pt>
              </c:strCache>
            </c:strRef>
          </c:cat>
          <c:val>
            <c:numRef>
              <c:f>Sheet1!$B$2:$B$12</c:f>
              <c:numCache>
                <c:formatCode>0%</c:formatCode>
                <c:ptCount val="11"/>
                <c:pt idx="0">
                  <c:v>7.0000000000000007E-2</c:v>
                </c:pt>
                <c:pt idx="1">
                  <c:v>0.04</c:v>
                </c:pt>
                <c:pt idx="2">
                  <c:v>0.11</c:v>
                </c:pt>
                <c:pt idx="3">
                  <c:v>0.17</c:v>
                </c:pt>
                <c:pt idx="4">
                  <c:v>0.19</c:v>
                </c:pt>
                <c:pt idx="5">
                  <c:v>0.2</c:v>
                </c:pt>
                <c:pt idx="6">
                  <c:v>0.23</c:v>
                </c:pt>
                <c:pt idx="7">
                  <c:v>0.25</c:v>
                </c:pt>
                <c:pt idx="8">
                  <c:v>0.27</c:v>
                </c:pt>
                <c:pt idx="9">
                  <c:v>0.28000000000000003</c:v>
                </c:pt>
                <c:pt idx="10">
                  <c:v>0.36</c:v>
                </c:pt>
              </c:numCache>
            </c:numRef>
          </c:val>
          <c:extLst>
            <c:ext xmlns:c16="http://schemas.microsoft.com/office/drawing/2014/chart" uri="{C3380CC4-5D6E-409C-BE32-E72D297353CC}">
              <c16:uniqueId val="{00000000-C032-4AC7-8228-B3BF524A6FEA}"/>
            </c:ext>
          </c:extLst>
        </c:ser>
        <c:dLbls>
          <c:showLegendKey val="0"/>
          <c:showVal val="0"/>
          <c:showCatName val="0"/>
          <c:showSerName val="0"/>
          <c:showPercent val="0"/>
          <c:showBubbleSize val="0"/>
        </c:dLbls>
        <c:gapWidth val="50"/>
        <c:axId val="-2062823016"/>
        <c:axId val="-2062799240"/>
      </c:barChart>
      <c:catAx>
        <c:axId val="-2062823016"/>
        <c:scaling>
          <c:orientation val="minMax"/>
        </c:scaling>
        <c:delete val="0"/>
        <c:axPos val="l"/>
        <c:numFmt formatCode="General" sourceLinked="0"/>
        <c:majorTickMark val="out"/>
        <c:minorTickMark val="none"/>
        <c:tickLblPos val="nextTo"/>
        <c:txPr>
          <a:bodyPr/>
          <a:lstStyle/>
          <a:p>
            <a:pPr>
              <a:defRPr sz="1200"/>
            </a:pPr>
            <a:endParaRPr lang="en-US"/>
          </a:p>
        </c:txPr>
        <c:crossAx val="-2062799240"/>
        <c:crosses val="autoZero"/>
        <c:auto val="1"/>
        <c:lblAlgn val="ctr"/>
        <c:lblOffset val="100"/>
        <c:noMultiLvlLbl val="0"/>
      </c:catAx>
      <c:valAx>
        <c:axId val="-2062799240"/>
        <c:scaling>
          <c:orientation val="minMax"/>
        </c:scaling>
        <c:delete val="1"/>
        <c:axPos val="b"/>
        <c:numFmt formatCode="0%" sourceLinked="1"/>
        <c:majorTickMark val="out"/>
        <c:minorTickMark val="none"/>
        <c:tickLblPos val="nextTo"/>
        <c:crossAx val="-2062823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c:spPr>
          <c:invertIfNegative val="0"/>
          <c:dLbls>
            <c:dLbl>
              <c:idx val="0"/>
              <c:layout>
                <c:manualLayout>
                  <c:x val="-0.180218110700125"/>
                  <c:y val="-6.0652815833577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96-40E9-95AC-7A94105B67D0}"/>
                </c:ext>
              </c:extLst>
            </c:dLbl>
            <c:dLbl>
              <c:idx val="1"/>
              <c:layout>
                <c:manualLayout>
                  <c:x val="-0.15198576651121201"/>
                  <c:y val="-1.41092536080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96-40E9-95AC-7A94105B67D0}"/>
                </c:ext>
              </c:extLst>
            </c:dLbl>
            <c:dLbl>
              <c:idx val="2"/>
              <c:layout>
                <c:manualLayout>
                  <c:x val="-0.16722522838117901"/>
                  <c:y val="7.37355584270649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96-40E9-95AC-7A94105B67D0}"/>
                </c:ext>
              </c:extLst>
            </c:dLbl>
            <c:dLbl>
              <c:idx val="3"/>
              <c:layout>
                <c:manualLayout>
                  <c:x val="-0.15793355894356001"/>
                  <c:y val="-1.21299297830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96-40E9-95AC-7A94105B67D0}"/>
                </c:ext>
              </c:extLst>
            </c:dLbl>
            <c:spPr>
              <a:noFill/>
              <a:ln>
                <a:noFill/>
              </a:ln>
              <a:effectLst/>
            </c:spPr>
            <c:txPr>
              <a:bodyPr/>
              <a:lstStyle/>
              <a:p>
                <a:pPr>
                  <a:defRPr sz="1000" b="0" i="0">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Successful/won't start again</c:v>
                </c:pt>
                <c:pt idx="1">
                  <c:v>Successful/afraid I'll start again</c:v>
                </c:pt>
                <c:pt idx="2">
                  <c:v>Not successful/still want to quit</c:v>
                </c:pt>
                <c:pt idx="3">
                  <c:v>Not successful/quit trying</c:v>
                </c:pt>
              </c:strCache>
            </c:strRef>
          </c:cat>
          <c:val>
            <c:numRef>
              <c:f>Sheet1!$B$2:$B$5</c:f>
              <c:numCache>
                <c:formatCode>0%</c:formatCode>
                <c:ptCount val="4"/>
                <c:pt idx="0">
                  <c:v>0.26</c:v>
                </c:pt>
                <c:pt idx="1">
                  <c:v>0.21</c:v>
                </c:pt>
                <c:pt idx="2">
                  <c:v>0.28999999999999998</c:v>
                </c:pt>
                <c:pt idx="3">
                  <c:v>0.24</c:v>
                </c:pt>
              </c:numCache>
            </c:numRef>
          </c:val>
          <c:extLst>
            <c:ext xmlns:c16="http://schemas.microsoft.com/office/drawing/2014/chart" uri="{C3380CC4-5D6E-409C-BE32-E72D297353CC}">
              <c16:uniqueId val="{00000004-C396-40E9-95AC-7A94105B67D0}"/>
            </c:ext>
          </c:extLst>
        </c:ser>
        <c:dLbls>
          <c:showLegendKey val="0"/>
          <c:showVal val="0"/>
          <c:showCatName val="0"/>
          <c:showSerName val="0"/>
          <c:showPercent val="0"/>
          <c:showBubbleSize val="0"/>
        </c:dLbls>
        <c:gapWidth val="100"/>
        <c:axId val="-2065114632"/>
        <c:axId val="-2065111560"/>
      </c:barChart>
      <c:catAx>
        <c:axId val="-2065114632"/>
        <c:scaling>
          <c:orientation val="minMax"/>
        </c:scaling>
        <c:delete val="0"/>
        <c:axPos val="l"/>
        <c:numFmt formatCode="General" sourceLinked="0"/>
        <c:majorTickMark val="out"/>
        <c:minorTickMark val="none"/>
        <c:tickLblPos val="nextTo"/>
        <c:txPr>
          <a:bodyPr/>
          <a:lstStyle/>
          <a:p>
            <a:pPr>
              <a:defRPr sz="1100"/>
            </a:pPr>
            <a:endParaRPr lang="en-US"/>
          </a:p>
        </c:txPr>
        <c:crossAx val="-2065111560"/>
        <c:crosses val="autoZero"/>
        <c:auto val="1"/>
        <c:lblAlgn val="ctr"/>
        <c:lblOffset val="100"/>
        <c:noMultiLvlLbl val="0"/>
      </c:catAx>
      <c:valAx>
        <c:axId val="-2065111560"/>
        <c:scaling>
          <c:orientation val="minMax"/>
        </c:scaling>
        <c:delete val="1"/>
        <c:axPos val="b"/>
        <c:numFmt formatCode="0%" sourceLinked="1"/>
        <c:majorTickMark val="out"/>
        <c:minorTickMark val="none"/>
        <c:tickLblPos val="nextTo"/>
        <c:crossAx val="-2065114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c:spPr>
          <c:invertIfNegative val="0"/>
          <c:dLbls>
            <c:dLbl>
              <c:idx val="0"/>
              <c:layout>
                <c:manualLayout>
                  <c:x val="-0.180218110700125"/>
                  <c:y val="-6.0652815833577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68-4A5B-AFC1-3BAAB62B64BB}"/>
                </c:ext>
              </c:extLst>
            </c:dLbl>
            <c:dLbl>
              <c:idx val="1"/>
              <c:layout>
                <c:manualLayout>
                  <c:x val="-0.15198576651121201"/>
                  <c:y val="-1.41092536080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68-4A5B-AFC1-3BAAB62B64BB}"/>
                </c:ext>
              </c:extLst>
            </c:dLbl>
            <c:dLbl>
              <c:idx val="2"/>
              <c:layout>
                <c:manualLayout>
                  <c:x val="-0.16722522838117901"/>
                  <c:y val="7.37355584270649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68-4A5B-AFC1-3BAAB62B64BB}"/>
                </c:ext>
              </c:extLst>
            </c:dLbl>
            <c:dLbl>
              <c:idx val="3"/>
              <c:layout>
                <c:manualLayout>
                  <c:x val="-0.15793355894356001"/>
                  <c:y val="-1.21299297830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68-4A5B-AFC1-3BAAB62B64BB}"/>
                </c:ext>
              </c:extLst>
            </c:dLbl>
            <c:spPr>
              <a:noFill/>
              <a:ln>
                <a:noFill/>
              </a:ln>
              <a:effectLst/>
            </c:spPr>
            <c:txPr>
              <a:bodyPr/>
              <a:lstStyle/>
              <a:p>
                <a:pPr>
                  <a:defRPr sz="1000" b="0" i="0">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Successful/won't start again</c:v>
                </c:pt>
                <c:pt idx="1">
                  <c:v>Successful/afraid I'll start again</c:v>
                </c:pt>
                <c:pt idx="2">
                  <c:v>Not successful/still want to quit</c:v>
                </c:pt>
                <c:pt idx="3">
                  <c:v>Not successful/quit trying</c:v>
                </c:pt>
              </c:strCache>
            </c:strRef>
          </c:cat>
          <c:val>
            <c:numRef>
              <c:f>Sheet1!$B$2:$B$5</c:f>
              <c:numCache>
                <c:formatCode>0%</c:formatCode>
                <c:ptCount val="4"/>
                <c:pt idx="0">
                  <c:v>0.18</c:v>
                </c:pt>
                <c:pt idx="1">
                  <c:v>0.13</c:v>
                </c:pt>
                <c:pt idx="2">
                  <c:v>0.45</c:v>
                </c:pt>
                <c:pt idx="3">
                  <c:v>0.24</c:v>
                </c:pt>
              </c:numCache>
            </c:numRef>
          </c:val>
          <c:extLst>
            <c:ext xmlns:c16="http://schemas.microsoft.com/office/drawing/2014/chart" uri="{C3380CC4-5D6E-409C-BE32-E72D297353CC}">
              <c16:uniqueId val="{00000004-E768-4A5B-AFC1-3BAAB62B64BB}"/>
            </c:ext>
          </c:extLst>
        </c:ser>
        <c:dLbls>
          <c:showLegendKey val="0"/>
          <c:showVal val="0"/>
          <c:showCatName val="0"/>
          <c:showSerName val="0"/>
          <c:showPercent val="0"/>
          <c:showBubbleSize val="0"/>
        </c:dLbls>
        <c:gapWidth val="100"/>
        <c:axId val="-2065082984"/>
        <c:axId val="-2065079912"/>
      </c:barChart>
      <c:catAx>
        <c:axId val="-2065082984"/>
        <c:scaling>
          <c:orientation val="minMax"/>
        </c:scaling>
        <c:delete val="0"/>
        <c:axPos val="l"/>
        <c:numFmt formatCode="General" sourceLinked="0"/>
        <c:majorTickMark val="out"/>
        <c:minorTickMark val="none"/>
        <c:tickLblPos val="nextTo"/>
        <c:txPr>
          <a:bodyPr/>
          <a:lstStyle/>
          <a:p>
            <a:pPr>
              <a:defRPr sz="1100"/>
            </a:pPr>
            <a:endParaRPr lang="en-US"/>
          </a:p>
        </c:txPr>
        <c:crossAx val="-2065079912"/>
        <c:crosses val="autoZero"/>
        <c:auto val="1"/>
        <c:lblAlgn val="ctr"/>
        <c:lblOffset val="100"/>
        <c:noMultiLvlLbl val="0"/>
      </c:catAx>
      <c:valAx>
        <c:axId val="-2065079912"/>
        <c:scaling>
          <c:orientation val="minMax"/>
        </c:scaling>
        <c:delete val="1"/>
        <c:axPos val="b"/>
        <c:numFmt formatCode="0%" sourceLinked="1"/>
        <c:majorTickMark val="out"/>
        <c:minorTickMark val="none"/>
        <c:tickLblPos val="nextTo"/>
        <c:crossAx val="-2065082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c:spPr>
          <c:invertIfNegative val="0"/>
          <c:dLbls>
            <c:dLbl>
              <c:idx val="0"/>
              <c:layout>
                <c:manualLayout>
                  <c:x val="-0.180218110700125"/>
                  <c:y val="-6.0652815833577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6F-4EAD-8551-6A36314F8749}"/>
                </c:ext>
              </c:extLst>
            </c:dLbl>
            <c:dLbl>
              <c:idx val="1"/>
              <c:layout>
                <c:manualLayout>
                  <c:x val="-0.15198576651121201"/>
                  <c:y val="-1.41092536080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6F-4EAD-8551-6A36314F8749}"/>
                </c:ext>
              </c:extLst>
            </c:dLbl>
            <c:dLbl>
              <c:idx val="2"/>
              <c:layout>
                <c:manualLayout>
                  <c:x val="-0.16722522838117901"/>
                  <c:y val="7.37355584270649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6F-4EAD-8551-6A36314F8749}"/>
                </c:ext>
              </c:extLst>
            </c:dLbl>
            <c:dLbl>
              <c:idx val="3"/>
              <c:layout>
                <c:manualLayout>
                  <c:x val="-0.15793355894356001"/>
                  <c:y val="-1.21299297830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6F-4EAD-8551-6A36314F8749}"/>
                </c:ext>
              </c:extLst>
            </c:dLbl>
            <c:spPr>
              <a:noFill/>
              <a:ln>
                <a:noFill/>
              </a:ln>
              <a:effectLst/>
            </c:spPr>
            <c:txPr>
              <a:bodyPr/>
              <a:lstStyle/>
              <a:p>
                <a:pPr>
                  <a:defRPr sz="1000" b="0" i="0">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Successful/won't start again</c:v>
                </c:pt>
                <c:pt idx="1">
                  <c:v>Successful/afraid I'll start again</c:v>
                </c:pt>
                <c:pt idx="2">
                  <c:v>Not successful/still want to quit</c:v>
                </c:pt>
                <c:pt idx="3">
                  <c:v>Not successful/quit trying</c:v>
                </c:pt>
              </c:strCache>
            </c:strRef>
          </c:cat>
          <c:val>
            <c:numRef>
              <c:f>Sheet1!$B$2:$B$5</c:f>
              <c:numCache>
                <c:formatCode>0%</c:formatCode>
                <c:ptCount val="4"/>
                <c:pt idx="0">
                  <c:v>0.36</c:v>
                </c:pt>
                <c:pt idx="1">
                  <c:v>0.3</c:v>
                </c:pt>
                <c:pt idx="2">
                  <c:v>0.2</c:v>
                </c:pt>
                <c:pt idx="3">
                  <c:v>0.14000000000000001</c:v>
                </c:pt>
              </c:numCache>
            </c:numRef>
          </c:val>
          <c:extLst>
            <c:ext xmlns:c16="http://schemas.microsoft.com/office/drawing/2014/chart" uri="{C3380CC4-5D6E-409C-BE32-E72D297353CC}">
              <c16:uniqueId val="{00000004-CA6F-4EAD-8551-6A36314F8749}"/>
            </c:ext>
          </c:extLst>
        </c:ser>
        <c:dLbls>
          <c:showLegendKey val="0"/>
          <c:showVal val="0"/>
          <c:showCatName val="0"/>
          <c:showSerName val="0"/>
          <c:showPercent val="0"/>
          <c:showBubbleSize val="0"/>
        </c:dLbls>
        <c:gapWidth val="100"/>
        <c:axId val="-2065043240"/>
        <c:axId val="-2065040168"/>
      </c:barChart>
      <c:catAx>
        <c:axId val="-2065043240"/>
        <c:scaling>
          <c:orientation val="minMax"/>
        </c:scaling>
        <c:delete val="0"/>
        <c:axPos val="l"/>
        <c:numFmt formatCode="General" sourceLinked="0"/>
        <c:majorTickMark val="out"/>
        <c:minorTickMark val="none"/>
        <c:tickLblPos val="nextTo"/>
        <c:txPr>
          <a:bodyPr/>
          <a:lstStyle/>
          <a:p>
            <a:pPr>
              <a:defRPr sz="1100"/>
            </a:pPr>
            <a:endParaRPr lang="en-US"/>
          </a:p>
        </c:txPr>
        <c:crossAx val="-2065040168"/>
        <c:crosses val="autoZero"/>
        <c:auto val="1"/>
        <c:lblAlgn val="ctr"/>
        <c:lblOffset val="100"/>
        <c:noMultiLvlLbl val="0"/>
      </c:catAx>
      <c:valAx>
        <c:axId val="-2065040168"/>
        <c:scaling>
          <c:orientation val="minMax"/>
        </c:scaling>
        <c:delete val="1"/>
        <c:axPos val="b"/>
        <c:numFmt formatCode="0%" sourceLinked="1"/>
        <c:majorTickMark val="out"/>
        <c:minorTickMark val="none"/>
        <c:tickLblPos val="nextTo"/>
        <c:crossAx val="-2065043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Strong desire to quit</c:v>
                </c:pt>
              </c:strCache>
            </c:strRef>
          </c:tx>
          <c:spPr>
            <a:solidFill>
              <a:srgbClr val="008000"/>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C7-4E8F-86CC-9241FBA2D81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0.12</c:v>
                </c:pt>
              </c:numCache>
            </c:numRef>
          </c:val>
          <c:extLst>
            <c:ext xmlns:c16="http://schemas.microsoft.com/office/drawing/2014/chart" uri="{C3380CC4-5D6E-409C-BE32-E72D297353CC}">
              <c16:uniqueId val="{00000001-FAC7-4E8F-86CC-9241FBA2D81F}"/>
            </c:ext>
          </c:extLst>
        </c:ser>
        <c:ser>
          <c:idx val="1"/>
          <c:order val="1"/>
          <c:tx>
            <c:strRef>
              <c:f>Sheet1!$C$1</c:f>
              <c:strCache>
                <c:ptCount val="1"/>
                <c:pt idx="0">
                  <c:v>Slight desire to quit</c:v>
                </c:pt>
              </c:strCache>
            </c:strRef>
          </c:tx>
          <c:spPr>
            <a:solidFill>
              <a:schemeClr val="accent4"/>
            </a:solidFill>
          </c:spPr>
          <c:invertIfNegative val="0"/>
          <c:dLbls>
            <c:dLbl>
              <c:idx val="0"/>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2C12-4C28-8F45-12BF7095146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0.48</c:v>
                </c:pt>
              </c:numCache>
            </c:numRef>
          </c:val>
          <c:extLst>
            <c:ext xmlns:c16="http://schemas.microsoft.com/office/drawing/2014/chart" uri="{C3380CC4-5D6E-409C-BE32-E72D297353CC}">
              <c16:uniqueId val="{00000003-FAC7-4E8F-86CC-9241FBA2D81F}"/>
            </c:ext>
          </c:extLst>
        </c:ser>
        <c:ser>
          <c:idx val="2"/>
          <c:order val="2"/>
          <c:tx>
            <c:strRef>
              <c:f>Sheet1!$D$1</c:f>
              <c:strCache>
                <c:ptCount val="1"/>
                <c:pt idx="0">
                  <c:v>No desire to quit</c:v>
                </c:pt>
              </c:strCache>
            </c:strRef>
          </c:tx>
          <c:spPr>
            <a:solidFill>
              <a:srgbClr val="FF00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0.41</c:v>
                </c:pt>
              </c:numCache>
            </c:numRef>
          </c:val>
          <c:extLst>
            <c:ext xmlns:c16="http://schemas.microsoft.com/office/drawing/2014/chart" uri="{C3380CC4-5D6E-409C-BE32-E72D297353CC}">
              <c16:uniqueId val="{00000005-FAC7-4E8F-86CC-9241FBA2D81F}"/>
            </c:ext>
          </c:extLst>
        </c:ser>
        <c:dLbls>
          <c:showLegendKey val="0"/>
          <c:showVal val="0"/>
          <c:showCatName val="0"/>
          <c:showSerName val="0"/>
          <c:showPercent val="0"/>
          <c:showBubbleSize val="0"/>
        </c:dLbls>
        <c:gapWidth val="150"/>
        <c:overlap val="100"/>
        <c:axId val="-2134550632"/>
        <c:axId val="2126174200"/>
      </c:barChart>
      <c:catAx>
        <c:axId val="-2134550632"/>
        <c:scaling>
          <c:orientation val="minMax"/>
        </c:scaling>
        <c:delete val="1"/>
        <c:axPos val="b"/>
        <c:numFmt formatCode="General" sourceLinked="1"/>
        <c:majorTickMark val="out"/>
        <c:minorTickMark val="none"/>
        <c:tickLblPos val="nextTo"/>
        <c:crossAx val="2126174200"/>
        <c:crosses val="autoZero"/>
        <c:auto val="1"/>
        <c:lblAlgn val="ctr"/>
        <c:lblOffset val="100"/>
        <c:noMultiLvlLbl val="0"/>
      </c:catAx>
      <c:valAx>
        <c:axId val="2126174200"/>
        <c:scaling>
          <c:orientation val="minMax"/>
        </c:scaling>
        <c:delete val="1"/>
        <c:axPos val="l"/>
        <c:numFmt formatCode="0%" sourceLinked="1"/>
        <c:majorTickMark val="out"/>
        <c:minorTickMark val="none"/>
        <c:tickLblPos val="nextTo"/>
        <c:crossAx val="-213455063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Strong desire to quit</c:v>
                </c:pt>
              </c:strCache>
            </c:strRef>
          </c:tx>
          <c:spPr>
            <a:solidFill>
              <a:srgbClr val="0080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0.21</c:v>
                </c:pt>
              </c:numCache>
            </c:numRef>
          </c:val>
          <c:extLst>
            <c:ext xmlns:c16="http://schemas.microsoft.com/office/drawing/2014/chart" uri="{C3380CC4-5D6E-409C-BE32-E72D297353CC}">
              <c16:uniqueId val="{00000001-29BD-4EE1-A4D6-50CE600ECD7B}"/>
            </c:ext>
          </c:extLst>
        </c:ser>
        <c:ser>
          <c:idx val="1"/>
          <c:order val="1"/>
          <c:tx>
            <c:strRef>
              <c:f>Sheet1!$C$1</c:f>
              <c:strCache>
                <c:ptCount val="1"/>
                <c:pt idx="0">
                  <c:v>Slight desire to quit</c:v>
                </c:pt>
              </c:strCache>
            </c:strRef>
          </c:tx>
          <c:spPr>
            <a:solidFill>
              <a:schemeClr val="accent4"/>
            </a:solidFill>
          </c:spPr>
          <c:invertIfNegative val="0"/>
          <c:dLbls>
            <c:dLbl>
              <c:idx val="0"/>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F85-48F6-99E7-98C2B869003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0.24</c:v>
                </c:pt>
              </c:numCache>
            </c:numRef>
          </c:val>
          <c:extLst>
            <c:ext xmlns:c16="http://schemas.microsoft.com/office/drawing/2014/chart" uri="{C3380CC4-5D6E-409C-BE32-E72D297353CC}">
              <c16:uniqueId val="{00000003-29BD-4EE1-A4D6-50CE600ECD7B}"/>
            </c:ext>
          </c:extLst>
        </c:ser>
        <c:ser>
          <c:idx val="2"/>
          <c:order val="2"/>
          <c:tx>
            <c:strRef>
              <c:f>Sheet1!$D$1</c:f>
              <c:strCache>
                <c:ptCount val="1"/>
                <c:pt idx="0">
                  <c:v>No desire to quit</c:v>
                </c:pt>
              </c:strCache>
            </c:strRef>
          </c:tx>
          <c:spPr>
            <a:solidFill>
              <a:srgbClr val="FF00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0.55000000000000004</c:v>
                </c:pt>
              </c:numCache>
            </c:numRef>
          </c:val>
          <c:extLst>
            <c:ext xmlns:c16="http://schemas.microsoft.com/office/drawing/2014/chart" uri="{C3380CC4-5D6E-409C-BE32-E72D297353CC}">
              <c16:uniqueId val="{00000005-29BD-4EE1-A4D6-50CE600ECD7B}"/>
            </c:ext>
          </c:extLst>
        </c:ser>
        <c:dLbls>
          <c:dLblPos val="ctr"/>
          <c:showLegendKey val="0"/>
          <c:showVal val="1"/>
          <c:showCatName val="0"/>
          <c:showSerName val="0"/>
          <c:showPercent val="0"/>
          <c:showBubbleSize val="0"/>
        </c:dLbls>
        <c:gapWidth val="150"/>
        <c:overlap val="100"/>
        <c:axId val="2126340632"/>
        <c:axId val="2126031992"/>
      </c:barChart>
      <c:catAx>
        <c:axId val="2126340632"/>
        <c:scaling>
          <c:orientation val="minMax"/>
        </c:scaling>
        <c:delete val="1"/>
        <c:axPos val="b"/>
        <c:numFmt formatCode="General" sourceLinked="1"/>
        <c:majorTickMark val="out"/>
        <c:minorTickMark val="none"/>
        <c:tickLblPos val="nextTo"/>
        <c:crossAx val="2126031992"/>
        <c:crosses val="autoZero"/>
        <c:auto val="1"/>
        <c:lblAlgn val="ctr"/>
        <c:lblOffset val="100"/>
        <c:noMultiLvlLbl val="0"/>
      </c:catAx>
      <c:valAx>
        <c:axId val="2126031992"/>
        <c:scaling>
          <c:orientation val="minMax"/>
        </c:scaling>
        <c:delete val="1"/>
        <c:axPos val="l"/>
        <c:numFmt formatCode="0%" sourceLinked="1"/>
        <c:majorTickMark val="out"/>
        <c:minorTickMark val="none"/>
        <c:tickLblPos val="nextTo"/>
        <c:crossAx val="212634063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Strong desire to quit</c:v>
                </c:pt>
              </c:strCache>
            </c:strRef>
          </c:tx>
          <c:spPr>
            <a:solidFill>
              <a:srgbClr val="0080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0.20599999999999999</c:v>
                </c:pt>
              </c:numCache>
            </c:numRef>
          </c:val>
          <c:extLst>
            <c:ext xmlns:c16="http://schemas.microsoft.com/office/drawing/2014/chart" uri="{C3380CC4-5D6E-409C-BE32-E72D297353CC}">
              <c16:uniqueId val="{00000001-3E76-4AE8-9B47-0F4AE0462729}"/>
            </c:ext>
          </c:extLst>
        </c:ser>
        <c:ser>
          <c:idx val="1"/>
          <c:order val="1"/>
          <c:tx>
            <c:strRef>
              <c:f>Sheet1!$C$1</c:f>
              <c:strCache>
                <c:ptCount val="1"/>
                <c:pt idx="0">
                  <c:v>Slight desire to quit</c:v>
                </c:pt>
              </c:strCache>
            </c:strRef>
          </c:tx>
          <c:spPr>
            <a:solidFill>
              <a:schemeClr val="accent4"/>
            </a:solidFill>
          </c:spPr>
          <c:invertIfNegative val="0"/>
          <c:dLbls>
            <c:dLbl>
              <c:idx val="0"/>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F00A-4D0D-9661-7F68B641F49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0.23499999999999999</c:v>
                </c:pt>
              </c:numCache>
            </c:numRef>
          </c:val>
          <c:extLst>
            <c:ext xmlns:c16="http://schemas.microsoft.com/office/drawing/2014/chart" uri="{C3380CC4-5D6E-409C-BE32-E72D297353CC}">
              <c16:uniqueId val="{00000003-3E76-4AE8-9B47-0F4AE0462729}"/>
            </c:ext>
          </c:extLst>
        </c:ser>
        <c:ser>
          <c:idx val="2"/>
          <c:order val="2"/>
          <c:tx>
            <c:strRef>
              <c:f>Sheet1!$D$1</c:f>
              <c:strCache>
                <c:ptCount val="1"/>
                <c:pt idx="0">
                  <c:v>No desire to quit</c:v>
                </c:pt>
              </c:strCache>
            </c:strRef>
          </c:tx>
          <c:spPr>
            <a:solidFill>
              <a:srgbClr val="FF00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0.55000000000000004</c:v>
                </c:pt>
              </c:numCache>
            </c:numRef>
          </c:val>
          <c:extLst>
            <c:ext xmlns:c16="http://schemas.microsoft.com/office/drawing/2014/chart" uri="{C3380CC4-5D6E-409C-BE32-E72D297353CC}">
              <c16:uniqueId val="{00000005-3E76-4AE8-9B47-0F4AE0462729}"/>
            </c:ext>
          </c:extLst>
        </c:ser>
        <c:dLbls>
          <c:dLblPos val="ctr"/>
          <c:showLegendKey val="0"/>
          <c:showVal val="1"/>
          <c:showCatName val="0"/>
          <c:showSerName val="0"/>
          <c:showPercent val="0"/>
          <c:showBubbleSize val="0"/>
        </c:dLbls>
        <c:gapWidth val="150"/>
        <c:overlap val="100"/>
        <c:axId val="-2138369448"/>
        <c:axId val="-2138360168"/>
      </c:barChart>
      <c:catAx>
        <c:axId val="-2138369448"/>
        <c:scaling>
          <c:orientation val="minMax"/>
        </c:scaling>
        <c:delete val="1"/>
        <c:axPos val="b"/>
        <c:numFmt formatCode="General" sourceLinked="1"/>
        <c:majorTickMark val="out"/>
        <c:minorTickMark val="none"/>
        <c:tickLblPos val="nextTo"/>
        <c:crossAx val="-2138360168"/>
        <c:crosses val="autoZero"/>
        <c:auto val="1"/>
        <c:lblAlgn val="ctr"/>
        <c:lblOffset val="100"/>
        <c:noMultiLvlLbl val="0"/>
      </c:catAx>
      <c:valAx>
        <c:axId val="-2138360168"/>
        <c:scaling>
          <c:orientation val="minMax"/>
        </c:scaling>
        <c:delete val="1"/>
        <c:axPos val="l"/>
        <c:numFmt formatCode="0%" sourceLinked="1"/>
        <c:majorTickMark val="out"/>
        <c:minorTickMark val="none"/>
        <c:tickLblPos val="nextTo"/>
        <c:crossAx val="-213836944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Strong desire to quit</c:v>
                </c:pt>
              </c:strCache>
            </c:strRef>
          </c:tx>
          <c:spPr>
            <a:solidFill>
              <a:srgbClr val="0080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0.13</c:v>
                </c:pt>
              </c:numCache>
            </c:numRef>
          </c:val>
          <c:extLst>
            <c:ext xmlns:c16="http://schemas.microsoft.com/office/drawing/2014/chart" uri="{C3380CC4-5D6E-409C-BE32-E72D297353CC}">
              <c16:uniqueId val="{00000001-3FD6-4468-B1B9-6A8F27FF5411}"/>
            </c:ext>
          </c:extLst>
        </c:ser>
        <c:ser>
          <c:idx val="1"/>
          <c:order val="1"/>
          <c:tx>
            <c:strRef>
              <c:f>Sheet1!$C$1</c:f>
              <c:strCache>
                <c:ptCount val="1"/>
                <c:pt idx="0">
                  <c:v>Slight desire to quit</c:v>
                </c:pt>
              </c:strCache>
            </c:strRef>
          </c:tx>
          <c:spPr>
            <a:solidFill>
              <a:schemeClr val="accent4"/>
            </a:solidFill>
          </c:spPr>
          <c:invertIfNegative val="0"/>
          <c:dLbls>
            <c:dLbl>
              <c:idx val="0"/>
              <c:spPr/>
              <c:txPr>
                <a:bodyPr/>
                <a:lstStyle/>
                <a:p>
                  <a:pPr>
                    <a:defRPr>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E54-480F-95B2-A9F971E156B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0.35499999999999998</c:v>
                </c:pt>
              </c:numCache>
            </c:numRef>
          </c:val>
          <c:extLst>
            <c:ext xmlns:c16="http://schemas.microsoft.com/office/drawing/2014/chart" uri="{C3380CC4-5D6E-409C-BE32-E72D297353CC}">
              <c16:uniqueId val="{00000003-3FD6-4468-B1B9-6A8F27FF5411}"/>
            </c:ext>
          </c:extLst>
        </c:ser>
        <c:ser>
          <c:idx val="2"/>
          <c:order val="2"/>
          <c:tx>
            <c:strRef>
              <c:f>Sheet1!$D$1</c:f>
              <c:strCache>
                <c:ptCount val="1"/>
                <c:pt idx="0">
                  <c:v>No desire to quit</c:v>
                </c:pt>
              </c:strCache>
            </c:strRef>
          </c:tx>
          <c:spPr>
            <a:solidFill>
              <a:srgbClr val="FF00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0.51</c:v>
                </c:pt>
              </c:numCache>
            </c:numRef>
          </c:val>
          <c:extLst>
            <c:ext xmlns:c16="http://schemas.microsoft.com/office/drawing/2014/chart" uri="{C3380CC4-5D6E-409C-BE32-E72D297353CC}">
              <c16:uniqueId val="{00000005-3FD6-4468-B1B9-6A8F27FF5411}"/>
            </c:ext>
          </c:extLst>
        </c:ser>
        <c:dLbls>
          <c:dLblPos val="ctr"/>
          <c:showLegendKey val="0"/>
          <c:showVal val="1"/>
          <c:showCatName val="0"/>
          <c:showSerName val="0"/>
          <c:showPercent val="0"/>
          <c:showBubbleSize val="0"/>
        </c:dLbls>
        <c:gapWidth val="150"/>
        <c:overlap val="100"/>
        <c:axId val="-2138344808"/>
        <c:axId val="-2138352760"/>
      </c:barChart>
      <c:catAx>
        <c:axId val="-2138344808"/>
        <c:scaling>
          <c:orientation val="minMax"/>
        </c:scaling>
        <c:delete val="1"/>
        <c:axPos val="b"/>
        <c:numFmt formatCode="General" sourceLinked="1"/>
        <c:majorTickMark val="out"/>
        <c:minorTickMark val="none"/>
        <c:tickLblPos val="nextTo"/>
        <c:crossAx val="-2138352760"/>
        <c:crosses val="autoZero"/>
        <c:auto val="1"/>
        <c:lblAlgn val="ctr"/>
        <c:lblOffset val="100"/>
        <c:noMultiLvlLbl val="0"/>
      </c:catAx>
      <c:valAx>
        <c:axId val="-2138352760"/>
        <c:scaling>
          <c:orientation val="minMax"/>
        </c:scaling>
        <c:delete val="1"/>
        <c:axPos val="l"/>
        <c:numFmt formatCode="0%" sourceLinked="1"/>
        <c:majorTickMark val="out"/>
        <c:minorTickMark val="none"/>
        <c:tickLblPos val="nextTo"/>
        <c:crossAx val="-213834480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Lbls>
            <c:dLbl>
              <c:idx val="1"/>
              <c:spPr/>
              <c:txPr>
                <a:bodyPr/>
                <a:lstStyle/>
                <a:p>
                  <a:pPr>
                    <a:defRPr sz="1200">
                      <a:solidFill>
                        <a:schemeClr val="bg1">
                          <a:lumMod val="9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68A-4548-9AA3-4BA411C5908C}"/>
                </c:ext>
              </c:extLst>
            </c:dLbl>
            <c:spPr>
              <a:noFill/>
              <a:ln>
                <a:noFill/>
              </a:ln>
              <a:effectLst/>
            </c:spPr>
            <c:txPr>
              <a:bodyPr/>
              <a:lstStyle/>
              <a:p>
                <a:pPr>
                  <a:defRPr sz="12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0%</c:formatCode>
                <c:ptCount val="3"/>
                <c:pt idx="0">
                  <c:v>0.2</c:v>
                </c:pt>
                <c:pt idx="1">
                  <c:v>0.74</c:v>
                </c:pt>
                <c:pt idx="2">
                  <c:v>0.06</c:v>
                </c:pt>
              </c:numCache>
            </c:numRef>
          </c:val>
          <c:extLst>
            <c:ext xmlns:c16="http://schemas.microsoft.com/office/drawing/2014/chart" uri="{C3380CC4-5D6E-409C-BE32-E72D297353CC}">
              <c16:uniqueId val="{00000001-726C-4255-B4D3-4B92A569D81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Lbls>
            <c:dLbl>
              <c:idx val="1"/>
              <c:spPr/>
              <c:txPr>
                <a:bodyPr/>
                <a:lstStyle/>
                <a:p>
                  <a:pPr>
                    <a:defRPr sz="1200">
                      <a:solidFill>
                        <a:schemeClr val="bg1">
                          <a:lumMod val="9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DE4-4364-9967-4BE2CDC0D8AF}"/>
                </c:ext>
              </c:extLst>
            </c:dLbl>
            <c:spPr>
              <a:noFill/>
              <a:ln>
                <a:noFill/>
              </a:ln>
              <a:effectLst/>
            </c:spPr>
            <c:txPr>
              <a:bodyPr/>
              <a:lstStyle/>
              <a:p>
                <a:pPr>
                  <a:defRPr sz="12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0%</c:formatCode>
                <c:ptCount val="3"/>
                <c:pt idx="0">
                  <c:v>0.31</c:v>
                </c:pt>
                <c:pt idx="1">
                  <c:v>0.6</c:v>
                </c:pt>
                <c:pt idx="2">
                  <c:v>0.09</c:v>
                </c:pt>
              </c:numCache>
            </c:numRef>
          </c:val>
          <c:extLst>
            <c:ext xmlns:c16="http://schemas.microsoft.com/office/drawing/2014/chart" uri="{C3380CC4-5D6E-409C-BE32-E72D297353CC}">
              <c16:uniqueId val="{00000001-EB3A-4850-BFCC-C6663732C73A}"/>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Lbls>
            <c:dLbl>
              <c:idx val="1"/>
              <c:spPr/>
              <c:txPr>
                <a:bodyPr/>
                <a:lstStyle/>
                <a:p>
                  <a:pPr>
                    <a:defRPr sz="1200">
                      <a:solidFill>
                        <a:schemeClr val="bg1">
                          <a:lumMod val="9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082-41C4-B555-54B1BD19ED4F}"/>
                </c:ext>
              </c:extLst>
            </c:dLbl>
            <c:spPr>
              <a:noFill/>
              <a:ln>
                <a:noFill/>
              </a:ln>
              <a:effectLst/>
            </c:spPr>
            <c:txPr>
              <a:bodyPr/>
              <a:lstStyle/>
              <a:p>
                <a:pPr>
                  <a:defRPr sz="12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0%</c:formatCode>
                <c:ptCount val="3"/>
                <c:pt idx="0">
                  <c:v>0.48</c:v>
                </c:pt>
                <c:pt idx="1">
                  <c:v>0.37</c:v>
                </c:pt>
                <c:pt idx="2">
                  <c:v>0.15</c:v>
                </c:pt>
              </c:numCache>
            </c:numRef>
          </c:val>
          <c:extLst>
            <c:ext xmlns:c16="http://schemas.microsoft.com/office/drawing/2014/chart" uri="{C3380CC4-5D6E-409C-BE32-E72D297353CC}">
              <c16:uniqueId val="{00000001-B55D-4478-B428-0C3B9AE9C654}"/>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gradFill flip="none" rotWithShape="1">
              <a:gsLst>
                <a:gs pos="0">
                  <a:srgbClr val="FFC000"/>
                </a:gs>
                <a:gs pos="100000">
                  <a:srgbClr val="FFFFFF"/>
                </a:gs>
                <a:gs pos="99000">
                  <a:srgbClr val="FFC000">
                    <a:lumMod val="50000"/>
                  </a:srgbClr>
                </a:gs>
              </a:gsLst>
              <a:lin ang="0" scaled="1"/>
              <a:tileRect/>
            </a:gra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Other</c:v>
                </c:pt>
                <c:pt idx="1">
                  <c:v>I tried it and don’t like the taste of e-cigarettes or vaping products</c:v>
                </c:pt>
                <c:pt idx="2">
                  <c:v>My friends don’t use e-cigarettes or vaping products</c:v>
                </c:pt>
                <c:pt idx="3">
                  <c:v>I don’t like the smell of the vapor</c:v>
                </c:pt>
                <c:pt idx="4">
                  <c:v>It is very addictive and I’m afraid if I start I won’t stop</c:v>
                </c:pt>
                <c:pt idx="5">
                  <c:v>My parents smoked regular cigarettes and I didn't like it</c:v>
                </c:pt>
                <c:pt idx="6">
                  <c:v>I lost a family member or close friend due to their use of tobacco products</c:v>
                </c:pt>
                <c:pt idx="7">
                  <c:v>E-cigarettes or vaping products are a waste of money</c:v>
                </c:pt>
                <c:pt idx="8">
                  <c:v>Religious or faith-based reasons </c:v>
                </c:pt>
                <c:pt idx="9">
                  <c:v>I believe it is harmful to the health of others</c:v>
                </c:pt>
                <c:pt idx="10">
                  <c:v>I try to lead a healthy lifestyle</c:v>
                </c:pt>
                <c:pt idx="11">
                  <c:v>E-cigarettes or vaping products are just as harmful as other tobacco products</c:v>
                </c:pt>
                <c:pt idx="12">
                  <c:v>Just no interest</c:v>
                </c:pt>
                <c:pt idx="13">
                  <c:v>I believe it is harmful to my health</c:v>
                </c:pt>
              </c:strCache>
            </c:strRef>
          </c:cat>
          <c:val>
            <c:numRef>
              <c:f>Sheet1!$B$2:$B$15</c:f>
              <c:numCache>
                <c:formatCode>0%</c:formatCode>
                <c:ptCount val="14"/>
                <c:pt idx="0">
                  <c:v>2.5000000000000001E-2</c:v>
                </c:pt>
                <c:pt idx="1">
                  <c:v>3.4000000000000002E-2</c:v>
                </c:pt>
                <c:pt idx="2">
                  <c:v>4.9000000000000002E-2</c:v>
                </c:pt>
                <c:pt idx="3">
                  <c:v>5.1999999999999998E-2</c:v>
                </c:pt>
                <c:pt idx="4">
                  <c:v>6.5000000000000002E-2</c:v>
                </c:pt>
                <c:pt idx="5">
                  <c:v>7.3999999999999996E-2</c:v>
                </c:pt>
                <c:pt idx="6">
                  <c:v>8.6999999999999994E-2</c:v>
                </c:pt>
                <c:pt idx="7">
                  <c:v>0.16600000000000001</c:v>
                </c:pt>
                <c:pt idx="8">
                  <c:v>0.17</c:v>
                </c:pt>
                <c:pt idx="9">
                  <c:v>0.253</c:v>
                </c:pt>
                <c:pt idx="10">
                  <c:v>0.27100000000000002</c:v>
                </c:pt>
                <c:pt idx="11">
                  <c:v>0.28299999999999997</c:v>
                </c:pt>
                <c:pt idx="12">
                  <c:v>0.38100000000000001</c:v>
                </c:pt>
                <c:pt idx="13">
                  <c:v>0.72399999999999998</c:v>
                </c:pt>
              </c:numCache>
            </c:numRef>
          </c:val>
          <c:extLst>
            <c:ext xmlns:c16="http://schemas.microsoft.com/office/drawing/2014/chart" uri="{C3380CC4-5D6E-409C-BE32-E72D297353CC}">
              <c16:uniqueId val="{00000000-4104-43E4-AF44-D30D04230058}"/>
            </c:ext>
          </c:extLst>
        </c:ser>
        <c:dLbls>
          <c:showLegendKey val="0"/>
          <c:showVal val="0"/>
          <c:showCatName val="0"/>
          <c:showSerName val="0"/>
          <c:showPercent val="0"/>
          <c:showBubbleSize val="0"/>
        </c:dLbls>
        <c:gapWidth val="60"/>
        <c:axId val="-2142963496"/>
        <c:axId val="-2142276328"/>
      </c:barChart>
      <c:catAx>
        <c:axId val="-2142963496"/>
        <c:scaling>
          <c:orientation val="minMax"/>
        </c:scaling>
        <c:delete val="0"/>
        <c:axPos val="l"/>
        <c:numFmt formatCode="General" sourceLinked="0"/>
        <c:majorTickMark val="out"/>
        <c:minorTickMark val="none"/>
        <c:tickLblPos val="nextTo"/>
        <c:txPr>
          <a:bodyPr/>
          <a:lstStyle/>
          <a:p>
            <a:pPr>
              <a:defRPr sz="1200"/>
            </a:pPr>
            <a:endParaRPr lang="en-US"/>
          </a:p>
        </c:txPr>
        <c:crossAx val="-2142276328"/>
        <c:crosses val="autoZero"/>
        <c:auto val="1"/>
        <c:lblAlgn val="ctr"/>
        <c:lblOffset val="100"/>
        <c:noMultiLvlLbl val="0"/>
      </c:catAx>
      <c:valAx>
        <c:axId val="-2142276328"/>
        <c:scaling>
          <c:orientation val="minMax"/>
        </c:scaling>
        <c:delete val="1"/>
        <c:axPos val="b"/>
        <c:numFmt formatCode="0%" sourceLinked="1"/>
        <c:majorTickMark val="out"/>
        <c:minorTickMark val="none"/>
        <c:tickLblPos val="nextTo"/>
        <c:crossAx val="-21429634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gradFill flip="none" rotWithShape="1">
              <a:gsLst>
                <a:gs pos="0">
                  <a:schemeClr val="accent2"/>
                </a:gs>
                <a:gs pos="100000">
                  <a:srgbClr val="FFFFFF"/>
                </a:gs>
                <a:gs pos="99000">
                  <a:schemeClr val="accent1"/>
                </a:gs>
              </a:gsLst>
              <a:lin ang="0" scaled="1"/>
              <a:tileRect/>
            </a:gra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Other </c:v>
                </c:pt>
                <c:pt idx="1">
                  <c:v>I would not seek out any resources</c:v>
                </c:pt>
                <c:pt idx="2">
                  <c:v>Social media</c:v>
                </c:pt>
                <c:pt idx="3">
                  <c:v>Pamphlets or books</c:v>
                </c:pt>
                <c:pt idx="4">
                  <c:v>Websites about vaping products</c:v>
                </c:pt>
                <c:pt idx="5">
                  <c:v>Advice of a family member/friend </c:v>
                </c:pt>
                <c:pt idx="6">
                  <c:v>To a health/wellness website </c:v>
                </c:pt>
                <c:pt idx="7">
                  <c:v>Online (Google search, YouTube, etc.)</c:v>
                </c:pt>
                <c:pt idx="8">
                  <c:v>Advice of medical professional</c:v>
                </c:pt>
              </c:strCache>
            </c:strRef>
          </c:cat>
          <c:val>
            <c:numRef>
              <c:f>Sheet1!$B$2:$B$10</c:f>
              <c:numCache>
                <c:formatCode>0%</c:formatCode>
                <c:ptCount val="9"/>
                <c:pt idx="0">
                  <c:v>0.05</c:v>
                </c:pt>
                <c:pt idx="1">
                  <c:v>0.11</c:v>
                </c:pt>
                <c:pt idx="2">
                  <c:v>0.14000000000000001</c:v>
                </c:pt>
                <c:pt idx="3">
                  <c:v>0.23</c:v>
                </c:pt>
                <c:pt idx="4">
                  <c:v>0.27</c:v>
                </c:pt>
                <c:pt idx="5">
                  <c:v>0.30299999999999999</c:v>
                </c:pt>
                <c:pt idx="6">
                  <c:v>0.38</c:v>
                </c:pt>
                <c:pt idx="7">
                  <c:v>0.45900000000000002</c:v>
                </c:pt>
                <c:pt idx="8">
                  <c:v>0.49</c:v>
                </c:pt>
              </c:numCache>
            </c:numRef>
          </c:val>
          <c:extLst>
            <c:ext xmlns:c16="http://schemas.microsoft.com/office/drawing/2014/chart" uri="{C3380CC4-5D6E-409C-BE32-E72D297353CC}">
              <c16:uniqueId val="{00000000-EDC6-47C1-9F5D-B2C4AC042E5A}"/>
            </c:ext>
          </c:extLst>
        </c:ser>
        <c:dLbls>
          <c:showLegendKey val="0"/>
          <c:showVal val="0"/>
          <c:showCatName val="0"/>
          <c:showSerName val="0"/>
          <c:showPercent val="0"/>
          <c:showBubbleSize val="0"/>
        </c:dLbls>
        <c:gapWidth val="100"/>
        <c:axId val="-2098777000"/>
        <c:axId val="-2098297160"/>
      </c:barChart>
      <c:catAx>
        <c:axId val="-2098777000"/>
        <c:scaling>
          <c:orientation val="minMax"/>
        </c:scaling>
        <c:delete val="0"/>
        <c:axPos val="l"/>
        <c:numFmt formatCode="General" sourceLinked="0"/>
        <c:majorTickMark val="out"/>
        <c:minorTickMark val="none"/>
        <c:tickLblPos val="nextTo"/>
        <c:txPr>
          <a:bodyPr/>
          <a:lstStyle/>
          <a:p>
            <a:pPr>
              <a:defRPr sz="1200"/>
            </a:pPr>
            <a:endParaRPr lang="en-US"/>
          </a:p>
        </c:txPr>
        <c:crossAx val="-2098297160"/>
        <c:crosses val="autoZero"/>
        <c:auto val="1"/>
        <c:lblAlgn val="ctr"/>
        <c:lblOffset val="100"/>
        <c:noMultiLvlLbl val="0"/>
      </c:catAx>
      <c:valAx>
        <c:axId val="-2098297160"/>
        <c:scaling>
          <c:orientation val="minMax"/>
        </c:scaling>
        <c:delete val="1"/>
        <c:axPos val="b"/>
        <c:numFmt formatCode="0%" sourceLinked="1"/>
        <c:majorTickMark val="out"/>
        <c:minorTickMark val="none"/>
        <c:tickLblPos val="nextTo"/>
        <c:crossAx val="-20987770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Base</c:v>
                </c:pt>
                <c:pt idx="1">
                  <c:v>Past/Current Vaping Product Users</c:v>
                </c:pt>
                <c:pt idx="2">
                  <c:v>Freq Users Vaping Products</c:v>
                </c:pt>
              </c:strCache>
            </c:strRef>
          </c:cat>
          <c:val>
            <c:numRef>
              <c:f>Sheet1!$B$2:$B$4</c:f>
              <c:numCache>
                <c:formatCode>0%</c:formatCode>
                <c:ptCount val="3"/>
                <c:pt idx="0">
                  <c:v>0.35</c:v>
                </c:pt>
                <c:pt idx="1">
                  <c:v>0.42</c:v>
                </c:pt>
                <c:pt idx="2">
                  <c:v>0.44</c:v>
                </c:pt>
              </c:numCache>
            </c:numRef>
          </c:val>
          <c:extLst>
            <c:ext xmlns:c16="http://schemas.microsoft.com/office/drawing/2014/chart" uri="{C3380CC4-5D6E-409C-BE32-E72D297353CC}">
              <c16:uniqueId val="{00000000-C1B5-48D4-AA54-1994DA451F17}"/>
            </c:ext>
          </c:extLst>
        </c:ser>
        <c:dLbls>
          <c:showLegendKey val="0"/>
          <c:showVal val="0"/>
          <c:showCatName val="0"/>
          <c:showSerName val="0"/>
          <c:showPercent val="0"/>
          <c:showBubbleSize val="0"/>
        </c:dLbls>
        <c:gapWidth val="150"/>
        <c:axId val="-2064731368"/>
        <c:axId val="-2064728296"/>
      </c:barChart>
      <c:catAx>
        <c:axId val="-2064731368"/>
        <c:scaling>
          <c:orientation val="minMax"/>
        </c:scaling>
        <c:delete val="0"/>
        <c:axPos val="b"/>
        <c:numFmt formatCode="General" sourceLinked="0"/>
        <c:majorTickMark val="out"/>
        <c:minorTickMark val="none"/>
        <c:tickLblPos val="nextTo"/>
        <c:txPr>
          <a:bodyPr/>
          <a:lstStyle/>
          <a:p>
            <a:pPr>
              <a:defRPr sz="1400"/>
            </a:pPr>
            <a:endParaRPr lang="en-US"/>
          </a:p>
        </c:txPr>
        <c:crossAx val="-2064728296"/>
        <c:crosses val="autoZero"/>
        <c:auto val="1"/>
        <c:lblAlgn val="ctr"/>
        <c:lblOffset val="100"/>
        <c:noMultiLvlLbl val="0"/>
      </c:catAx>
      <c:valAx>
        <c:axId val="-2064728296"/>
        <c:scaling>
          <c:orientation val="minMax"/>
        </c:scaling>
        <c:delete val="1"/>
        <c:axPos val="l"/>
        <c:numFmt formatCode="0%" sourceLinked="1"/>
        <c:majorTickMark val="out"/>
        <c:minorTickMark val="none"/>
        <c:tickLblPos val="nextTo"/>
        <c:crossAx val="-20647313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Vaping is safe – it’s just water vapor and flavor</c:v>
                </c:pt>
                <c:pt idx="1">
                  <c:v>E-cigarettes and vaping products are less toxic or harmful compared to regular cigarettes</c:v>
                </c:pt>
                <c:pt idx="2">
                  <c:v>E-cigarettes and vaping products are helpful in quitting the use of other tobacco products.</c:v>
                </c:pt>
                <c:pt idx="3">
                  <c:v>Emissions from e-cigarettes are less harmful and toxic to others than second-hand smoke from cigarettes.</c:v>
                </c:pt>
                <c:pt idx="4">
                  <c:v>Exposure to nicotine from e-cigarettes and vaping products can harm brain development.</c:v>
                </c:pt>
                <c:pt idx="5">
                  <c:v>The long-term effects of vaping are unknown.</c:v>
                </c:pt>
                <c:pt idx="6">
                  <c:v>Nicotine-free e-cigarettes and vaping products contain other chemicals that can be harmful to your health</c:v>
                </c:pt>
                <c:pt idx="7">
                  <c:v>Most e-cigarettes and vaping products contain nicotine – the same highly addictive substance found in regular cigarettes</c:v>
                </c:pt>
                <c:pt idx="8">
                  <c:v>E-cigarettes and vaping products are just as addictive as cigarettes.</c:v>
                </c:pt>
              </c:strCache>
            </c:strRef>
          </c:cat>
          <c:val>
            <c:numRef>
              <c:f>Sheet1!$B$2:$B$10</c:f>
              <c:numCache>
                <c:formatCode>0%</c:formatCode>
                <c:ptCount val="9"/>
                <c:pt idx="0">
                  <c:v>0.54</c:v>
                </c:pt>
                <c:pt idx="1">
                  <c:v>0.32</c:v>
                </c:pt>
                <c:pt idx="2">
                  <c:v>0.24</c:v>
                </c:pt>
                <c:pt idx="3">
                  <c:v>0.22</c:v>
                </c:pt>
                <c:pt idx="4">
                  <c:v>6.6000000000000003E-2</c:v>
                </c:pt>
                <c:pt idx="5">
                  <c:v>0.11</c:v>
                </c:pt>
                <c:pt idx="6">
                  <c:v>5.5E-2</c:v>
                </c:pt>
                <c:pt idx="7">
                  <c:v>4.8000000000000001E-2</c:v>
                </c:pt>
                <c:pt idx="8">
                  <c:v>0.05</c:v>
                </c:pt>
              </c:numCache>
            </c:numRef>
          </c:val>
          <c:extLst>
            <c:ext xmlns:c16="http://schemas.microsoft.com/office/drawing/2014/chart" uri="{C3380CC4-5D6E-409C-BE32-E72D297353CC}">
              <c16:uniqueId val="{00000000-2F9D-4BA9-A144-F50BD8548D8B}"/>
            </c:ext>
          </c:extLst>
        </c:ser>
        <c:ser>
          <c:idx val="1"/>
          <c:order val="1"/>
          <c:tx>
            <c:strRef>
              <c:f>Sheet1!$C$1</c:f>
              <c:strCache>
                <c:ptCount val="1"/>
                <c:pt idx="0">
                  <c:v>Somewhat Disagree</c:v>
                </c:pt>
              </c:strCache>
            </c:strRef>
          </c:tx>
          <c:invertIfNegative val="0"/>
          <c:dLbls>
            <c:spPr>
              <a:noFill/>
              <a:ln>
                <a:noFill/>
              </a:ln>
              <a:effectLst/>
            </c:spPr>
            <c:txPr>
              <a:bodyPr/>
              <a:lstStyle/>
              <a:p>
                <a:pPr>
                  <a:defRPr sz="1200">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Vaping is safe – it’s just water vapor and flavor</c:v>
                </c:pt>
                <c:pt idx="1">
                  <c:v>E-cigarettes and vaping products are less toxic or harmful compared to regular cigarettes</c:v>
                </c:pt>
                <c:pt idx="2">
                  <c:v>E-cigarettes and vaping products are helpful in quitting the use of other tobacco products.</c:v>
                </c:pt>
                <c:pt idx="3">
                  <c:v>Emissions from e-cigarettes are less harmful and toxic to others than second-hand smoke from cigarettes.</c:v>
                </c:pt>
                <c:pt idx="4">
                  <c:v>Exposure to nicotine from e-cigarettes and vaping products can harm brain development.</c:v>
                </c:pt>
                <c:pt idx="5">
                  <c:v>The long-term effects of vaping are unknown.</c:v>
                </c:pt>
                <c:pt idx="6">
                  <c:v>Nicotine-free e-cigarettes and vaping products contain other chemicals that can be harmful to your health</c:v>
                </c:pt>
                <c:pt idx="7">
                  <c:v>Most e-cigarettes and vaping products contain nicotine – the same highly addictive substance found in regular cigarettes</c:v>
                </c:pt>
                <c:pt idx="8">
                  <c:v>E-cigarettes and vaping products are just as addictive as cigarettes.</c:v>
                </c:pt>
              </c:strCache>
            </c:strRef>
          </c:cat>
          <c:val>
            <c:numRef>
              <c:f>Sheet1!$C$2:$C$10</c:f>
              <c:numCache>
                <c:formatCode>0%</c:formatCode>
                <c:ptCount val="9"/>
                <c:pt idx="0">
                  <c:v>0.25</c:v>
                </c:pt>
                <c:pt idx="1">
                  <c:v>0.247</c:v>
                </c:pt>
                <c:pt idx="2">
                  <c:v>0.20599999999999999</c:v>
                </c:pt>
                <c:pt idx="3">
                  <c:v>0.22900000000000001</c:v>
                </c:pt>
                <c:pt idx="4">
                  <c:v>0.12</c:v>
                </c:pt>
                <c:pt idx="5">
                  <c:v>0.122</c:v>
                </c:pt>
                <c:pt idx="6">
                  <c:v>0.09</c:v>
                </c:pt>
                <c:pt idx="7">
                  <c:v>5.7000000000000002E-2</c:v>
                </c:pt>
                <c:pt idx="8">
                  <c:v>7.0000000000000007E-2</c:v>
                </c:pt>
              </c:numCache>
            </c:numRef>
          </c:val>
          <c:extLst>
            <c:ext xmlns:c16="http://schemas.microsoft.com/office/drawing/2014/chart" uri="{C3380CC4-5D6E-409C-BE32-E72D297353CC}">
              <c16:uniqueId val="{00000001-2F9D-4BA9-A144-F50BD8548D8B}"/>
            </c:ext>
          </c:extLst>
        </c:ser>
        <c:ser>
          <c:idx val="2"/>
          <c:order val="2"/>
          <c:tx>
            <c:strRef>
              <c:f>Sheet1!$D$1</c:f>
              <c:strCache>
                <c:ptCount val="1"/>
                <c:pt idx="0">
                  <c:v>Somewhat Agree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Vaping is safe – it’s just water vapor and flavor</c:v>
                </c:pt>
                <c:pt idx="1">
                  <c:v>E-cigarettes and vaping products are less toxic or harmful compared to regular cigarettes</c:v>
                </c:pt>
                <c:pt idx="2">
                  <c:v>E-cigarettes and vaping products are helpful in quitting the use of other tobacco products.</c:v>
                </c:pt>
                <c:pt idx="3">
                  <c:v>Emissions from e-cigarettes are less harmful and toxic to others than second-hand smoke from cigarettes.</c:v>
                </c:pt>
                <c:pt idx="4">
                  <c:v>Exposure to nicotine from e-cigarettes and vaping products can harm brain development.</c:v>
                </c:pt>
                <c:pt idx="5">
                  <c:v>The long-term effects of vaping are unknown.</c:v>
                </c:pt>
                <c:pt idx="6">
                  <c:v>Nicotine-free e-cigarettes and vaping products contain other chemicals that can be harmful to your health</c:v>
                </c:pt>
                <c:pt idx="7">
                  <c:v>Most e-cigarettes and vaping products contain nicotine – the same highly addictive substance found in regular cigarettes</c:v>
                </c:pt>
                <c:pt idx="8">
                  <c:v>E-cigarettes and vaping products are just as addictive as cigarettes.</c:v>
                </c:pt>
              </c:strCache>
            </c:strRef>
          </c:cat>
          <c:val>
            <c:numRef>
              <c:f>Sheet1!$D$2:$D$10</c:f>
              <c:numCache>
                <c:formatCode>0%</c:formatCode>
                <c:ptCount val="9"/>
                <c:pt idx="0">
                  <c:v>0.15</c:v>
                </c:pt>
                <c:pt idx="1">
                  <c:v>0.3</c:v>
                </c:pt>
                <c:pt idx="2">
                  <c:v>0.40400000000000003</c:v>
                </c:pt>
                <c:pt idx="3">
                  <c:v>0.38</c:v>
                </c:pt>
                <c:pt idx="4">
                  <c:v>0.36699999999999999</c:v>
                </c:pt>
                <c:pt idx="5">
                  <c:v>0.28599999999999998</c:v>
                </c:pt>
                <c:pt idx="6">
                  <c:v>0.36899999999999999</c:v>
                </c:pt>
                <c:pt idx="7">
                  <c:v>0.31900000000000001</c:v>
                </c:pt>
                <c:pt idx="8">
                  <c:v>0.29199999999999998</c:v>
                </c:pt>
              </c:numCache>
            </c:numRef>
          </c:val>
          <c:extLst>
            <c:ext xmlns:c16="http://schemas.microsoft.com/office/drawing/2014/chart" uri="{C3380CC4-5D6E-409C-BE32-E72D297353CC}">
              <c16:uniqueId val="{00000002-2F9D-4BA9-A144-F50BD8548D8B}"/>
            </c:ext>
          </c:extLst>
        </c:ser>
        <c:ser>
          <c:idx val="3"/>
          <c:order val="3"/>
          <c:tx>
            <c:strRef>
              <c:f>Sheet1!$E$1</c:f>
              <c:strCache>
                <c:ptCount val="1"/>
                <c:pt idx="0">
                  <c:v>Strongly Agree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Vaping is safe – it’s just water vapor and flavor</c:v>
                </c:pt>
                <c:pt idx="1">
                  <c:v>E-cigarettes and vaping products are less toxic or harmful compared to regular cigarettes</c:v>
                </c:pt>
                <c:pt idx="2">
                  <c:v>E-cigarettes and vaping products are helpful in quitting the use of other tobacco products.</c:v>
                </c:pt>
                <c:pt idx="3">
                  <c:v>Emissions from e-cigarettes are less harmful and toxic to others than second-hand smoke from cigarettes.</c:v>
                </c:pt>
                <c:pt idx="4">
                  <c:v>Exposure to nicotine from e-cigarettes and vaping products can harm brain development.</c:v>
                </c:pt>
                <c:pt idx="5">
                  <c:v>The long-term effects of vaping are unknown.</c:v>
                </c:pt>
                <c:pt idx="6">
                  <c:v>Nicotine-free e-cigarettes and vaping products contain other chemicals that can be harmful to your health</c:v>
                </c:pt>
                <c:pt idx="7">
                  <c:v>Most e-cigarettes and vaping products contain nicotine – the same highly addictive substance found in regular cigarettes</c:v>
                </c:pt>
                <c:pt idx="8">
                  <c:v>E-cigarettes and vaping products are just as addictive as cigarettes.</c:v>
                </c:pt>
              </c:strCache>
            </c:strRef>
          </c:cat>
          <c:val>
            <c:numRef>
              <c:f>Sheet1!$E$2:$E$10</c:f>
              <c:numCache>
                <c:formatCode>0%</c:formatCode>
                <c:ptCount val="9"/>
                <c:pt idx="0">
                  <c:v>7.0000000000000007E-2</c:v>
                </c:pt>
                <c:pt idx="1">
                  <c:v>0.13600000000000001</c:v>
                </c:pt>
                <c:pt idx="2">
                  <c:v>0.14499999999999999</c:v>
                </c:pt>
                <c:pt idx="3">
                  <c:v>0.16500000000000001</c:v>
                </c:pt>
                <c:pt idx="4">
                  <c:v>0.44</c:v>
                </c:pt>
                <c:pt idx="5">
                  <c:v>0.47699999999999998</c:v>
                </c:pt>
                <c:pt idx="6">
                  <c:v>0.49099999999999999</c:v>
                </c:pt>
                <c:pt idx="7">
                  <c:v>0.57699999999999996</c:v>
                </c:pt>
                <c:pt idx="8">
                  <c:v>0.59</c:v>
                </c:pt>
              </c:numCache>
            </c:numRef>
          </c:val>
          <c:extLst>
            <c:ext xmlns:c16="http://schemas.microsoft.com/office/drawing/2014/chart" uri="{C3380CC4-5D6E-409C-BE32-E72D297353CC}">
              <c16:uniqueId val="{00000003-2F9D-4BA9-A144-F50BD8548D8B}"/>
            </c:ext>
          </c:extLst>
        </c:ser>
        <c:dLbls>
          <c:showLegendKey val="0"/>
          <c:showVal val="0"/>
          <c:showCatName val="0"/>
          <c:showSerName val="0"/>
          <c:showPercent val="0"/>
          <c:showBubbleSize val="0"/>
        </c:dLbls>
        <c:gapWidth val="150"/>
        <c:overlap val="100"/>
        <c:axId val="-2142907640"/>
        <c:axId val="-2143014328"/>
      </c:barChart>
      <c:catAx>
        <c:axId val="-2142907640"/>
        <c:scaling>
          <c:orientation val="minMax"/>
        </c:scaling>
        <c:delete val="0"/>
        <c:axPos val="l"/>
        <c:numFmt formatCode="General" sourceLinked="0"/>
        <c:majorTickMark val="out"/>
        <c:minorTickMark val="none"/>
        <c:tickLblPos val="nextTo"/>
        <c:txPr>
          <a:bodyPr/>
          <a:lstStyle/>
          <a:p>
            <a:pPr>
              <a:defRPr sz="1100"/>
            </a:pPr>
            <a:endParaRPr lang="en-US"/>
          </a:p>
        </c:txPr>
        <c:crossAx val="-2143014328"/>
        <c:crosses val="autoZero"/>
        <c:auto val="1"/>
        <c:lblAlgn val="ctr"/>
        <c:lblOffset val="100"/>
        <c:noMultiLvlLbl val="0"/>
      </c:catAx>
      <c:valAx>
        <c:axId val="-2143014328"/>
        <c:scaling>
          <c:orientation val="minMax"/>
        </c:scaling>
        <c:delete val="1"/>
        <c:axPos val="b"/>
        <c:numFmt formatCode="0%" sourceLinked="1"/>
        <c:majorTickMark val="out"/>
        <c:minorTickMark val="none"/>
        <c:tickLblPos val="nextTo"/>
        <c:crossAx val="-21429076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Not at all likely</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Vaping delivers nicotine to your brain and can cause you to crave more and more.</c:v>
                </c:pt>
                <c:pt idx="1">
                  <c:v>E-cigarettes and vaping products deliver levels of nicotine similar to (and sometimes more than) regular cigarettes </c:v>
                </c:pt>
                <c:pt idx="2">
                  <c:v>Flavored e-cigarettes and vaping products are as harmful as cigarettes  </c:v>
                </c:pt>
                <c:pt idx="3">
                  <c:v>E-cigarette vapor contains at least 10 chemicals known to cause cancer, birth defects or other reproductive harm.</c:v>
                </c:pt>
                <c:pt idx="4">
                  <c:v>E-cigarettes and vaping products have been linked to respiratory illness</c:v>
                </c:pt>
                <c:pt idx="5">
                  <c:v>Vaping puts dangerous chemicals into your lungs like formaldehyde and acetone, which can cause severe and potentially lethal lung disease.</c:v>
                </c:pt>
              </c:strCache>
            </c:strRef>
          </c:cat>
          <c:val>
            <c:numRef>
              <c:f>Sheet1!$B$2:$B$7</c:f>
              <c:numCache>
                <c:formatCode>0%</c:formatCode>
                <c:ptCount val="6"/>
                <c:pt idx="0">
                  <c:v>6.7000000000000004E-2</c:v>
                </c:pt>
                <c:pt idx="1">
                  <c:v>0.06</c:v>
                </c:pt>
                <c:pt idx="2">
                  <c:v>5.7000000000000002E-2</c:v>
                </c:pt>
                <c:pt idx="3">
                  <c:v>4.5999999999999999E-2</c:v>
                </c:pt>
                <c:pt idx="4">
                  <c:v>0.04</c:v>
                </c:pt>
                <c:pt idx="5">
                  <c:v>5.8999999999999997E-2</c:v>
                </c:pt>
              </c:numCache>
            </c:numRef>
          </c:val>
          <c:extLst>
            <c:ext xmlns:c16="http://schemas.microsoft.com/office/drawing/2014/chart" uri="{C3380CC4-5D6E-409C-BE32-E72D297353CC}">
              <c16:uniqueId val="{00000000-BE1B-4D81-A0FF-BD7D043DFADC}"/>
            </c:ext>
          </c:extLst>
        </c:ser>
        <c:ser>
          <c:idx val="1"/>
          <c:order val="1"/>
          <c:tx>
            <c:strRef>
              <c:f>Sheet1!$C$1</c:f>
              <c:strCache>
                <c:ptCount val="1"/>
                <c:pt idx="0">
                  <c:v>Somewhat Unlikely</c:v>
                </c:pt>
              </c:strCache>
            </c:strRef>
          </c:tx>
          <c:invertIfNegative val="0"/>
          <c:dLbls>
            <c:spPr>
              <a:noFill/>
              <a:ln>
                <a:noFill/>
              </a:ln>
              <a:effectLst/>
            </c:spPr>
            <c:txPr>
              <a:bodyPr/>
              <a:lstStyle/>
              <a:p>
                <a:pPr>
                  <a:defRPr sz="1200">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Vaping delivers nicotine to your brain and can cause you to crave more and more.</c:v>
                </c:pt>
                <c:pt idx="1">
                  <c:v>E-cigarettes and vaping products deliver levels of nicotine similar to (and sometimes more than) regular cigarettes </c:v>
                </c:pt>
                <c:pt idx="2">
                  <c:v>Flavored e-cigarettes and vaping products are as harmful as cigarettes  </c:v>
                </c:pt>
                <c:pt idx="3">
                  <c:v>E-cigarette vapor contains at least 10 chemicals known to cause cancer, birth defects or other reproductive harm.</c:v>
                </c:pt>
                <c:pt idx="4">
                  <c:v>E-cigarettes and vaping products have been linked to respiratory illness</c:v>
                </c:pt>
                <c:pt idx="5">
                  <c:v>Vaping puts dangerous chemicals into your lungs like formaldehyde and acetone, which can cause severe and potentially lethal lung disease.</c:v>
                </c:pt>
              </c:strCache>
            </c:strRef>
          </c:cat>
          <c:val>
            <c:numRef>
              <c:f>Sheet1!$C$2:$C$7</c:f>
              <c:numCache>
                <c:formatCode>0%</c:formatCode>
                <c:ptCount val="6"/>
                <c:pt idx="0">
                  <c:v>0.10100000000000001</c:v>
                </c:pt>
                <c:pt idx="1">
                  <c:v>0.106</c:v>
                </c:pt>
                <c:pt idx="2">
                  <c:v>0.11</c:v>
                </c:pt>
                <c:pt idx="3">
                  <c:v>0.1</c:v>
                </c:pt>
                <c:pt idx="4">
                  <c:v>8.8999999999999996E-2</c:v>
                </c:pt>
                <c:pt idx="5">
                  <c:v>6.5000000000000002E-2</c:v>
                </c:pt>
              </c:numCache>
            </c:numRef>
          </c:val>
          <c:extLst>
            <c:ext xmlns:c16="http://schemas.microsoft.com/office/drawing/2014/chart" uri="{C3380CC4-5D6E-409C-BE32-E72D297353CC}">
              <c16:uniqueId val="{00000001-BE1B-4D81-A0FF-BD7D043DFADC}"/>
            </c:ext>
          </c:extLst>
        </c:ser>
        <c:ser>
          <c:idx val="2"/>
          <c:order val="2"/>
          <c:tx>
            <c:strRef>
              <c:f>Sheet1!$D$1</c:f>
              <c:strCache>
                <c:ptCount val="1"/>
                <c:pt idx="0">
                  <c:v>Somewhat Likely</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Vaping delivers nicotine to your brain and can cause you to crave more and more.</c:v>
                </c:pt>
                <c:pt idx="1">
                  <c:v>E-cigarettes and vaping products deliver levels of nicotine similar to (and sometimes more than) regular cigarettes </c:v>
                </c:pt>
                <c:pt idx="2">
                  <c:v>Flavored e-cigarettes and vaping products are as harmful as cigarettes  </c:v>
                </c:pt>
                <c:pt idx="3">
                  <c:v>E-cigarette vapor contains at least 10 chemicals known to cause cancer, birth defects or other reproductive harm.</c:v>
                </c:pt>
                <c:pt idx="4">
                  <c:v>E-cigarettes and vaping products have been linked to respiratory illness</c:v>
                </c:pt>
                <c:pt idx="5">
                  <c:v>Vaping puts dangerous chemicals into your lungs like formaldehyde and acetone, which can cause severe and potentially lethal lung disease.</c:v>
                </c:pt>
              </c:strCache>
            </c:strRef>
          </c:cat>
          <c:val>
            <c:numRef>
              <c:f>Sheet1!$D$2:$D$7</c:f>
              <c:numCache>
                <c:formatCode>0%</c:formatCode>
                <c:ptCount val="6"/>
                <c:pt idx="0">
                  <c:v>0.27600000000000002</c:v>
                </c:pt>
                <c:pt idx="1">
                  <c:v>0.28000000000000003</c:v>
                </c:pt>
                <c:pt idx="2">
                  <c:v>0.26300000000000001</c:v>
                </c:pt>
                <c:pt idx="3">
                  <c:v>0.27</c:v>
                </c:pt>
                <c:pt idx="4">
                  <c:v>0.27</c:v>
                </c:pt>
                <c:pt idx="5">
                  <c:v>0.22</c:v>
                </c:pt>
              </c:numCache>
            </c:numRef>
          </c:val>
          <c:extLst>
            <c:ext xmlns:c16="http://schemas.microsoft.com/office/drawing/2014/chart" uri="{C3380CC4-5D6E-409C-BE32-E72D297353CC}">
              <c16:uniqueId val="{00000002-BE1B-4D81-A0FF-BD7D043DFADC}"/>
            </c:ext>
          </c:extLst>
        </c:ser>
        <c:ser>
          <c:idx val="3"/>
          <c:order val="3"/>
          <c:tx>
            <c:strRef>
              <c:f>Sheet1!$E$1</c:f>
              <c:strCache>
                <c:ptCount val="1"/>
                <c:pt idx="0">
                  <c:v>Very Likely</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Vaping delivers nicotine to your brain and can cause you to crave more and more.</c:v>
                </c:pt>
                <c:pt idx="1">
                  <c:v>E-cigarettes and vaping products deliver levels of nicotine similar to (and sometimes more than) regular cigarettes </c:v>
                </c:pt>
                <c:pt idx="2">
                  <c:v>Flavored e-cigarettes and vaping products are as harmful as cigarettes  </c:v>
                </c:pt>
                <c:pt idx="3">
                  <c:v>E-cigarette vapor contains at least 10 chemicals known to cause cancer, birth defects or other reproductive harm.</c:v>
                </c:pt>
                <c:pt idx="4">
                  <c:v>E-cigarettes and vaping products have been linked to respiratory illness</c:v>
                </c:pt>
                <c:pt idx="5">
                  <c:v>Vaping puts dangerous chemicals into your lungs like formaldehyde and acetone, which can cause severe and potentially lethal lung disease.</c:v>
                </c:pt>
              </c:strCache>
            </c:strRef>
          </c:cat>
          <c:val>
            <c:numRef>
              <c:f>Sheet1!$E$2:$E$7</c:f>
              <c:numCache>
                <c:formatCode>0%</c:formatCode>
                <c:ptCount val="6"/>
                <c:pt idx="0">
                  <c:v>0.55000000000000004</c:v>
                </c:pt>
                <c:pt idx="1">
                  <c:v>0.56399999999999995</c:v>
                </c:pt>
                <c:pt idx="2">
                  <c:v>0.56999999999999995</c:v>
                </c:pt>
                <c:pt idx="3">
                  <c:v>0.57999999999999996</c:v>
                </c:pt>
                <c:pt idx="4">
                  <c:v>0.6</c:v>
                </c:pt>
                <c:pt idx="5">
                  <c:v>0.65</c:v>
                </c:pt>
              </c:numCache>
            </c:numRef>
          </c:val>
          <c:extLst>
            <c:ext xmlns:c16="http://schemas.microsoft.com/office/drawing/2014/chart" uri="{C3380CC4-5D6E-409C-BE32-E72D297353CC}">
              <c16:uniqueId val="{00000003-BE1B-4D81-A0FF-BD7D043DFADC}"/>
            </c:ext>
          </c:extLst>
        </c:ser>
        <c:dLbls>
          <c:showLegendKey val="0"/>
          <c:showVal val="0"/>
          <c:showCatName val="0"/>
          <c:showSerName val="0"/>
          <c:showPercent val="0"/>
          <c:showBubbleSize val="0"/>
        </c:dLbls>
        <c:gapWidth val="150"/>
        <c:overlap val="100"/>
        <c:axId val="-2094878904"/>
        <c:axId val="-2094521640"/>
      </c:barChart>
      <c:catAx>
        <c:axId val="-2094878904"/>
        <c:scaling>
          <c:orientation val="minMax"/>
        </c:scaling>
        <c:delete val="0"/>
        <c:axPos val="l"/>
        <c:numFmt formatCode="General" sourceLinked="0"/>
        <c:majorTickMark val="out"/>
        <c:minorTickMark val="none"/>
        <c:tickLblPos val="nextTo"/>
        <c:txPr>
          <a:bodyPr/>
          <a:lstStyle/>
          <a:p>
            <a:pPr>
              <a:defRPr sz="1100"/>
            </a:pPr>
            <a:endParaRPr lang="en-US"/>
          </a:p>
        </c:txPr>
        <c:crossAx val="-2094521640"/>
        <c:crosses val="autoZero"/>
        <c:auto val="1"/>
        <c:lblAlgn val="ctr"/>
        <c:lblOffset val="100"/>
        <c:noMultiLvlLbl val="0"/>
      </c:catAx>
      <c:valAx>
        <c:axId val="-2094521640"/>
        <c:scaling>
          <c:orientation val="minMax"/>
        </c:scaling>
        <c:delete val="1"/>
        <c:axPos val="b"/>
        <c:numFmt formatCode="0%" sourceLinked="1"/>
        <c:majorTickMark val="out"/>
        <c:minorTickMark val="none"/>
        <c:tickLblPos val="nextTo"/>
        <c:crossAx val="-209487890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Lbls>
            <c:dLbl>
              <c:idx val="0"/>
              <c:layout>
                <c:manualLayout>
                  <c:x val="-0.22639712195655301"/>
                  <c:y val="-2.5310609209736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2E-40A7-A6A1-3564DA6EB454}"/>
                </c:ext>
              </c:extLst>
            </c:dLbl>
            <c:dLbl>
              <c:idx val="1"/>
              <c:layout>
                <c:manualLayout>
                  <c:x val="0.28094192468259199"/>
                  <c:y val="-1.38846885272896E-2"/>
                </c:manualLayout>
              </c:layout>
              <c:spPr>
                <a:noFill/>
                <a:ln>
                  <a:noFill/>
                </a:ln>
                <a:effectLst/>
              </c:spPr>
              <c:txPr>
                <a:bodyPr/>
                <a:lstStyle/>
                <a:p>
                  <a:pPr>
                    <a:defRPr sz="1400">
                      <a:solidFill>
                        <a:schemeClr val="bg1">
                          <a:lumMod val="9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7E-4A24-B805-0C0F85270283}"/>
                </c:ext>
              </c:extLst>
            </c:dLbl>
            <c:spPr>
              <a:noFill/>
              <a:ln>
                <a:noFill/>
              </a:ln>
              <a:effectLst/>
            </c:spPr>
            <c:txPr>
              <a:bodyPr/>
              <a:lstStyle/>
              <a:p>
                <a:pPr>
                  <a:defRPr sz="14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 I have tried to quit in past year</c:v>
                </c:pt>
                <c:pt idx="1">
                  <c:v>No, I have not tried to quit in past year</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1-C27E-4A24-B805-0C0F8527028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Lbls>
            <c:dLbl>
              <c:idx val="0"/>
              <c:layout>
                <c:manualLayout>
                  <c:x val="-0.22576831176653001"/>
                  <c:y val="-2.8009952346814099E-2"/>
                </c:manualLayout>
              </c:layout>
              <c:spPr>
                <a:noFill/>
                <a:ln>
                  <a:noFill/>
                </a:ln>
                <a:effectLst/>
              </c:spPr>
              <c:txPr>
                <a:bodyPr/>
                <a:lstStyle/>
                <a:p>
                  <a:pPr>
                    <a:defRPr sz="14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1D-4A0D-BE3C-9982F3554213}"/>
                </c:ext>
              </c:extLst>
            </c:dLbl>
            <c:spPr>
              <a:noFill/>
              <a:ln>
                <a:noFill/>
              </a:ln>
              <a:effectLst/>
            </c:spPr>
            <c:txPr>
              <a:bodyPr/>
              <a:lstStyle/>
              <a:p>
                <a:pPr>
                  <a:defRPr sz="1400">
                    <a:solidFill>
                      <a:srgbClr val="F2F2F2"/>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 I have tried to quit in past year</c:v>
                </c:pt>
                <c:pt idx="1">
                  <c:v>No, I have not tried to quit in past year</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0-6E82-457C-BC00-E88096BFA6A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Lbls>
            <c:dLbl>
              <c:idx val="1"/>
              <c:layout>
                <c:manualLayout>
                  <c:x val="0.25723409556552601"/>
                  <c:y val="4.4755840176073799E-2"/>
                </c:manualLayout>
              </c:layout>
              <c:spPr>
                <a:noFill/>
                <a:ln>
                  <a:noFill/>
                </a:ln>
                <a:effectLst/>
              </c:spPr>
              <c:txPr>
                <a:bodyPr/>
                <a:lstStyle/>
                <a:p>
                  <a:pPr>
                    <a:defRPr sz="1400">
                      <a:solidFill>
                        <a:srgbClr val="F2F2F2"/>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18-4B48-AFE6-7E1252823D48}"/>
                </c:ext>
              </c:extLst>
            </c:dLbl>
            <c:spPr>
              <a:noFill/>
              <a:ln>
                <a:noFill/>
              </a:ln>
              <a:effectLst/>
            </c:spPr>
            <c:txPr>
              <a:bodyPr/>
              <a:lstStyle/>
              <a:p>
                <a:pPr>
                  <a:defRPr sz="14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 I have tried to quit in past year</c:v>
                </c:pt>
                <c:pt idx="1">
                  <c:v>No, I have not tried to quit in past year</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0-E941-4E89-B11D-E5E45CD3D16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Lbls>
            <c:dLbl>
              <c:idx val="1"/>
              <c:layout>
                <c:manualLayout>
                  <c:x val="0.219101095398823"/>
                  <c:y val="-0.15712458305972399"/>
                </c:manualLayout>
              </c:layout>
              <c:spPr>
                <a:noFill/>
                <a:ln>
                  <a:noFill/>
                </a:ln>
                <a:effectLst/>
              </c:spPr>
              <c:txPr>
                <a:bodyPr/>
                <a:lstStyle/>
                <a:p>
                  <a:pPr>
                    <a:defRPr sz="1400">
                      <a:solidFill>
                        <a:srgbClr val="F2F2F2"/>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A7-4759-857C-21BBB97B5BB3}"/>
                </c:ext>
              </c:extLst>
            </c:dLbl>
            <c:spPr>
              <a:noFill/>
              <a:ln>
                <a:noFill/>
              </a:ln>
              <a:effectLst/>
            </c:spPr>
            <c:txPr>
              <a:bodyPr/>
              <a:lstStyle/>
              <a:p>
                <a:pPr>
                  <a:defRPr sz="14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 I have tried to quit in past year</c:v>
                </c:pt>
                <c:pt idx="1">
                  <c:v>No, I have not tried to quit in past year</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0-23DD-4FC8-865B-935A1D5C192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c:spPr>
          <c:invertIfNegative val="0"/>
          <c:dLbls>
            <c:dLbl>
              <c:idx val="0"/>
              <c:layout>
                <c:manualLayout>
                  <c:x val="-0.180218110700125"/>
                  <c:y val="-6.0652815833577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41-4B68-9656-7B1ADD676077}"/>
                </c:ext>
              </c:extLst>
            </c:dLbl>
            <c:dLbl>
              <c:idx val="1"/>
              <c:layout>
                <c:manualLayout>
                  <c:x val="-0.15198576651121201"/>
                  <c:y val="-1.41092536080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41-4B68-9656-7B1ADD676077}"/>
                </c:ext>
              </c:extLst>
            </c:dLbl>
            <c:dLbl>
              <c:idx val="2"/>
              <c:layout>
                <c:manualLayout>
                  <c:x val="-0.16722522838117901"/>
                  <c:y val="7.37355584270649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41-4B68-9656-7B1ADD676077}"/>
                </c:ext>
              </c:extLst>
            </c:dLbl>
            <c:dLbl>
              <c:idx val="3"/>
              <c:layout>
                <c:manualLayout>
                  <c:x val="-0.15793355894356001"/>
                  <c:y val="-1.21299297830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41-4B68-9656-7B1ADD676077}"/>
                </c:ext>
              </c:extLst>
            </c:dLbl>
            <c:spPr>
              <a:noFill/>
              <a:ln>
                <a:noFill/>
              </a:ln>
              <a:effectLst/>
            </c:spPr>
            <c:txPr>
              <a:bodyPr/>
              <a:lstStyle/>
              <a:p>
                <a:pPr>
                  <a:defRPr sz="1000" b="0" i="0">
                    <a:solidFill>
                      <a:schemeClr val="bg1">
                        <a:lumMod val="9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Successful/won't start again</c:v>
                </c:pt>
                <c:pt idx="1">
                  <c:v>Successful/afraid I'll start again</c:v>
                </c:pt>
                <c:pt idx="2">
                  <c:v>Not successful/still want to quit</c:v>
                </c:pt>
                <c:pt idx="3">
                  <c:v>Not successful/quit trying</c:v>
                </c:pt>
              </c:strCache>
            </c:strRef>
          </c:cat>
          <c:val>
            <c:numRef>
              <c:f>Sheet1!$B$2:$B$5</c:f>
              <c:numCache>
                <c:formatCode>0%</c:formatCode>
                <c:ptCount val="4"/>
                <c:pt idx="0">
                  <c:v>0.27</c:v>
                </c:pt>
                <c:pt idx="1">
                  <c:v>0.21</c:v>
                </c:pt>
                <c:pt idx="2">
                  <c:v>0.39</c:v>
                </c:pt>
                <c:pt idx="3">
                  <c:v>0.14000000000000001</c:v>
                </c:pt>
              </c:numCache>
            </c:numRef>
          </c:val>
          <c:extLst>
            <c:ext xmlns:c16="http://schemas.microsoft.com/office/drawing/2014/chart" uri="{C3380CC4-5D6E-409C-BE32-E72D297353CC}">
              <c16:uniqueId val="{00000004-1B41-4B68-9656-7B1ADD676077}"/>
            </c:ext>
          </c:extLst>
        </c:ser>
        <c:dLbls>
          <c:showLegendKey val="0"/>
          <c:showVal val="0"/>
          <c:showCatName val="0"/>
          <c:showSerName val="0"/>
          <c:showPercent val="0"/>
          <c:showBubbleSize val="0"/>
        </c:dLbls>
        <c:gapWidth val="100"/>
        <c:axId val="-2065149256"/>
        <c:axId val="-2065146184"/>
      </c:barChart>
      <c:catAx>
        <c:axId val="-2065149256"/>
        <c:scaling>
          <c:orientation val="minMax"/>
        </c:scaling>
        <c:delete val="0"/>
        <c:axPos val="l"/>
        <c:numFmt formatCode="General" sourceLinked="0"/>
        <c:majorTickMark val="out"/>
        <c:minorTickMark val="none"/>
        <c:tickLblPos val="nextTo"/>
        <c:txPr>
          <a:bodyPr/>
          <a:lstStyle/>
          <a:p>
            <a:pPr>
              <a:defRPr sz="1100"/>
            </a:pPr>
            <a:endParaRPr lang="en-US"/>
          </a:p>
        </c:txPr>
        <c:crossAx val="-2065146184"/>
        <c:crosses val="autoZero"/>
        <c:auto val="1"/>
        <c:lblAlgn val="ctr"/>
        <c:lblOffset val="100"/>
        <c:noMultiLvlLbl val="0"/>
      </c:catAx>
      <c:valAx>
        <c:axId val="-2065146184"/>
        <c:scaling>
          <c:orientation val="minMax"/>
        </c:scaling>
        <c:delete val="1"/>
        <c:axPos val="b"/>
        <c:numFmt formatCode="0%" sourceLinked="1"/>
        <c:majorTickMark val="out"/>
        <c:minorTickMark val="none"/>
        <c:tickLblPos val="nextTo"/>
        <c:crossAx val="-2065149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B19DFC-53A4-5144-9826-88970019CAFE}" type="datetimeFigureOut">
              <a:rPr lang="en-US" smtClean="0"/>
              <a:t>6/29/2020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328EC8-0845-8C49-9DF6-DF7DF5665B18}" type="slidenum">
              <a:rPr lang="en-US" smtClean="0"/>
              <a:t>‹#›</a:t>
            </a:fld>
            <a:endParaRPr lang="en-US" dirty="0"/>
          </a:p>
        </p:txBody>
      </p:sp>
    </p:spTree>
    <p:extLst>
      <p:ext uri="{BB962C8B-B14F-4D97-AF65-F5344CB8AC3E}">
        <p14:creationId xmlns:p14="http://schemas.microsoft.com/office/powerpoint/2010/main" val="2003507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9157F-065A-B34D-AA09-D41652A1DC95}" type="datetimeFigureOut">
              <a:rPr lang="en-US" smtClean="0"/>
              <a:t>6/29/2020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75C67-A914-F74F-A44E-FCFDA00FF205}" type="slidenum">
              <a:rPr lang="en-US" smtClean="0"/>
              <a:t>‹#›</a:t>
            </a:fld>
            <a:endParaRPr lang="en-US" dirty="0"/>
          </a:p>
        </p:txBody>
      </p:sp>
    </p:spTree>
    <p:extLst>
      <p:ext uri="{BB962C8B-B14F-4D97-AF65-F5344CB8AC3E}">
        <p14:creationId xmlns:p14="http://schemas.microsoft.com/office/powerpoint/2010/main" val="17173394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C75C67-A914-F74F-A44E-FCFDA00FF205}" type="slidenum">
              <a:rPr lang="en-US" smtClean="0"/>
              <a:t>2</a:t>
            </a:fld>
            <a:endParaRPr lang="en-US" dirty="0"/>
          </a:p>
        </p:txBody>
      </p:sp>
    </p:spTree>
    <p:extLst>
      <p:ext uri="{BB962C8B-B14F-4D97-AF65-F5344CB8AC3E}">
        <p14:creationId xmlns:p14="http://schemas.microsoft.com/office/powerpoint/2010/main" val="290354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297332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216E-854A-4C74-A36E-905C3D97D7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02841C-CE97-4CE8-B1C5-9B1FC96CB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B1AA4-BF79-482F-8818-4FF43F5603F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286942D-0CB2-4A06-A0FB-415DB89318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6BCCA2-A176-4E6F-95BA-C620574AC09E}"/>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559857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284F-FDB9-4B70-9FFB-7A19D6068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CFD54-E98A-491C-8DBB-C7B23AB0CB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E27D8-1D02-4E5B-92F4-06420D9F511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9DD728C-318A-48BC-AE0A-7B08594ABF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E57E66-5D13-485E-AD1F-81A4F72776E7}"/>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2513747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D1D7-7EA2-4A17-8668-E351305D31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6D5C6B-27BA-4C22-842A-ED8B43DDF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8BAC64-D5C1-4ECE-A66C-56A9B5B51D2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1C2D5E-C920-4003-B46E-EA9EE7F105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89B32A-2C2E-456D-91F0-C14CA353ADE3}"/>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4134573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35A9-E552-4EF5-8B4F-AC9ED5AE6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904803-EA50-4AF0-80F8-E2716240BD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3452A-FCDE-4E98-B659-2B3D03FD3A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03365F-F619-4FE8-8876-F44B1182121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EBEE3C2-29AA-4F6D-9F06-3385F1B28F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C7DF84-675B-4368-A768-4D88AA1A9712}"/>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1819871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3D97-CE1F-4D2C-9854-166284264D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D3BD81-D54B-4B52-97F5-6B3B87B575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92FCD-BF23-4A1D-880B-CDB994814A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0589F7-5E6C-4C62-B09F-8BD88CDCA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353C14-187E-4991-AC82-D75664578F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0A984E-AA12-45B5-9C7D-F28875FA871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52D39715-3BB4-4F83-BD29-D846D919048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73ED873-02B8-4093-A206-25525D4E9362}"/>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4128685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1B13-0C37-4CE2-A963-88948DD688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B4387D-D0F5-40EA-A132-FA2D6610ECD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E81BC79-FEB2-49AC-AD4B-CAC74E0CF4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9B4848-33AE-491B-BE54-77703C4FF5DE}"/>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180983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142D2-7917-4506-B53C-B0540805C0C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6E01EEF-E4C4-4777-AEC1-6321375D6E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12140A-5136-4B49-91DB-EE40F6C2EECA}"/>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546798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6C7A-10B9-41FA-B700-DB75ECCD8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459D01-E3D3-4CBF-B63B-B1C1CAD6C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BAA0ED-46DD-4C12-9324-5E84F357C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C0AB9-6B7B-4F02-BC61-6E7CF7BF660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5B55041-B7A7-4231-8F3B-D2D4489BF7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09B428-ACB9-4220-88CA-FE48C5CA644F}"/>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727486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E8E2-173A-4C20-A910-044C252B6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3E65C8-D15F-4A32-950C-16073AC18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37DEFFB-FDDF-4BDF-A0D5-6493639CB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02492-12CB-4056-A660-0FD2451D6C7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1030DD5-0FDF-401A-92C0-E0DE6F5B89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F5E7E2-A8FF-4CDE-A8D4-AA5ACD01D945}"/>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2634368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076A-0975-44FF-8EF9-594089838A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FEAE7B-19BD-4700-9CCF-BB26E342C3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42B05-E17E-4107-9734-F604AC23460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2929396-D7B8-4382-A6FE-6E2D8247AB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FE5169-CE8A-45B7-9204-9D9573DA42D4}"/>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1159577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260DD-5E5C-4538-92A0-4E7E701B26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9DB2DB-03DA-455C-9A44-0E6A0A3527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D1667-0737-4322-8B29-13F46176DE4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AA4E395-8B06-4C51-B7F9-DB9C50159C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C2DF70-F55E-430F-A2EF-DF5A255AD68E}"/>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2269393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599441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2037399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38600" y="1825625"/>
            <a:ext cx="7315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
        <p:nvSpPr>
          <p:cNvPr id="10" name="Picture Placeholder 7">
            <a:extLst>
              <a:ext uri="{FF2B5EF4-FFF2-40B4-BE49-F238E27FC236}">
                <a16:creationId xmlns:a16="http://schemas.microsoft.com/office/drawing/2014/main" id="{B48206B0-1A45-234D-AD3B-FC629AD4121E}"/>
              </a:ext>
            </a:extLst>
          </p:cNvPr>
          <p:cNvSpPr>
            <a:spLocks noGrp="1"/>
          </p:cNvSpPr>
          <p:nvPr>
            <p:ph type="pic" sz="quarter" idx="14"/>
          </p:nvPr>
        </p:nvSpPr>
        <p:spPr>
          <a:xfrm>
            <a:off x="838200" y="4065006"/>
            <a:ext cx="2743200" cy="2111957"/>
          </a:xfrm>
        </p:spPr>
        <p:txBody>
          <a:bodyPr/>
          <a:lstStyle/>
          <a:p>
            <a:endParaRPr lang="en-US" dirty="0"/>
          </a:p>
        </p:txBody>
      </p:sp>
      <p:sp>
        <p:nvSpPr>
          <p:cNvPr id="11" name="Picture Placeholder 7">
            <a:extLst>
              <a:ext uri="{FF2B5EF4-FFF2-40B4-BE49-F238E27FC236}">
                <a16:creationId xmlns:a16="http://schemas.microsoft.com/office/drawing/2014/main" id="{B459FC1B-BFFD-8C42-BEDA-EE772CF5900E}"/>
              </a:ext>
            </a:extLst>
          </p:cNvPr>
          <p:cNvSpPr>
            <a:spLocks noGrp="1"/>
          </p:cNvSpPr>
          <p:nvPr>
            <p:ph type="pic" sz="quarter" idx="15"/>
          </p:nvPr>
        </p:nvSpPr>
        <p:spPr>
          <a:xfrm>
            <a:off x="838200" y="1821868"/>
            <a:ext cx="2743200" cy="2111957"/>
          </a:xfrm>
        </p:spPr>
        <p:txBody>
          <a:bodyPr/>
          <a:lstStyle/>
          <a:p>
            <a:endParaRPr lang="en-US" dirty="0"/>
          </a:p>
        </p:txBody>
      </p:sp>
    </p:spTree>
    <p:extLst>
      <p:ext uri="{BB962C8B-B14F-4D97-AF65-F5344CB8AC3E}">
        <p14:creationId xmlns:p14="http://schemas.microsoft.com/office/powerpoint/2010/main" val="3713224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2400" cy="1325563"/>
          </a:xfrm>
        </p:spPr>
        <p:txBody>
          <a:bodyPr/>
          <a:lstStyle/>
          <a:p>
            <a:r>
              <a:rPr lang="en-US"/>
              <a:t>Click to edit Master title style</a:t>
            </a:r>
          </a:p>
        </p:txBody>
      </p:sp>
      <p:sp>
        <p:nvSpPr>
          <p:cNvPr id="3" name="Content Placeholder 2"/>
          <p:cNvSpPr>
            <a:spLocks noGrp="1"/>
          </p:cNvSpPr>
          <p:nvPr>
            <p:ph idx="1"/>
          </p:nvPr>
        </p:nvSpPr>
        <p:spPr>
          <a:xfrm>
            <a:off x="838200" y="1825625"/>
            <a:ext cx="7772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Franklin Gothic Medium" panose="020B0603020102020204" pitchFamily="34" charset="0"/>
              </a:defRPr>
            </a:lvl1pPr>
          </a:lstStyle>
          <a:p>
            <a:fld id="{B7C5CABF-F878-C74C-8870-EC106A83C25A}" type="slidenum">
              <a:rPr lang="en-US" smtClean="0"/>
              <a:pPr/>
              <a:t>‹#›</a:t>
            </a:fld>
            <a:endParaRPr lang="en-US" dirty="0"/>
          </a:p>
        </p:txBody>
      </p:sp>
      <p:sp>
        <p:nvSpPr>
          <p:cNvPr id="8" name="Picture Placeholder 7"/>
          <p:cNvSpPr>
            <a:spLocks noGrp="1"/>
          </p:cNvSpPr>
          <p:nvPr>
            <p:ph type="pic" sz="quarter" idx="13"/>
          </p:nvPr>
        </p:nvSpPr>
        <p:spPr>
          <a:xfrm>
            <a:off x="9067800" y="0"/>
            <a:ext cx="3124200" cy="6858000"/>
          </a:xfrm>
        </p:spPr>
        <p:txBody>
          <a:bodyPr/>
          <a:lstStyle/>
          <a:p>
            <a:endParaRPr lang="en-US" dirty="0"/>
          </a:p>
        </p:txBody>
      </p:sp>
    </p:spTree>
    <p:extLst>
      <p:ext uri="{BB962C8B-B14F-4D97-AF65-F5344CB8AC3E}">
        <p14:creationId xmlns:p14="http://schemas.microsoft.com/office/powerpoint/2010/main" val="3277295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330965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38600" y="1825625"/>
            <a:ext cx="7315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
        <p:nvSpPr>
          <p:cNvPr id="10" name="Picture Placeholder 7">
            <a:extLst>
              <a:ext uri="{FF2B5EF4-FFF2-40B4-BE49-F238E27FC236}">
                <a16:creationId xmlns:a16="http://schemas.microsoft.com/office/drawing/2014/main" id="{B48206B0-1A45-234D-AD3B-FC629AD4121E}"/>
              </a:ext>
            </a:extLst>
          </p:cNvPr>
          <p:cNvSpPr>
            <a:spLocks noGrp="1"/>
          </p:cNvSpPr>
          <p:nvPr>
            <p:ph type="pic" sz="quarter" idx="14"/>
          </p:nvPr>
        </p:nvSpPr>
        <p:spPr>
          <a:xfrm>
            <a:off x="838200" y="4065006"/>
            <a:ext cx="2743200" cy="2111957"/>
          </a:xfrm>
        </p:spPr>
        <p:txBody>
          <a:bodyPr/>
          <a:lstStyle/>
          <a:p>
            <a:endParaRPr lang="en-US" dirty="0"/>
          </a:p>
        </p:txBody>
      </p:sp>
      <p:sp>
        <p:nvSpPr>
          <p:cNvPr id="11" name="Picture Placeholder 7">
            <a:extLst>
              <a:ext uri="{FF2B5EF4-FFF2-40B4-BE49-F238E27FC236}">
                <a16:creationId xmlns:a16="http://schemas.microsoft.com/office/drawing/2014/main" id="{B459FC1B-BFFD-8C42-BEDA-EE772CF5900E}"/>
              </a:ext>
            </a:extLst>
          </p:cNvPr>
          <p:cNvSpPr>
            <a:spLocks noGrp="1"/>
          </p:cNvSpPr>
          <p:nvPr>
            <p:ph type="pic" sz="quarter" idx="15"/>
          </p:nvPr>
        </p:nvSpPr>
        <p:spPr>
          <a:xfrm>
            <a:off x="838200" y="1821868"/>
            <a:ext cx="2743200" cy="2111957"/>
          </a:xfrm>
        </p:spPr>
        <p:txBody>
          <a:bodyPr/>
          <a:lstStyle/>
          <a:p>
            <a:endParaRPr lang="en-US" dirty="0"/>
          </a:p>
        </p:txBody>
      </p:sp>
    </p:spTree>
    <p:extLst>
      <p:ext uri="{BB962C8B-B14F-4D97-AF65-F5344CB8AC3E}">
        <p14:creationId xmlns:p14="http://schemas.microsoft.com/office/powerpoint/2010/main" val="3460851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2921106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754532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692574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615701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2335145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963764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2868307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317925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2400" cy="1325563"/>
          </a:xfrm>
        </p:spPr>
        <p:txBody>
          <a:bodyPr/>
          <a:lstStyle/>
          <a:p>
            <a:r>
              <a:rPr lang="en-US"/>
              <a:t>Click to edit Master title style</a:t>
            </a:r>
          </a:p>
        </p:txBody>
      </p:sp>
      <p:sp>
        <p:nvSpPr>
          <p:cNvPr id="3" name="Content Placeholder 2"/>
          <p:cNvSpPr>
            <a:spLocks noGrp="1"/>
          </p:cNvSpPr>
          <p:nvPr>
            <p:ph idx="1"/>
          </p:nvPr>
        </p:nvSpPr>
        <p:spPr>
          <a:xfrm>
            <a:off x="838200" y="1825625"/>
            <a:ext cx="7772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Franklin Gothic Medium" panose="020B0603020102020204" pitchFamily="34" charset="0"/>
              </a:defRPr>
            </a:lvl1pPr>
          </a:lstStyle>
          <a:p>
            <a:fld id="{B7C5CABF-F878-C74C-8870-EC106A83C25A}" type="slidenum">
              <a:rPr lang="en-US" smtClean="0"/>
              <a:pPr/>
              <a:t>‹#›</a:t>
            </a:fld>
            <a:endParaRPr lang="en-US" dirty="0"/>
          </a:p>
        </p:txBody>
      </p:sp>
      <p:sp>
        <p:nvSpPr>
          <p:cNvPr id="8" name="Picture Placeholder 7"/>
          <p:cNvSpPr>
            <a:spLocks noGrp="1"/>
          </p:cNvSpPr>
          <p:nvPr>
            <p:ph type="pic" sz="quarter" idx="13"/>
          </p:nvPr>
        </p:nvSpPr>
        <p:spPr>
          <a:xfrm>
            <a:off x="9067800" y="0"/>
            <a:ext cx="3124200" cy="6858000"/>
          </a:xfr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99989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36875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448800" y="6486525"/>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r>
              <a:rPr lang="en-US" dirty="0"/>
              <a:t>1</a:t>
            </a:r>
          </a:p>
        </p:txBody>
      </p:sp>
      <p:sp>
        <p:nvSpPr>
          <p:cNvPr id="9" name="Rectangle 8"/>
          <p:cNvSpPr/>
          <p:nvPr userDrawn="1"/>
        </p:nvSpPr>
        <p:spPr>
          <a:xfrm>
            <a:off x="0" y="0"/>
            <a:ext cx="12192000" cy="6477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2039" y="6498906"/>
            <a:ext cx="1773206" cy="243047"/>
          </a:xfrm>
          <a:prstGeom prst="rect">
            <a:avLst/>
          </a:prstGeom>
        </p:spPr>
      </p:pic>
      <p:pic>
        <p:nvPicPr>
          <p:cNvPr id="12" name="Picture 11"/>
          <p:cNvPicPr>
            <a:picLocks noChangeAspect="1"/>
          </p:cNvPicPr>
          <p:nvPr userDrawn="1"/>
        </p:nvPicPr>
        <p:blipFill rotWithShape="1">
          <a:blip r:embed="rId16" cstate="screen">
            <a:alphaModFix amt="49000"/>
            <a:extLst>
              <a:ext uri="{28A0092B-C50C-407E-A947-70E740481C1C}">
                <a14:useLocalDpi xmlns:a14="http://schemas.microsoft.com/office/drawing/2010/main"/>
              </a:ext>
            </a:extLst>
          </a:blip>
          <a:srcRect/>
          <a:stretch/>
        </p:blipFill>
        <p:spPr>
          <a:xfrm>
            <a:off x="9531799" y="6372443"/>
            <a:ext cx="2374900" cy="465085"/>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8" r:id="rId3"/>
    <p:sldLayoutId id="2147483677"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D2C41E-AF54-429F-BB5C-000594CB10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04548F-97CC-4F81-AB3B-35DF06E835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32578-04E9-4EBD-9BBA-6062D4CB0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71C70CB2-4B02-439D-9336-91FCBC08B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ECA69EA-6C3D-4945-87FF-1589AE8CF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3AF4E-AC83-49D6-A34B-6610F1E7B359}" type="slidenum">
              <a:rPr lang="en-US" smtClean="0"/>
              <a:t>‹#›</a:t>
            </a:fld>
            <a:endParaRPr lang="en-US" dirty="0"/>
          </a:p>
        </p:txBody>
      </p:sp>
    </p:spTree>
    <p:extLst>
      <p:ext uri="{BB962C8B-B14F-4D97-AF65-F5344CB8AC3E}">
        <p14:creationId xmlns:p14="http://schemas.microsoft.com/office/powerpoint/2010/main" val="249762064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448800" y="6486525"/>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r>
              <a:rPr lang="en-US" dirty="0"/>
              <a:t>1</a:t>
            </a:r>
          </a:p>
        </p:txBody>
      </p:sp>
      <p:sp>
        <p:nvSpPr>
          <p:cNvPr id="9" name="Rectangle 8"/>
          <p:cNvSpPr/>
          <p:nvPr userDrawn="1"/>
        </p:nvSpPr>
        <p:spPr>
          <a:xfrm>
            <a:off x="0" y="0"/>
            <a:ext cx="12192000" cy="647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72039" y="6498906"/>
            <a:ext cx="1773206" cy="243047"/>
          </a:xfrm>
          <a:prstGeom prst="rect">
            <a:avLst/>
          </a:prstGeom>
        </p:spPr>
      </p:pic>
      <p:pic>
        <p:nvPicPr>
          <p:cNvPr id="12" name="Picture 11"/>
          <p:cNvPicPr>
            <a:picLocks noChangeAspect="1"/>
          </p:cNvPicPr>
          <p:nvPr userDrawn="1"/>
        </p:nvPicPr>
        <p:blipFill rotWithShape="1">
          <a:blip r:embed="rId16" cstate="screen">
            <a:alphaModFix amt="49000"/>
            <a:extLst>
              <a:ext uri="{28A0092B-C50C-407E-A947-70E740481C1C}">
                <a14:useLocalDpi xmlns:a14="http://schemas.microsoft.com/office/drawing/2010/main"/>
              </a:ext>
            </a:extLst>
          </a:blip>
          <a:srcRect/>
          <a:stretch/>
        </p:blipFill>
        <p:spPr>
          <a:xfrm>
            <a:off x="9531799" y="6372443"/>
            <a:ext cx="2374900" cy="465085"/>
          </a:xfrm>
          <a:prstGeom prst="rect">
            <a:avLst/>
          </a:prstGeom>
        </p:spPr>
      </p:pic>
    </p:spTree>
    <p:extLst>
      <p:ext uri="{BB962C8B-B14F-4D97-AF65-F5344CB8AC3E}">
        <p14:creationId xmlns:p14="http://schemas.microsoft.com/office/powerpoint/2010/main" val="26517780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 Id="rId5" Type="http://schemas.openxmlformats.org/officeDocument/2006/relationships/chart" Target="../charts/chart8.xml"/><Relationship Id="rId4" Type="http://schemas.openxmlformats.org/officeDocument/2006/relationships/chart" Target="../charts/char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9.xml"/><Relationship Id="rId5" Type="http://schemas.openxmlformats.org/officeDocument/2006/relationships/chart" Target="../charts/chart12.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9.xml"/><Relationship Id="rId5" Type="http://schemas.openxmlformats.org/officeDocument/2006/relationships/chart" Target="../charts/chart16.xml"/><Relationship Id="rId4" Type="http://schemas.openxmlformats.org/officeDocument/2006/relationships/chart" Target="../charts/char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9.xml"/><Relationship Id="rId4" Type="http://schemas.openxmlformats.org/officeDocument/2006/relationships/chart" Target="../charts/chart19.xml"/></Relationships>
</file>

<file path=ppt/slides/_rels/slide3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41.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chart" Target="../charts/chart21.xml"/><Relationship Id="rId1" Type="http://schemas.openxmlformats.org/officeDocument/2006/relationships/slideLayout" Target="../slideLayouts/slideLayout9.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45.png"/><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xml"/><Relationship Id="rId5" Type="http://schemas.openxmlformats.org/officeDocument/2006/relationships/image" Target="../media/image77.png"/><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5" Type="http://schemas.openxmlformats.org/officeDocument/2006/relationships/image" Target="../media/image84.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542635"/>
            <a:ext cx="12192000" cy="149987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19143" y="6063170"/>
            <a:ext cx="4172857" cy="794830"/>
          </a:xfrm>
          <a:prstGeom prst="rect">
            <a:avLst/>
          </a:prstGeom>
        </p:spPr>
      </p:pic>
      <p:sp>
        <p:nvSpPr>
          <p:cNvPr id="17" name="Subtitle 2"/>
          <p:cNvSpPr>
            <a:spLocks noGrp="1"/>
          </p:cNvSpPr>
          <p:nvPr>
            <p:ph type="subTitle" idx="1"/>
          </p:nvPr>
        </p:nvSpPr>
        <p:spPr>
          <a:xfrm>
            <a:off x="1638481" y="3810000"/>
            <a:ext cx="9144000" cy="1232505"/>
          </a:xfrm>
        </p:spPr>
        <p:txBody>
          <a:bodyPr>
            <a:normAutofit/>
          </a:bodyPr>
          <a:lstStyle/>
          <a:p>
            <a:r>
              <a:rPr lang="en-US" sz="3200" b="1" dirty="0">
                <a:solidFill>
                  <a:schemeClr val="accent2">
                    <a:lumMod val="50000"/>
                  </a:schemeClr>
                </a:solidFill>
                <a:latin typeface="Franklin Gothic Demi Cond" charset="0"/>
                <a:ea typeface="Franklin Gothic Demi Cond" charset="0"/>
                <a:cs typeface="Franklin Gothic Demi Cond" charset="0"/>
              </a:rPr>
              <a:t>Idaho </a:t>
            </a:r>
            <a:r>
              <a:rPr lang="en-US" sz="3200" b="1" dirty="0" err="1">
                <a:solidFill>
                  <a:schemeClr val="accent2">
                    <a:lumMod val="50000"/>
                  </a:schemeClr>
                </a:solidFill>
                <a:latin typeface="Franklin Gothic Demi Cond" charset="0"/>
                <a:ea typeface="Franklin Gothic Demi Cond" charset="0"/>
                <a:cs typeface="Franklin Gothic Demi Cond" charset="0"/>
              </a:rPr>
              <a:t>Vaping</a:t>
            </a:r>
            <a:r>
              <a:rPr lang="en-US" sz="3200" b="1" dirty="0">
                <a:solidFill>
                  <a:schemeClr val="accent2">
                    <a:lumMod val="50000"/>
                  </a:schemeClr>
                </a:solidFill>
                <a:latin typeface="Franklin Gothic Demi Cond" charset="0"/>
                <a:ea typeface="Franklin Gothic Demi Cond" charset="0"/>
                <a:cs typeface="Franklin Gothic Demi Cond" charset="0"/>
              </a:rPr>
              <a:t> Study</a:t>
            </a:r>
          </a:p>
          <a:p>
            <a:r>
              <a:rPr lang="en-US" sz="3200" b="1" dirty="0">
                <a:solidFill>
                  <a:schemeClr val="accent2">
                    <a:lumMod val="50000"/>
                  </a:schemeClr>
                </a:solidFill>
                <a:latin typeface="Franklin Gothic Demi Cond" charset="0"/>
                <a:ea typeface="Franklin Gothic Demi Cond" charset="0"/>
                <a:cs typeface="Franklin Gothic Demi Cond" charset="0"/>
              </a:rPr>
              <a:t>May 2020</a:t>
            </a:r>
            <a:endParaRPr lang="en-US" sz="3200" b="1" dirty="0">
              <a:solidFill>
                <a:schemeClr val="accent2">
                  <a:lumMod val="50000"/>
                </a:schemeClr>
              </a:solidFill>
              <a:latin typeface="+mn-lt"/>
            </a:endParaRP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l="-976"/>
          <a:stretch/>
        </p:blipFill>
        <p:spPr>
          <a:xfrm>
            <a:off x="-117928" y="0"/>
            <a:ext cx="12309928" cy="3542635"/>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5103" y="916858"/>
            <a:ext cx="7591903" cy="3539430"/>
          </a:xfrm>
          <a:prstGeom prst="rect">
            <a:avLst/>
          </a:prstGeom>
          <a:noFill/>
        </p:spPr>
        <p:txBody>
          <a:bodyPr wrap="square" rtlCol="0">
            <a:spAutoFit/>
          </a:bodyPr>
          <a:lstStyle/>
          <a:p>
            <a:pPr marL="285750" indent="-285750">
              <a:buSzPct val="100000"/>
              <a:buFont typeface="Wingdings" charset="2"/>
              <a:buChar char="v"/>
            </a:pPr>
            <a:r>
              <a:rPr lang="en-US" sz="1600" dirty="0"/>
              <a:t>The majority of Idahoans (86% or more) believe that e-cigarettes are just as addictive as regular cigarettes, they contain nicotine and other harmful chemicals, and that </a:t>
            </a:r>
            <a:r>
              <a:rPr lang="en-US" sz="1600" dirty="0" err="1"/>
              <a:t>vaping</a:t>
            </a:r>
            <a:r>
              <a:rPr lang="en-US" sz="1600" dirty="0"/>
              <a:t> products can be harmful to their health. Many (44%) believe </a:t>
            </a:r>
            <a:r>
              <a:rPr lang="en-US" sz="1600" dirty="0" err="1"/>
              <a:t>vaping</a:t>
            </a:r>
            <a:r>
              <a:rPr lang="en-US" sz="1600" dirty="0"/>
              <a:t> products are less toxic than cigarettes.</a:t>
            </a:r>
          </a:p>
          <a:p>
            <a:pPr marL="285750" indent="-285750">
              <a:buSzPct val="100000"/>
              <a:buFont typeface="Wingdings" charset="2"/>
              <a:buChar char="v"/>
            </a:pPr>
            <a:endParaRPr lang="en-US" sz="1600" dirty="0"/>
          </a:p>
          <a:p>
            <a:pPr marL="742950" lvl="1" indent="-285750">
              <a:buSzPct val="60000"/>
              <a:buFont typeface="Wingdings" charset="2"/>
              <a:buChar char="u"/>
            </a:pPr>
            <a:r>
              <a:rPr lang="en-US" sz="1600" dirty="0" err="1"/>
              <a:t>Vaping</a:t>
            </a:r>
            <a:r>
              <a:rPr lang="en-US" sz="1600" dirty="0"/>
              <a:t> product users are less likely to believe in the harmful effects of e-cigarettes, and they are less likely to believe </a:t>
            </a:r>
            <a:r>
              <a:rPr lang="en-US" sz="1600" dirty="0" err="1"/>
              <a:t>vaping</a:t>
            </a:r>
            <a:r>
              <a:rPr lang="en-US" sz="1600" dirty="0"/>
              <a:t> products are as harmful as cigarettes. These users are more likely to believe that </a:t>
            </a:r>
            <a:r>
              <a:rPr lang="en-US" sz="1600" dirty="0" err="1"/>
              <a:t>vaping</a:t>
            </a:r>
            <a:r>
              <a:rPr lang="en-US" sz="1600" dirty="0"/>
              <a:t> products are helpful when trying to quit other tobacco products.</a:t>
            </a:r>
          </a:p>
          <a:p>
            <a:pPr marL="1200150" lvl="2" indent="-285750">
              <a:buSzPct val="100000"/>
              <a:buFont typeface="Courier New"/>
              <a:buChar char="o"/>
            </a:pPr>
            <a:endParaRPr lang="en-US" sz="1600" dirty="0"/>
          </a:p>
          <a:p>
            <a:pPr marL="1200150" lvl="2" indent="-285750">
              <a:buSzPct val="100000"/>
              <a:buFont typeface="Courier New"/>
              <a:buChar char="o"/>
            </a:pPr>
            <a:r>
              <a:rPr lang="en-US" sz="1600" dirty="0"/>
              <a:t>More than half (56%) of frequent users of </a:t>
            </a:r>
            <a:r>
              <a:rPr lang="en-US" sz="1600" dirty="0" err="1"/>
              <a:t>vaping</a:t>
            </a:r>
            <a:r>
              <a:rPr lang="en-US" sz="1600" dirty="0"/>
              <a:t> products feel that </a:t>
            </a:r>
            <a:r>
              <a:rPr lang="en-US" sz="1600" dirty="0" err="1"/>
              <a:t>vaping</a:t>
            </a:r>
            <a:r>
              <a:rPr lang="en-US" sz="1600" dirty="0"/>
              <a:t> is safe because the </a:t>
            </a:r>
            <a:r>
              <a:rPr lang="en-US" sz="1600" dirty="0" err="1"/>
              <a:t>vaping</a:t>
            </a:r>
            <a:r>
              <a:rPr lang="en-US" sz="1600" dirty="0"/>
              <a:t> products are just water vapor and flavor.</a:t>
            </a:r>
          </a:p>
          <a:p>
            <a:pPr marL="742950" lvl="1" indent="-285750">
              <a:buSzPct val="100000"/>
              <a:buFont typeface="Wingdings" charset="2"/>
              <a:buChar char="v"/>
            </a:pPr>
            <a:endParaRPr lang="en-US" sz="1600" dirty="0"/>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Beliefs About </a:t>
            </a:r>
            <a:r>
              <a:rPr lang="en-US" sz="2000" dirty="0" err="1">
                <a:solidFill>
                  <a:schemeClr val="bg1"/>
                </a:solidFill>
              </a:rPr>
              <a:t>Vaping</a:t>
            </a:r>
            <a:r>
              <a:rPr lang="en-US" sz="2000" dirty="0">
                <a:solidFill>
                  <a:schemeClr val="bg1"/>
                </a:solidFill>
              </a:rPr>
              <a:t> Products</a:t>
            </a:r>
          </a:p>
        </p:txBody>
      </p:sp>
      <p:sp>
        <p:nvSpPr>
          <p:cNvPr id="3" name="Slide Number Placeholder 2"/>
          <p:cNvSpPr>
            <a:spLocks noGrp="1"/>
          </p:cNvSpPr>
          <p:nvPr>
            <p:ph type="sldNum" sz="quarter" idx="12"/>
          </p:nvPr>
        </p:nvSpPr>
        <p:spPr/>
        <p:txBody>
          <a:bodyPr/>
          <a:lstStyle/>
          <a:p>
            <a:fld id="{B7C5CABF-F878-C74C-8870-EC106A83C25A}" type="slidenum">
              <a:rPr lang="en-US" smtClean="0"/>
              <a:t>10</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
          <a:stretch>
            <a:fillRect/>
          </a:stretch>
        </p:blipFill>
        <p:spPr>
          <a:xfrm>
            <a:off x="454375" y="1296802"/>
            <a:ext cx="3814326" cy="2481757"/>
          </a:xfrm>
          <a:prstGeom prst="rect">
            <a:avLst/>
          </a:prstGeom>
        </p:spPr>
      </p:pic>
    </p:spTree>
    <p:extLst>
      <p:ext uri="{BB962C8B-B14F-4D97-AF65-F5344CB8AC3E}">
        <p14:creationId xmlns:p14="http://schemas.microsoft.com/office/powerpoint/2010/main" val="275926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607" y="688882"/>
            <a:ext cx="11575400" cy="3293209"/>
          </a:xfrm>
          <a:prstGeom prst="rect">
            <a:avLst/>
          </a:prstGeom>
          <a:noFill/>
        </p:spPr>
        <p:txBody>
          <a:bodyPr wrap="square" rtlCol="0">
            <a:spAutoFit/>
          </a:bodyPr>
          <a:lstStyle/>
          <a:p>
            <a:pPr lvl="1">
              <a:buSzPct val="100000"/>
            </a:pPr>
            <a:endParaRPr lang="en-US" sz="1600" dirty="0"/>
          </a:p>
          <a:p>
            <a:pPr marL="285750" indent="-285750">
              <a:buSzPct val="100000"/>
              <a:buFont typeface="Wingdings" charset="2"/>
              <a:buChar char="v"/>
            </a:pPr>
            <a:r>
              <a:rPr lang="en-US" sz="1600" dirty="0"/>
              <a:t>All the anti-</a:t>
            </a:r>
            <a:r>
              <a:rPr lang="en-US" sz="1600" dirty="0" err="1"/>
              <a:t>vaping</a:t>
            </a:r>
            <a:r>
              <a:rPr lang="en-US" sz="1600" dirty="0"/>
              <a:t> statements (</a:t>
            </a:r>
            <a:r>
              <a:rPr lang="en-US" sz="1600" dirty="0" err="1"/>
              <a:t>vaping</a:t>
            </a:r>
            <a:r>
              <a:rPr lang="en-US" sz="1600" dirty="0"/>
              <a:t> is harmful, </a:t>
            </a:r>
            <a:r>
              <a:rPr lang="en-US" sz="1600" dirty="0" err="1"/>
              <a:t>vaping</a:t>
            </a:r>
            <a:r>
              <a:rPr lang="en-US" sz="1600" dirty="0"/>
              <a:t> is linked to lung disease, respiratory illness, cancer, birth defects, etc., </a:t>
            </a:r>
            <a:r>
              <a:rPr lang="en-US" sz="1600" dirty="0" err="1"/>
              <a:t>vaping</a:t>
            </a:r>
            <a:r>
              <a:rPr lang="en-US" sz="1600" dirty="0"/>
              <a:t> products contain nicotine/are as harmful as cigarettes, etc.) were found to be highly likely to discourage Idahoans from </a:t>
            </a:r>
            <a:r>
              <a:rPr lang="en-US" sz="1600" dirty="0" err="1"/>
              <a:t>vaping</a:t>
            </a:r>
            <a:r>
              <a:rPr lang="en-US" sz="1600" dirty="0"/>
              <a:t> – more than 80% of Idahoans say each statement would discourage them from using e-cigarettes.</a:t>
            </a:r>
          </a:p>
          <a:p>
            <a:pPr marL="742950" lvl="1" indent="-285750">
              <a:buSzPct val="60000"/>
              <a:buFont typeface="Wingdings" charset="2"/>
              <a:buChar char="u"/>
            </a:pPr>
            <a:r>
              <a:rPr lang="en-US" sz="1600" dirty="0"/>
              <a:t>Even frequent users of </a:t>
            </a:r>
            <a:r>
              <a:rPr lang="en-US" sz="1600" dirty="0" err="1"/>
              <a:t>vaping</a:t>
            </a:r>
            <a:r>
              <a:rPr lang="en-US" sz="1600" dirty="0"/>
              <a:t> products find the statements compelling, but to a lesser degree than non-users – 60% to 70% of frequent users say the statements are at least somewhat compelling, which compares to 90% or more of non-users.</a:t>
            </a:r>
          </a:p>
          <a:p>
            <a:pPr marL="285750" indent="-285750">
              <a:buSzPct val="100000"/>
              <a:buFont typeface="Wingdings" charset="2"/>
              <a:buChar char="v"/>
            </a:pPr>
            <a:endParaRPr lang="en-US" sz="1600" dirty="0"/>
          </a:p>
          <a:p>
            <a:pPr marL="285750" indent="-285750">
              <a:buSzPct val="100000"/>
              <a:buFont typeface="Wingdings" charset="2"/>
              <a:buChar char="v"/>
            </a:pPr>
            <a:r>
              <a:rPr lang="en-US" sz="1600" dirty="0"/>
              <a:t>The majority of Idahoans feel that e-cigarette and </a:t>
            </a:r>
            <a:r>
              <a:rPr lang="en-US" sz="1600" dirty="0" err="1"/>
              <a:t>vape</a:t>
            </a:r>
            <a:r>
              <a:rPr lang="en-US" sz="1600" dirty="0"/>
              <a:t> shops should be required to have permits similar to places that sell tobacco and alcohol, and that </a:t>
            </a:r>
            <a:r>
              <a:rPr lang="en-US" sz="1600" dirty="0" err="1"/>
              <a:t>vaping</a:t>
            </a:r>
            <a:r>
              <a:rPr lang="en-US" sz="1600" dirty="0"/>
              <a:t> products should be included in “Smoke-Free Zones” in public places; two-thirds of frequent users of </a:t>
            </a:r>
            <a:r>
              <a:rPr lang="en-US" sz="1600" dirty="0" err="1"/>
              <a:t>vaping</a:t>
            </a:r>
            <a:r>
              <a:rPr lang="en-US" sz="1600" dirty="0"/>
              <a:t> products also agree.</a:t>
            </a:r>
          </a:p>
          <a:p>
            <a:pPr>
              <a:buSzPct val="100000"/>
            </a:pPr>
            <a:endParaRPr lang="en-US" sz="1600" dirty="0">
              <a:solidFill>
                <a:srgbClr val="19416E"/>
              </a:solidFill>
            </a:endParaRPr>
          </a:p>
          <a:p>
            <a:pPr marL="285750" indent="-285750">
              <a:buSzPct val="100000"/>
              <a:buFont typeface="Wingdings" charset="2"/>
              <a:buChar char="v"/>
            </a:pPr>
            <a:r>
              <a:rPr lang="en-US" sz="1600" dirty="0"/>
              <a:t>Idahoans are most likely to trust their healthcare providers and non-profit organizations for truthful information about </a:t>
            </a:r>
            <a:r>
              <a:rPr lang="en-US" sz="1600" dirty="0" err="1"/>
              <a:t>vaping</a:t>
            </a:r>
            <a:r>
              <a:rPr lang="en-US" sz="1600" dirty="0"/>
              <a:t> and </a:t>
            </a:r>
            <a:r>
              <a:rPr lang="en-US" sz="1600" dirty="0" err="1"/>
              <a:t>vaping</a:t>
            </a:r>
            <a:r>
              <a:rPr lang="en-US" sz="1600" dirty="0"/>
              <a:t> products. Frequent users trust the same sources, but express slightly lower levels of trust. </a:t>
            </a: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Beliefs About </a:t>
            </a:r>
            <a:r>
              <a:rPr lang="en-US" sz="2000" dirty="0" err="1">
                <a:solidFill>
                  <a:schemeClr val="bg1"/>
                </a:solidFill>
              </a:rPr>
              <a:t>Vaping</a:t>
            </a:r>
            <a:r>
              <a:rPr lang="en-US" sz="2000" dirty="0">
                <a:solidFill>
                  <a:schemeClr val="bg1"/>
                </a:solidFill>
              </a:rPr>
              <a:t> Products</a:t>
            </a:r>
          </a:p>
        </p:txBody>
      </p:sp>
      <p:sp>
        <p:nvSpPr>
          <p:cNvPr id="3" name="Slide Number Placeholder 2"/>
          <p:cNvSpPr>
            <a:spLocks noGrp="1"/>
          </p:cNvSpPr>
          <p:nvPr>
            <p:ph type="sldNum" sz="quarter" idx="12"/>
          </p:nvPr>
        </p:nvSpPr>
        <p:spPr/>
        <p:txBody>
          <a:bodyPr/>
          <a:lstStyle/>
          <a:p>
            <a:fld id="{B7C5CABF-F878-C74C-8870-EC106A83C25A}" type="slidenum">
              <a:rPr lang="en-US" smtClean="0"/>
              <a:t>11</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2558179" y="6143467"/>
            <a:ext cx="8235717" cy="307777"/>
            <a:chOff x="3469935" y="5770193"/>
            <a:chExt cx="8235717" cy="307777"/>
          </a:xfrm>
        </p:grpSpPr>
        <p:sp>
          <p:nvSpPr>
            <p:cNvPr id="8" name="Rectangle 7"/>
            <p:cNvSpPr/>
            <p:nvPr/>
          </p:nvSpPr>
          <p:spPr>
            <a:xfrm>
              <a:off x="4735210" y="5770193"/>
              <a:ext cx="6970442" cy="307777"/>
            </a:xfrm>
            <a:prstGeom prst="rect">
              <a:avLst/>
            </a:prstGeom>
          </p:spPr>
          <p:txBody>
            <a:bodyPr wrap="square">
              <a:spAutoFit/>
            </a:bodyPr>
            <a:lstStyle/>
            <a:p>
              <a:r>
                <a:rPr lang="en-US" sz="1400" dirty="0" err="1">
                  <a:latin typeface="Comic Sans MS"/>
                  <a:cs typeface="Comic Sans MS"/>
                </a:rPr>
                <a:t>Vaping</a:t>
              </a:r>
              <a:r>
                <a:rPr lang="en-US" sz="1400" dirty="0">
                  <a:latin typeface="Comic Sans MS"/>
                  <a:cs typeface="Comic Sans MS"/>
                </a:rPr>
                <a:t> Linked To Increased Risk Of Oral, Bladder Cancer</a:t>
              </a:r>
            </a:p>
          </p:txBody>
        </p:sp>
        <p:pic>
          <p:nvPicPr>
            <p:cNvPr id="13" name="Picture 12" descr="Screen Shot 2020-05-22 at 1.12.5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69935" y="5795755"/>
              <a:ext cx="1265275" cy="267783"/>
            </a:xfrm>
            <a:prstGeom prst="rect">
              <a:avLst/>
            </a:prstGeom>
          </p:spPr>
        </p:pic>
      </p:grpSp>
      <p:grpSp>
        <p:nvGrpSpPr>
          <p:cNvPr id="20" name="Group 19"/>
          <p:cNvGrpSpPr/>
          <p:nvPr/>
        </p:nvGrpSpPr>
        <p:grpSpPr>
          <a:xfrm>
            <a:off x="2916369" y="5739416"/>
            <a:ext cx="6029557" cy="338554"/>
            <a:chOff x="6835387" y="6111620"/>
            <a:chExt cx="6029557" cy="338554"/>
          </a:xfrm>
        </p:grpSpPr>
        <p:sp>
          <p:nvSpPr>
            <p:cNvPr id="9" name="Rectangle 8"/>
            <p:cNvSpPr/>
            <p:nvPr/>
          </p:nvSpPr>
          <p:spPr>
            <a:xfrm>
              <a:off x="7613687" y="6111620"/>
              <a:ext cx="5251257" cy="338554"/>
            </a:xfrm>
            <a:prstGeom prst="rect">
              <a:avLst/>
            </a:prstGeom>
          </p:spPr>
          <p:txBody>
            <a:bodyPr wrap="none">
              <a:spAutoFit/>
            </a:bodyPr>
            <a:lstStyle/>
            <a:p>
              <a:r>
                <a:rPr lang="en-US" sz="1600" dirty="0" err="1">
                  <a:latin typeface="Verdana"/>
                  <a:cs typeface="Verdana"/>
                </a:rPr>
                <a:t>Vaping</a:t>
              </a:r>
              <a:r>
                <a:rPr lang="en-US" sz="1600" dirty="0">
                  <a:latin typeface="Verdana"/>
                  <a:cs typeface="Verdana"/>
                </a:rPr>
                <a:t> and Lung Cancer: What You Should Know</a:t>
              </a:r>
            </a:p>
          </p:txBody>
        </p:sp>
        <p:pic>
          <p:nvPicPr>
            <p:cNvPr id="14" name="Picture 13" descr="Screen Shot 2020-05-22 at 1.12.1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387" y="6136949"/>
              <a:ext cx="778300" cy="286414"/>
            </a:xfrm>
            <a:prstGeom prst="rect">
              <a:avLst/>
            </a:prstGeom>
          </p:spPr>
        </p:pic>
      </p:grpSp>
      <p:grpSp>
        <p:nvGrpSpPr>
          <p:cNvPr id="16" name="Group 15"/>
          <p:cNvGrpSpPr/>
          <p:nvPr/>
        </p:nvGrpSpPr>
        <p:grpSpPr>
          <a:xfrm>
            <a:off x="401607" y="4845059"/>
            <a:ext cx="4862360" cy="899911"/>
            <a:chOff x="41820" y="5128687"/>
            <a:chExt cx="4862360" cy="899911"/>
          </a:xfrm>
        </p:grpSpPr>
        <p:sp>
          <p:nvSpPr>
            <p:cNvPr id="10" name="Rectangle 9"/>
            <p:cNvSpPr/>
            <p:nvPr/>
          </p:nvSpPr>
          <p:spPr>
            <a:xfrm rot="21062735">
              <a:off x="778596" y="5128687"/>
              <a:ext cx="4125584" cy="584776"/>
            </a:xfrm>
            <a:prstGeom prst="rect">
              <a:avLst/>
            </a:prstGeom>
          </p:spPr>
          <p:txBody>
            <a:bodyPr wrap="square">
              <a:spAutoFit/>
            </a:bodyPr>
            <a:lstStyle/>
            <a:p>
              <a:r>
                <a:rPr lang="en-US" sz="1600" dirty="0"/>
                <a:t>O</a:t>
              </a:r>
              <a:r>
                <a:rPr lang="en-US" sz="1600" dirty="0">
                  <a:latin typeface="Arial"/>
                  <a:cs typeface="Arial"/>
                </a:rPr>
                <a:t>utbreak of Lung Injury Associated with the Use of E-Cigarette, or </a:t>
              </a:r>
              <a:r>
                <a:rPr lang="en-US" sz="1600" dirty="0" err="1">
                  <a:latin typeface="Arial"/>
                  <a:cs typeface="Arial"/>
                </a:rPr>
                <a:t>Vaping</a:t>
              </a:r>
              <a:r>
                <a:rPr lang="en-US" sz="1600" dirty="0">
                  <a:latin typeface="Arial"/>
                  <a:cs typeface="Arial"/>
                </a:rPr>
                <a:t>, Products</a:t>
              </a:r>
            </a:p>
          </p:txBody>
        </p:sp>
        <p:pic>
          <p:nvPicPr>
            <p:cNvPr id="15" name="Picture 14" descr="Screen Shot 2020-05-22 at 1.11.34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39963">
              <a:off x="41820" y="5562913"/>
              <a:ext cx="771291" cy="465685"/>
            </a:xfrm>
            <a:prstGeom prst="rect">
              <a:avLst/>
            </a:prstGeom>
          </p:spPr>
        </p:pic>
      </p:grpSp>
      <p:grpSp>
        <p:nvGrpSpPr>
          <p:cNvPr id="19" name="Group 18"/>
          <p:cNvGrpSpPr/>
          <p:nvPr/>
        </p:nvGrpSpPr>
        <p:grpSpPr>
          <a:xfrm rot="489553">
            <a:off x="5716344" y="5141866"/>
            <a:ext cx="6170742" cy="453511"/>
            <a:chOff x="5670327" y="4342456"/>
            <a:chExt cx="6170742" cy="453511"/>
          </a:xfrm>
        </p:grpSpPr>
        <p:sp>
          <p:nvSpPr>
            <p:cNvPr id="11" name="Rectangle 10"/>
            <p:cNvSpPr/>
            <p:nvPr/>
          </p:nvSpPr>
          <p:spPr>
            <a:xfrm>
              <a:off x="6793717" y="4488190"/>
              <a:ext cx="5047352" cy="307777"/>
            </a:xfrm>
            <a:prstGeom prst="rect">
              <a:avLst/>
            </a:prstGeom>
          </p:spPr>
          <p:txBody>
            <a:bodyPr wrap="none">
              <a:spAutoFit/>
            </a:bodyPr>
            <a:lstStyle/>
            <a:p>
              <a:r>
                <a:rPr lang="en-US" sz="1400" dirty="0">
                  <a:latin typeface="Marker Felt"/>
                  <a:cs typeface="Marker Felt"/>
                </a:rPr>
                <a:t>Popcorn Lung: A Dangerous Risk of Flavored E-Cigarettes  ALA</a:t>
              </a:r>
            </a:p>
          </p:txBody>
        </p:sp>
        <p:pic>
          <p:nvPicPr>
            <p:cNvPr id="18" name="Picture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70327" y="4342456"/>
              <a:ext cx="1151715" cy="448472"/>
            </a:xfrm>
            <a:prstGeom prst="rect">
              <a:avLst/>
            </a:prstGeom>
          </p:spPr>
        </p:pic>
      </p:grpSp>
    </p:spTree>
    <p:extLst>
      <p:ext uri="{BB962C8B-B14F-4D97-AF65-F5344CB8AC3E}">
        <p14:creationId xmlns:p14="http://schemas.microsoft.com/office/powerpoint/2010/main" val="46952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773" y="916858"/>
            <a:ext cx="11737234" cy="5016759"/>
          </a:xfrm>
          <a:prstGeom prst="rect">
            <a:avLst/>
          </a:prstGeom>
          <a:noFill/>
        </p:spPr>
        <p:txBody>
          <a:bodyPr wrap="square" rtlCol="0">
            <a:spAutoFit/>
          </a:bodyPr>
          <a:lstStyle/>
          <a:p>
            <a:pPr marL="285750" indent="-285750">
              <a:buSzPct val="100000"/>
              <a:buFont typeface="Wingdings" charset="2"/>
              <a:buChar char="v"/>
            </a:pPr>
            <a:r>
              <a:rPr lang="en-US" sz="1600" dirty="0"/>
              <a:t>In the past year, fewer </a:t>
            </a:r>
            <a:r>
              <a:rPr lang="en-US" sz="1600" dirty="0" err="1"/>
              <a:t>vaping</a:t>
            </a:r>
            <a:r>
              <a:rPr lang="en-US" sz="1600" dirty="0"/>
              <a:t> product users have tried to quit compared to the number of </a:t>
            </a:r>
          </a:p>
          <a:p>
            <a:pPr marL="282575">
              <a:buSzPct val="100000"/>
            </a:pPr>
            <a:r>
              <a:rPr lang="en-US" sz="1600" dirty="0"/>
              <a:t>Idahoans who have tried to quit tobacco products, but those who have tried to quit </a:t>
            </a:r>
            <a:r>
              <a:rPr lang="en-US" sz="1600" dirty="0" err="1"/>
              <a:t>vaping</a:t>
            </a:r>
            <a:r>
              <a:rPr lang="en-US" sz="1600" dirty="0"/>
              <a:t> </a:t>
            </a:r>
          </a:p>
          <a:p>
            <a:pPr marL="282575">
              <a:buSzPct val="100000"/>
            </a:pPr>
            <a:r>
              <a:rPr lang="en-US" sz="1600" dirty="0"/>
              <a:t>have been more successful.</a:t>
            </a:r>
          </a:p>
          <a:p>
            <a:pPr marL="742950" lvl="1" indent="-285750">
              <a:buSzPct val="60000"/>
              <a:buFont typeface="Wingdings" charset="2"/>
              <a:buChar char="u"/>
            </a:pPr>
            <a:r>
              <a:rPr lang="en-US" sz="1600" dirty="0"/>
              <a:t>Almost 60% of cigarette smokers have tried to quit versus 30% of </a:t>
            </a:r>
            <a:r>
              <a:rPr lang="en-US" sz="1600" dirty="0" err="1"/>
              <a:t>vaping</a:t>
            </a:r>
            <a:r>
              <a:rPr lang="en-US" sz="1600" dirty="0"/>
              <a:t> product users  </a:t>
            </a:r>
          </a:p>
          <a:p>
            <a:pPr lvl="1" indent="280988">
              <a:buSzPct val="60000"/>
            </a:pPr>
            <a:r>
              <a:rPr lang="en-US" sz="1600" dirty="0"/>
              <a:t>who have tried to quit. Two-thirds of those who’ve tried to quit </a:t>
            </a:r>
            <a:r>
              <a:rPr lang="en-US" sz="1600" dirty="0" err="1"/>
              <a:t>vaping</a:t>
            </a:r>
            <a:r>
              <a:rPr lang="en-US" sz="1600" dirty="0"/>
              <a:t> claim they have </a:t>
            </a:r>
          </a:p>
          <a:p>
            <a:pPr lvl="1" indent="280988">
              <a:buSzPct val="60000"/>
            </a:pPr>
            <a:r>
              <a:rPr lang="en-US" sz="1600" dirty="0"/>
              <a:t>successfully quit compared to only one-third of those who’ve tried to quit cigarettes.</a:t>
            </a:r>
          </a:p>
          <a:p>
            <a:pPr marL="742950" lvl="1" indent="-285750">
              <a:buSzPct val="60000"/>
              <a:buFont typeface="Wingdings" charset="2"/>
              <a:buChar char="u"/>
            </a:pPr>
            <a:endParaRPr lang="en-US" sz="1600" dirty="0"/>
          </a:p>
          <a:p>
            <a:pPr marL="285750" indent="-285750">
              <a:buSzPct val="100000"/>
              <a:buFont typeface="Wingdings" charset="2"/>
              <a:buChar char="v"/>
            </a:pPr>
            <a:r>
              <a:rPr lang="en-US" sz="1600" dirty="0"/>
              <a:t>Slightly fewer Idahoans have used a nicotine replacement therapy to quit </a:t>
            </a:r>
            <a:r>
              <a:rPr lang="en-US" sz="1600" dirty="0" err="1"/>
              <a:t>vaping</a:t>
            </a:r>
            <a:r>
              <a:rPr lang="en-US" sz="1600" dirty="0"/>
              <a:t> products compared to those who have tried to quit smoking cigarettes - 48% of smokers used a replacement therapy vs. 41% of those trying to quit </a:t>
            </a:r>
            <a:r>
              <a:rPr lang="en-US" sz="1600" dirty="0" err="1"/>
              <a:t>vaping</a:t>
            </a:r>
            <a:r>
              <a:rPr lang="en-US" sz="1600" dirty="0"/>
              <a:t>. Cigar and chewing tobacco users were most likely to use a nicotine replacement product when trying to quit.</a:t>
            </a:r>
          </a:p>
          <a:p>
            <a:pPr marL="742950" lvl="1" indent="-285750">
              <a:buSzPct val="60000"/>
              <a:buFont typeface="Wingdings" charset="2"/>
              <a:buChar char="u"/>
            </a:pPr>
            <a:r>
              <a:rPr lang="en-US" sz="1600" dirty="0"/>
              <a:t>For all users, patches and gum were the most frequently used nicotine replacement therapy. </a:t>
            </a:r>
          </a:p>
          <a:p>
            <a:endParaRPr lang="en-US" sz="1600" dirty="0"/>
          </a:p>
          <a:p>
            <a:pPr marL="285750" indent="-285750">
              <a:buSzPct val="100000"/>
              <a:buFont typeface="Wingdings" charset="2"/>
              <a:buChar char="v"/>
            </a:pPr>
            <a:r>
              <a:rPr lang="en-US" sz="1600" dirty="0"/>
              <a:t>For those users who have not tried to quit in the past year, 60% of cigarettes users are somewhat or very interested in quitting; this compares to 49% of </a:t>
            </a:r>
            <a:r>
              <a:rPr lang="en-US" sz="1600" dirty="0" err="1"/>
              <a:t>vaping</a:t>
            </a:r>
            <a:r>
              <a:rPr lang="en-US" sz="1600" dirty="0"/>
              <a:t> product users.</a:t>
            </a:r>
          </a:p>
          <a:p>
            <a:pPr marL="742950" lvl="1" indent="-285750">
              <a:buSzPct val="100000"/>
              <a:buFont typeface="Wingdings" charset="2"/>
              <a:buChar char="v"/>
            </a:pPr>
            <a:r>
              <a:rPr lang="en-US" sz="1600" dirty="0"/>
              <a:t>For both cigarettes and </a:t>
            </a:r>
            <a:r>
              <a:rPr lang="en-US" sz="1600" dirty="0" err="1"/>
              <a:t>vaping</a:t>
            </a:r>
            <a:r>
              <a:rPr lang="en-US" sz="1600" dirty="0"/>
              <a:t> products, only 12-13% express strong interest in quitting.</a:t>
            </a:r>
          </a:p>
          <a:p>
            <a:pPr marL="1200150" lvl="2" indent="-285750">
              <a:buSzPct val="100000"/>
              <a:buFont typeface="Wingdings" charset="2"/>
              <a:buChar char="v"/>
            </a:pPr>
            <a:r>
              <a:rPr lang="en-US" sz="1600" dirty="0"/>
              <a:t>If they decide to quit, two-thirds of users of tobacco products or </a:t>
            </a:r>
            <a:r>
              <a:rPr lang="en-US" sz="1600" dirty="0" err="1"/>
              <a:t>vaping</a:t>
            </a:r>
            <a:r>
              <a:rPr lang="en-US" sz="1600" dirty="0"/>
              <a:t> products believe they can quit by themselves without any help. </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Quitting the Use of </a:t>
            </a:r>
            <a:r>
              <a:rPr lang="en-US" sz="2000" dirty="0" err="1">
                <a:solidFill>
                  <a:schemeClr val="bg1"/>
                </a:solidFill>
              </a:rPr>
              <a:t>Vaping</a:t>
            </a:r>
            <a:r>
              <a:rPr lang="en-US" sz="2000" dirty="0">
                <a:solidFill>
                  <a:schemeClr val="bg1"/>
                </a:solidFill>
              </a:rPr>
              <a:t> Products</a:t>
            </a:r>
          </a:p>
        </p:txBody>
      </p:sp>
      <p:sp>
        <p:nvSpPr>
          <p:cNvPr id="3" name="Slide Number Placeholder 2"/>
          <p:cNvSpPr>
            <a:spLocks noGrp="1"/>
          </p:cNvSpPr>
          <p:nvPr>
            <p:ph type="sldNum" sz="quarter" idx="12"/>
          </p:nvPr>
        </p:nvSpPr>
        <p:spPr/>
        <p:txBody>
          <a:bodyPr/>
          <a:lstStyle/>
          <a:p>
            <a:fld id="{B7C5CABF-F878-C74C-8870-EC106A83C25A}" type="slidenum">
              <a:rPr lang="en-US" smtClean="0"/>
              <a:t>12</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95835" y="777075"/>
            <a:ext cx="2411923" cy="1608433"/>
          </a:xfrm>
          <a:prstGeom prst="rect">
            <a:avLst/>
          </a:prstGeom>
        </p:spPr>
      </p:pic>
    </p:spTree>
    <p:extLst>
      <p:ext uri="{BB962C8B-B14F-4D97-AF65-F5344CB8AC3E}">
        <p14:creationId xmlns:p14="http://schemas.microsoft.com/office/powerpoint/2010/main" val="557338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773" y="916858"/>
            <a:ext cx="11737234" cy="3293209"/>
          </a:xfrm>
          <a:prstGeom prst="rect">
            <a:avLst/>
          </a:prstGeom>
          <a:noFill/>
        </p:spPr>
        <p:txBody>
          <a:bodyPr wrap="square" rtlCol="0">
            <a:spAutoFit/>
          </a:bodyPr>
          <a:lstStyle/>
          <a:p>
            <a:pPr marL="285750" indent="-285750">
              <a:buSzPct val="100000"/>
              <a:buFont typeface="Wingdings" charset="2"/>
              <a:buChar char="v"/>
            </a:pPr>
            <a:r>
              <a:rPr lang="en-US" sz="1600" dirty="0"/>
              <a:t>Slightly more than 40% of </a:t>
            </a:r>
            <a:r>
              <a:rPr lang="en-US" sz="1600" dirty="0" err="1"/>
              <a:t>vaping</a:t>
            </a:r>
            <a:r>
              <a:rPr lang="en-US" sz="1600" dirty="0"/>
              <a:t> product users recall seeing an advertisement for </a:t>
            </a:r>
            <a:r>
              <a:rPr lang="en-US" sz="1600" dirty="0" err="1"/>
              <a:t>vaping</a:t>
            </a:r>
            <a:r>
              <a:rPr lang="en-US" sz="1600" dirty="0"/>
              <a:t> products in the past 30 days. They were most likely to have seen an ad at a convenience store/gas station, online or on TV. </a:t>
            </a:r>
          </a:p>
          <a:p>
            <a:pPr marL="285750" indent="-285750">
              <a:buSzPct val="60000"/>
              <a:buFont typeface="Wingdings" charset="2"/>
              <a:buChar char="u"/>
            </a:pPr>
            <a:endParaRPr lang="en-US" sz="1600" dirty="0"/>
          </a:p>
          <a:p>
            <a:pPr marL="285750" indent="-285750">
              <a:buSzPct val="100000"/>
              <a:buFont typeface="Wingdings" charset="2"/>
              <a:buChar char="v"/>
            </a:pPr>
            <a:r>
              <a:rPr lang="en-US" sz="1600" dirty="0"/>
              <a:t>Those who reported seeing an ad were most likely to recall a pro-</a:t>
            </a:r>
            <a:r>
              <a:rPr lang="en-US" sz="1600" dirty="0" err="1"/>
              <a:t>vaping</a:t>
            </a:r>
            <a:r>
              <a:rPr lang="en-US" sz="1600" dirty="0"/>
              <a:t> message – twice as many people recalled a positive message about </a:t>
            </a:r>
            <a:r>
              <a:rPr lang="en-US" sz="1600" dirty="0" err="1"/>
              <a:t>vaping</a:t>
            </a:r>
            <a:r>
              <a:rPr lang="en-US" sz="1600" dirty="0"/>
              <a:t> compared to those who recalled an anti-</a:t>
            </a:r>
            <a:r>
              <a:rPr lang="en-US" sz="1600" dirty="0" err="1"/>
              <a:t>vaping</a:t>
            </a:r>
            <a:r>
              <a:rPr lang="en-US" sz="1600" dirty="0"/>
              <a:t> message.</a:t>
            </a:r>
          </a:p>
          <a:p>
            <a:pPr marL="742950" lvl="1" indent="-285750">
              <a:buSzPct val="60000"/>
              <a:buFont typeface="Wingdings" charset="2"/>
              <a:buChar char="u"/>
            </a:pPr>
            <a:r>
              <a:rPr lang="en-US" sz="1600" dirty="0"/>
              <a:t>The key positive messages recalled were </a:t>
            </a:r>
            <a:r>
              <a:rPr lang="en-US" sz="1600" dirty="0" err="1"/>
              <a:t>vaping</a:t>
            </a:r>
            <a:r>
              <a:rPr lang="en-US" sz="1600" dirty="0"/>
              <a:t> is less harmful or safer than smoking cigarettes, followed by </a:t>
            </a:r>
            <a:r>
              <a:rPr lang="en-US" sz="1600" dirty="0" err="1"/>
              <a:t>vaping</a:t>
            </a:r>
            <a:r>
              <a:rPr lang="en-US" sz="1600" dirty="0"/>
              <a:t> can help you quit smoking cigarettes.</a:t>
            </a:r>
          </a:p>
          <a:p>
            <a:pPr marL="742950" lvl="1" indent="-285750">
              <a:buSzPct val="60000"/>
              <a:buFont typeface="Wingdings" charset="2"/>
              <a:buChar char="u"/>
            </a:pPr>
            <a:r>
              <a:rPr lang="en-US" sz="1600" dirty="0"/>
              <a:t> Anti-</a:t>
            </a:r>
            <a:r>
              <a:rPr lang="en-US" sz="1600" dirty="0" err="1"/>
              <a:t>vaping</a:t>
            </a:r>
            <a:r>
              <a:rPr lang="en-US" sz="1600" dirty="0"/>
              <a:t> messages recalled focused on the dangers of </a:t>
            </a:r>
            <a:r>
              <a:rPr lang="en-US" sz="1600" dirty="0" err="1"/>
              <a:t>vaping</a:t>
            </a:r>
            <a:r>
              <a:rPr lang="en-US" sz="1600" dirty="0"/>
              <a:t>.</a:t>
            </a:r>
          </a:p>
          <a:p>
            <a:pPr marL="742950" lvl="1" indent="-285750">
              <a:buSzPct val="60000"/>
              <a:buFont typeface="Wingdings" charset="2"/>
              <a:buChar char="u"/>
            </a:pPr>
            <a:endParaRPr lang="en-US" sz="1600" dirty="0"/>
          </a:p>
          <a:p>
            <a:pPr marL="285750" indent="-285750">
              <a:buSzPct val="100000"/>
              <a:buFont typeface="Wingdings" charset="2"/>
              <a:buChar char="v"/>
            </a:pPr>
            <a:r>
              <a:rPr lang="en-US" sz="1600" dirty="0"/>
              <a:t>JUUL is the most frequently mentioned brand that Idahoans have seen advertised.</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err="1">
                <a:solidFill>
                  <a:schemeClr val="bg1"/>
                </a:solidFill>
              </a:rPr>
              <a:t>Vaping</a:t>
            </a:r>
            <a:r>
              <a:rPr lang="en-US" sz="2000" dirty="0">
                <a:solidFill>
                  <a:schemeClr val="bg1"/>
                </a:solidFill>
              </a:rPr>
              <a:t> Advertising</a:t>
            </a:r>
          </a:p>
        </p:txBody>
      </p:sp>
      <p:sp>
        <p:nvSpPr>
          <p:cNvPr id="3" name="Slide Number Placeholder 2"/>
          <p:cNvSpPr>
            <a:spLocks noGrp="1"/>
          </p:cNvSpPr>
          <p:nvPr>
            <p:ph type="sldNum" sz="quarter" idx="12"/>
          </p:nvPr>
        </p:nvSpPr>
        <p:spPr/>
        <p:txBody>
          <a:bodyPr/>
          <a:lstStyle/>
          <a:p>
            <a:fld id="{B7C5CABF-F878-C74C-8870-EC106A83C25A}" type="slidenum">
              <a:rPr lang="en-US" smtClean="0"/>
              <a:t>13</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768127" y="3732719"/>
            <a:ext cx="4196235" cy="2631315"/>
            <a:chOff x="239773" y="3732719"/>
            <a:chExt cx="4196235" cy="2631315"/>
          </a:xfrm>
        </p:grpSpPr>
        <p:pic>
          <p:nvPicPr>
            <p:cNvPr id="2" name="Picture 1"/>
            <p:cNvPicPr>
              <a:picLocks noChangeAspect="1"/>
            </p:cNvPicPr>
            <p:nvPr/>
          </p:nvPicPr>
          <p:blipFill>
            <a:blip r:embed="rId2"/>
            <a:stretch>
              <a:fillRect/>
            </a:stretch>
          </p:blipFill>
          <p:spPr>
            <a:xfrm>
              <a:off x="239773" y="4181138"/>
              <a:ext cx="2383579" cy="860383"/>
            </a:xfrm>
            <a:prstGeom prst="rect">
              <a:avLst/>
            </a:prstGeom>
          </p:spPr>
        </p:pic>
        <p:pic>
          <p:nvPicPr>
            <p:cNvPr id="9" name="Picture 8"/>
            <p:cNvPicPr>
              <a:picLocks noChangeAspect="1"/>
            </p:cNvPicPr>
            <p:nvPr/>
          </p:nvPicPr>
          <p:blipFill>
            <a:blip r:embed="rId3"/>
            <a:stretch>
              <a:fillRect/>
            </a:stretch>
          </p:blipFill>
          <p:spPr>
            <a:xfrm>
              <a:off x="2623352" y="3732719"/>
              <a:ext cx="1812656" cy="2505452"/>
            </a:xfrm>
            <a:prstGeom prst="rect">
              <a:avLst/>
            </a:prstGeom>
          </p:spPr>
        </p:pic>
        <p:pic>
          <p:nvPicPr>
            <p:cNvPr id="10" name="Picture 9"/>
            <p:cNvPicPr>
              <a:picLocks noChangeAspect="1"/>
            </p:cNvPicPr>
            <p:nvPr/>
          </p:nvPicPr>
          <p:blipFill>
            <a:blip r:embed="rId4"/>
            <a:stretch>
              <a:fillRect/>
            </a:stretch>
          </p:blipFill>
          <p:spPr>
            <a:xfrm>
              <a:off x="768127" y="5129466"/>
              <a:ext cx="1855225" cy="1234568"/>
            </a:xfrm>
            <a:prstGeom prst="rect">
              <a:avLst/>
            </a:prstGeom>
          </p:spPr>
        </p:pic>
      </p:grpSp>
      <p:grpSp>
        <p:nvGrpSpPr>
          <p:cNvPr id="14" name="Group 13"/>
          <p:cNvGrpSpPr/>
          <p:nvPr/>
        </p:nvGrpSpPr>
        <p:grpSpPr>
          <a:xfrm>
            <a:off x="7364789" y="3071870"/>
            <a:ext cx="4529904" cy="3196611"/>
            <a:chOff x="7364789" y="3071870"/>
            <a:chExt cx="4529904" cy="3196611"/>
          </a:xfrm>
        </p:grpSpPr>
        <p:pic>
          <p:nvPicPr>
            <p:cNvPr id="11" name="Picture 10"/>
            <p:cNvPicPr>
              <a:picLocks noChangeAspect="1"/>
            </p:cNvPicPr>
            <p:nvPr/>
          </p:nvPicPr>
          <p:blipFill>
            <a:blip r:embed="rId5"/>
            <a:stretch>
              <a:fillRect/>
            </a:stretch>
          </p:blipFill>
          <p:spPr>
            <a:xfrm>
              <a:off x="9600341" y="3287855"/>
              <a:ext cx="2294352" cy="1526787"/>
            </a:xfrm>
            <a:prstGeom prst="rect">
              <a:avLst/>
            </a:prstGeom>
          </p:spPr>
        </p:pic>
        <p:pic>
          <p:nvPicPr>
            <p:cNvPr id="12" name="Picture 11"/>
            <p:cNvPicPr>
              <a:picLocks noChangeAspect="1"/>
            </p:cNvPicPr>
            <p:nvPr/>
          </p:nvPicPr>
          <p:blipFill>
            <a:blip r:embed="rId6"/>
            <a:stretch>
              <a:fillRect/>
            </a:stretch>
          </p:blipFill>
          <p:spPr>
            <a:xfrm>
              <a:off x="7933804" y="3071870"/>
              <a:ext cx="1666537" cy="1666537"/>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64789" y="4498859"/>
              <a:ext cx="3383599" cy="1769622"/>
            </a:xfrm>
            <a:prstGeom prst="rect">
              <a:avLst/>
            </a:prstGeom>
          </p:spPr>
        </p:pic>
      </p:grpSp>
    </p:spTree>
    <p:extLst>
      <p:ext uri="{BB962C8B-B14F-4D97-AF65-F5344CB8AC3E}">
        <p14:creationId xmlns:p14="http://schemas.microsoft.com/office/powerpoint/2010/main" val="159712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773" y="775730"/>
            <a:ext cx="11737234" cy="4985981"/>
          </a:xfrm>
          <a:prstGeom prst="rect">
            <a:avLst/>
          </a:prstGeom>
          <a:noFill/>
        </p:spPr>
        <p:txBody>
          <a:bodyPr wrap="square" rtlCol="0">
            <a:spAutoFit/>
          </a:bodyPr>
          <a:lstStyle/>
          <a:p>
            <a:pPr marL="285750" indent="-285750">
              <a:buSzPct val="100000"/>
              <a:buFont typeface="Wingdings" charset="2"/>
              <a:buChar char="v"/>
            </a:pPr>
            <a:r>
              <a:rPr lang="en-US" sz="1600" dirty="0"/>
              <a:t>Both the Down and Dirty ad and The Real Cost ad receive high grades from Idahoans (68% grade A or B versus 77%, respectively.) Similarly, two-thirds of Idahoans say both ads are very effective for encouraging people to NOT use e-cigarettes/</a:t>
            </a:r>
            <a:r>
              <a:rPr lang="en-US" sz="1600" dirty="0" err="1"/>
              <a:t>vaping</a:t>
            </a:r>
            <a:r>
              <a:rPr lang="en-US" sz="1600" dirty="0"/>
              <a:t> products.</a:t>
            </a:r>
          </a:p>
          <a:p>
            <a:pPr marL="742950" lvl="1" indent="-285750">
              <a:buSzPct val="60000"/>
              <a:buFont typeface="Wingdings" charset="2"/>
              <a:buChar char="u"/>
            </a:pPr>
            <a:r>
              <a:rPr lang="en-US" sz="1600" dirty="0"/>
              <a:t>The Real Cost has slight advantages over Down and Dirty for both measures among both </a:t>
            </a:r>
            <a:r>
              <a:rPr lang="en-US" sz="1600" dirty="0" err="1"/>
              <a:t>vaping</a:t>
            </a:r>
            <a:r>
              <a:rPr lang="en-US" sz="1600" dirty="0"/>
              <a:t> products users and non-users.</a:t>
            </a:r>
          </a:p>
          <a:p>
            <a:pPr marL="742950" lvl="1" indent="-285750">
              <a:buSzPct val="60000"/>
              <a:buFont typeface="Wingdings" charset="2"/>
              <a:buChar char="u"/>
            </a:pPr>
            <a:endParaRPr lang="en-US" sz="1000" dirty="0"/>
          </a:p>
          <a:p>
            <a:pPr marL="285750" indent="-285750">
              <a:buSzPct val="100000"/>
              <a:buFont typeface="Wingdings" charset="2"/>
              <a:buChar char="v"/>
            </a:pPr>
            <a:r>
              <a:rPr lang="en-US" sz="1600" dirty="0"/>
              <a:t>Interestingly, non-users feel that The Real Cost has the best message – two-thirds of non-users choose The Real Cost. However, frequent users of </a:t>
            </a:r>
            <a:r>
              <a:rPr lang="en-US" sz="1600" dirty="0" err="1"/>
              <a:t>vaping</a:t>
            </a:r>
            <a:r>
              <a:rPr lang="en-US" sz="1600" dirty="0"/>
              <a:t> products are more likely to say Down and Dirty has the best message.</a:t>
            </a:r>
          </a:p>
          <a:p>
            <a:pPr marL="742950" lvl="1" indent="-285750">
              <a:buSzPct val="60000"/>
              <a:buFont typeface="Wingdings" charset="2"/>
              <a:buChar char="u"/>
            </a:pPr>
            <a:r>
              <a:rPr lang="en-US" sz="1600" dirty="0"/>
              <a:t>Non-users appreciate the graphic illustrations shown in The Real Cost, saying they are scary and shocking, and therefore powerful and impactful. </a:t>
            </a:r>
          </a:p>
          <a:p>
            <a:pPr marL="742950" lvl="1" indent="-285750">
              <a:buSzPct val="60000"/>
              <a:buFont typeface="Wingdings" charset="2"/>
              <a:buChar char="u"/>
            </a:pPr>
            <a:r>
              <a:rPr lang="en-US" sz="1600" dirty="0"/>
              <a:t>On the other hand, frequent users prefer Down and Dirty because it </a:t>
            </a:r>
            <a:r>
              <a:rPr lang="en-US" sz="1600" i="1" u="sng" dirty="0"/>
              <a:t>does not </a:t>
            </a:r>
            <a:r>
              <a:rPr lang="en-US" sz="1600" dirty="0"/>
              <a:t>use scare tactics or creepy visuals. They feel that Down and Dirty is more informative and educational; they are more likely to say they did not learn anything new from The Real Cost. </a:t>
            </a:r>
          </a:p>
          <a:p>
            <a:endParaRPr lang="en-US" sz="1000" dirty="0"/>
          </a:p>
          <a:p>
            <a:pPr marL="285750" indent="-285750">
              <a:buFont typeface="Wingdings" charset="2"/>
              <a:buChar char="v"/>
            </a:pPr>
            <a:r>
              <a:rPr lang="en-US" sz="1600" dirty="0"/>
              <a:t>Both users and non-users alike say that The Real Cost is best for motivating them NOT to use </a:t>
            </a:r>
            <a:r>
              <a:rPr lang="en-US" sz="1600" dirty="0" err="1"/>
              <a:t>vaping</a:t>
            </a:r>
            <a:r>
              <a:rPr lang="en-US" sz="1600" dirty="0"/>
              <a:t> products.</a:t>
            </a:r>
          </a:p>
          <a:p>
            <a:pPr marL="742950" lvl="1" indent="-285750">
              <a:buSzPct val="60000"/>
              <a:buFont typeface="Wingdings" charset="2"/>
              <a:buChar char="u"/>
            </a:pPr>
            <a:r>
              <a:rPr lang="en-US" sz="1600" dirty="0"/>
              <a:t>The Real Cost is most motivating because it shows the physical damage to the body caused by </a:t>
            </a:r>
            <a:r>
              <a:rPr lang="en-US" sz="1600" dirty="0" err="1"/>
              <a:t>vaping</a:t>
            </a:r>
            <a:r>
              <a:rPr lang="en-US" sz="1600" dirty="0"/>
              <a:t>.</a:t>
            </a:r>
          </a:p>
          <a:p>
            <a:pPr marL="742950" lvl="1" indent="-285750">
              <a:buSzPct val="60000"/>
              <a:buFont typeface="Wingdings" charset="2"/>
              <a:buChar char="u"/>
            </a:pPr>
            <a:r>
              <a:rPr lang="en-US" sz="1600" dirty="0"/>
              <a:t>Those who say Down and Dirty is most motivating say it is more informational/educational because it lists all the chemicals that make </a:t>
            </a:r>
            <a:r>
              <a:rPr lang="en-US" sz="1600" dirty="0" err="1"/>
              <a:t>vaping</a:t>
            </a:r>
            <a:r>
              <a:rPr lang="en-US" sz="1600" dirty="0"/>
              <a:t> harmful.</a:t>
            </a:r>
          </a:p>
          <a:p>
            <a:pPr marL="742950" lvl="1" indent="-285750">
              <a:buSzPct val="60000"/>
              <a:buFont typeface="Wingdings" charset="2"/>
              <a:buChar char="u"/>
            </a:pPr>
            <a:endParaRPr lang="en-US" sz="1000" dirty="0"/>
          </a:p>
          <a:p>
            <a:pPr marL="285750" indent="-285750">
              <a:buSzPct val="100000"/>
              <a:buFont typeface="Wingdings" charset="2"/>
              <a:buChar char="v"/>
            </a:pPr>
            <a:r>
              <a:rPr lang="en-US" sz="1600" dirty="0"/>
              <a:t>Both </a:t>
            </a:r>
            <a:r>
              <a:rPr lang="en-US" sz="1600" dirty="0" err="1"/>
              <a:t>vaping</a:t>
            </a:r>
            <a:r>
              <a:rPr lang="en-US" sz="1600" dirty="0"/>
              <a:t> product users and non-users believe both ads would be most engaging if shown on TV, social media or YouTube.</a:t>
            </a:r>
          </a:p>
          <a:p>
            <a:pPr marL="742950" lvl="1" indent="-285750">
              <a:buSzPct val="60000"/>
              <a:buFont typeface="Wingdings" charset="2"/>
              <a:buChar char="u"/>
            </a:pPr>
            <a:r>
              <a:rPr lang="en-US" sz="1600" dirty="0"/>
              <a:t>Frequent users are less likely to pay attention to either ad, regardless of where it is shown.</a:t>
            </a:r>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Down and Dirty Ad vs. The Real Cost Ad</a:t>
            </a:r>
          </a:p>
        </p:txBody>
      </p:sp>
      <p:sp>
        <p:nvSpPr>
          <p:cNvPr id="3" name="Slide Number Placeholder 2"/>
          <p:cNvSpPr>
            <a:spLocks noGrp="1"/>
          </p:cNvSpPr>
          <p:nvPr>
            <p:ph type="sldNum" sz="quarter" idx="12"/>
          </p:nvPr>
        </p:nvSpPr>
        <p:spPr/>
        <p:txBody>
          <a:bodyPr/>
          <a:lstStyle/>
          <a:p>
            <a:fld id="{B7C5CABF-F878-C74C-8870-EC106A83C25A}" type="slidenum">
              <a:rPr lang="en-US" smtClean="0"/>
              <a:t>14</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8" name="Picture 7" descr="Screen Shot 2020-04-24 at 12.29.4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9007" y="5695854"/>
            <a:ext cx="2260291" cy="1155796"/>
          </a:xfrm>
          <a:prstGeom prst="rect">
            <a:avLst/>
          </a:prstGeom>
        </p:spPr>
      </p:pic>
      <p:pic>
        <p:nvPicPr>
          <p:cNvPr id="9" name="Picture 8" descr="Screen Shot 2020-04-24 at 12.30.5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4324" y="5686993"/>
            <a:ext cx="2289574" cy="1164657"/>
          </a:xfrm>
          <a:prstGeom prst="rect">
            <a:avLst/>
          </a:prstGeom>
        </p:spPr>
      </p:pic>
      <p:sp>
        <p:nvSpPr>
          <p:cNvPr id="2" name="TextBox 1"/>
          <p:cNvSpPr txBox="1"/>
          <p:nvPr/>
        </p:nvSpPr>
        <p:spPr>
          <a:xfrm>
            <a:off x="5271696" y="5902839"/>
            <a:ext cx="1369212" cy="600164"/>
          </a:xfrm>
          <a:prstGeom prst="rect">
            <a:avLst/>
          </a:prstGeom>
          <a:noFill/>
        </p:spPr>
        <p:txBody>
          <a:bodyPr wrap="square" rtlCol="0">
            <a:spAutoFit/>
          </a:bodyPr>
          <a:lstStyle/>
          <a:p>
            <a:pPr marL="171450" indent="-171450" algn="ctr">
              <a:buFont typeface="Wingdings" charset="0"/>
              <a:buChar char="ç"/>
            </a:pPr>
            <a:r>
              <a:rPr lang="en-US" sz="1100" b="1" dirty="0"/>
              <a:t>Down and Dirty</a:t>
            </a:r>
          </a:p>
          <a:p>
            <a:pPr algn="ctr"/>
            <a:r>
              <a:rPr lang="en-US" sz="1100" b="1" dirty="0"/>
              <a:t>vs.</a:t>
            </a:r>
          </a:p>
          <a:p>
            <a:pPr algn="ctr"/>
            <a:r>
              <a:rPr lang="en-US" sz="1100" b="1" dirty="0"/>
              <a:t>The Real Cost </a:t>
            </a:r>
            <a:r>
              <a:rPr lang="en-US" sz="1100" b="1" dirty="0">
                <a:latin typeface="Wingdings"/>
                <a:ea typeface="Wingdings"/>
                <a:cs typeface="Wingdings"/>
                <a:sym typeface="Wingdings"/>
              </a:rPr>
              <a:t></a:t>
            </a:r>
            <a:r>
              <a:rPr lang="en-US" sz="1100" b="1" dirty="0"/>
              <a:t> </a:t>
            </a:r>
          </a:p>
        </p:txBody>
      </p:sp>
    </p:spTree>
    <p:extLst>
      <p:ext uri="{BB962C8B-B14F-4D97-AF65-F5344CB8AC3E}">
        <p14:creationId xmlns:p14="http://schemas.microsoft.com/office/powerpoint/2010/main" val="207793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831850" y="3683001"/>
            <a:ext cx="10515600" cy="9064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accent2">
                    <a:lumMod val="50000"/>
                  </a:schemeClr>
                </a:solidFill>
                <a:latin typeface="Franklin Gothic Demi Cond" charset="0"/>
                <a:ea typeface="Franklin Gothic Demi Cond" charset="0"/>
                <a:cs typeface="Franklin Gothic Demi Cond" charset="0"/>
              </a:rPr>
              <a:t>Recommendations</a:t>
            </a:r>
          </a:p>
        </p:txBody>
      </p:sp>
      <p:sp>
        <p:nvSpPr>
          <p:cNvPr id="12" name="Text Placeholder 2"/>
          <p:cNvSpPr txBox="1">
            <a:spLocks/>
          </p:cNvSpPr>
          <p:nvPr/>
        </p:nvSpPr>
        <p:spPr>
          <a:xfrm>
            <a:off x="831850" y="4589463"/>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dirty="0">
              <a:solidFill>
                <a:schemeClr val="accent2">
                  <a:lumMod val="75000"/>
                </a:schemeClr>
              </a:solidFill>
              <a:latin typeface="Franklin Gothic Medium Cond" charset="0"/>
              <a:ea typeface="Franklin Gothic Medium Cond" charset="0"/>
              <a:cs typeface="Franklin Gothic Medium Cond" charset="0"/>
            </a:endParaRPr>
          </a:p>
        </p:txBody>
      </p:sp>
      <p:sp>
        <p:nvSpPr>
          <p:cNvPr id="3" name="Slide Number Placeholder 2"/>
          <p:cNvSpPr>
            <a:spLocks noGrp="1"/>
          </p:cNvSpPr>
          <p:nvPr>
            <p:ph type="sldNum" sz="quarter" idx="12"/>
          </p:nvPr>
        </p:nvSpPr>
        <p:spPr/>
        <p:txBody>
          <a:bodyPr/>
          <a:lstStyle/>
          <a:p>
            <a:fld id="{B7C5CABF-F878-C74C-8870-EC106A83C25A}" type="slidenum">
              <a:rPr lang="en-US" smtClean="0"/>
              <a:t>15</a:t>
            </a:fld>
            <a:endParaRPr lang="en-US" dirty="0"/>
          </a:p>
        </p:txBody>
      </p:sp>
      <p:sp>
        <p:nvSpPr>
          <p:cNvPr id="2" name="Rectangle 1"/>
          <p:cNvSpPr/>
          <p:nvPr/>
        </p:nvSpPr>
        <p:spPr>
          <a:xfrm>
            <a:off x="0" y="0"/>
            <a:ext cx="12192000" cy="80735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6108" y="371929"/>
            <a:ext cx="1490378" cy="2086428"/>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75833" y="1432391"/>
            <a:ext cx="1246024" cy="1694234"/>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3593" y="622064"/>
            <a:ext cx="1618342" cy="950016"/>
          </a:xfrm>
          <a:prstGeom prst="rect">
            <a:avLst/>
          </a:prstGeom>
        </p:spPr>
      </p:pic>
    </p:spTree>
    <p:extLst>
      <p:ext uri="{BB962C8B-B14F-4D97-AF65-F5344CB8AC3E}">
        <p14:creationId xmlns:p14="http://schemas.microsoft.com/office/powerpoint/2010/main" val="420582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773" y="916858"/>
            <a:ext cx="11737234" cy="5016759"/>
          </a:xfrm>
          <a:prstGeom prst="rect">
            <a:avLst/>
          </a:prstGeom>
          <a:noFill/>
        </p:spPr>
        <p:txBody>
          <a:bodyPr wrap="square" rtlCol="0">
            <a:spAutoFit/>
          </a:bodyPr>
          <a:lstStyle/>
          <a:p>
            <a:pPr marL="285750" indent="-285750">
              <a:buSzPct val="100000"/>
              <a:buFont typeface="Wingdings" charset="2"/>
              <a:buChar char="ü"/>
            </a:pPr>
            <a:r>
              <a:rPr lang="en-US" sz="1600" dirty="0"/>
              <a:t>Continue to target anti-</a:t>
            </a:r>
            <a:r>
              <a:rPr lang="en-US" sz="1600" dirty="0" err="1"/>
              <a:t>vaping</a:t>
            </a:r>
            <a:r>
              <a:rPr lang="en-US" sz="1600" dirty="0"/>
              <a:t> messaging to Idahoans age 18-35 years as they are frequent users. </a:t>
            </a:r>
          </a:p>
          <a:p>
            <a:pPr marL="742950" lvl="1" indent="-285750">
              <a:buSzPct val="100000"/>
              <a:buFont typeface="Arial"/>
              <a:buChar char="•"/>
            </a:pPr>
            <a:r>
              <a:rPr lang="en-US" sz="1600" dirty="0"/>
              <a:t>Factual or informative messages may best reach this audience as they are turned off by scare </a:t>
            </a:r>
          </a:p>
          <a:p>
            <a:pPr lvl="1" indent="280988">
              <a:buSzPct val="100000"/>
            </a:pPr>
            <a:r>
              <a:rPr lang="en-US" sz="1600" dirty="0"/>
              <a:t>tactics and fear-mongering.</a:t>
            </a:r>
          </a:p>
          <a:p>
            <a:pPr marL="742950" lvl="1" indent="-285750">
              <a:buSzPct val="100000"/>
              <a:buFont typeface="Arial"/>
              <a:buChar char="•"/>
            </a:pPr>
            <a:r>
              <a:rPr lang="en-US" sz="1600" dirty="0"/>
              <a:t>Ads with shocking graphics are best suited for ads that aim to </a:t>
            </a:r>
            <a:r>
              <a:rPr lang="en-US" sz="1600" i="1" dirty="0"/>
              <a:t>prevent</a:t>
            </a:r>
            <a:r>
              <a:rPr lang="en-US" sz="1600" dirty="0"/>
              <a:t> usage of </a:t>
            </a:r>
            <a:r>
              <a:rPr lang="en-US" sz="1600" dirty="0" err="1"/>
              <a:t>vaping</a:t>
            </a:r>
            <a:r>
              <a:rPr lang="en-US" sz="1600" dirty="0"/>
              <a:t> products </a:t>
            </a:r>
          </a:p>
          <a:p>
            <a:pPr marL="684213" lvl="1" indent="53975">
              <a:buSzPct val="100000"/>
            </a:pPr>
            <a:r>
              <a:rPr lang="en-US" sz="1600" dirty="0"/>
              <a:t>among non-users.</a:t>
            </a:r>
          </a:p>
          <a:p>
            <a:pPr lvl="1">
              <a:buSzPct val="60000"/>
            </a:pPr>
            <a:endParaRPr lang="en-US" sz="1600" dirty="0"/>
          </a:p>
          <a:p>
            <a:pPr marL="285750" lvl="1" indent="-285750">
              <a:buSzPct val="100000"/>
              <a:buFont typeface="Wingdings" charset="2"/>
              <a:buChar char="ü"/>
            </a:pPr>
            <a:r>
              <a:rPr lang="en-US" sz="1600" dirty="0"/>
              <a:t>About one-third of users are between 36-55 years, and they are using </a:t>
            </a:r>
            <a:r>
              <a:rPr lang="en-US" sz="1600" dirty="0" err="1"/>
              <a:t>vaping</a:t>
            </a:r>
            <a:r>
              <a:rPr lang="en-US" sz="1600" dirty="0"/>
              <a:t> products to help them quit using cigarettes or other tobacco products. Messaging that compares/contrast the effectiveness/safety of nicotine replacement therapies versus </a:t>
            </a:r>
            <a:r>
              <a:rPr lang="en-US" sz="1600" dirty="0" err="1"/>
              <a:t>vaping</a:t>
            </a:r>
            <a:r>
              <a:rPr lang="en-US" sz="1600" dirty="0"/>
              <a:t> may help reduce usage among older Idahoans.</a:t>
            </a:r>
          </a:p>
          <a:p>
            <a:pPr marL="285750" indent="-285750">
              <a:buSzPct val="100000"/>
              <a:buFont typeface="Wingdings" charset="2"/>
              <a:buChar char="ü"/>
            </a:pPr>
            <a:endParaRPr lang="en-US" sz="1600" dirty="0"/>
          </a:p>
          <a:p>
            <a:pPr marL="285750" indent="-285750">
              <a:buSzPct val="100000"/>
              <a:buFont typeface="Wingdings" charset="2"/>
              <a:buChar char="ü"/>
            </a:pPr>
            <a:r>
              <a:rPr lang="en-US" sz="1600" dirty="0"/>
              <a:t>In addition, frequent users of </a:t>
            </a:r>
            <a:r>
              <a:rPr lang="en-US" sz="1600" dirty="0" err="1"/>
              <a:t>vaping</a:t>
            </a:r>
            <a:r>
              <a:rPr lang="en-US" sz="1600" dirty="0"/>
              <a:t> products are more likely to be Hispanic or LGBTQ – targeted ads to these populations may help reduce usage.</a:t>
            </a:r>
          </a:p>
          <a:p>
            <a:pPr marL="285750" indent="-285750">
              <a:buSzPct val="100000"/>
              <a:buFont typeface="Wingdings" charset="2"/>
              <a:buChar char="ü"/>
            </a:pPr>
            <a:endParaRPr lang="en-US" sz="1600" dirty="0"/>
          </a:p>
          <a:p>
            <a:pPr marL="285750" indent="-285750">
              <a:buSzPct val="100000"/>
              <a:buFont typeface="Wingdings" charset="2"/>
              <a:buChar char="ü"/>
            </a:pPr>
            <a:r>
              <a:rPr lang="en-US" sz="1600" dirty="0"/>
              <a:t>Develop an anti-</a:t>
            </a:r>
            <a:r>
              <a:rPr lang="en-US" sz="1600" dirty="0" err="1"/>
              <a:t>vaping</a:t>
            </a:r>
            <a:r>
              <a:rPr lang="en-US" sz="1600" dirty="0"/>
              <a:t> educational campaign (ads and programs) for elementary school age children, as parents say that 20% of their children age 9-12 (and 31% of their teens) have tried </a:t>
            </a:r>
            <a:r>
              <a:rPr lang="en-US" sz="1600" dirty="0" err="1"/>
              <a:t>vaping</a:t>
            </a:r>
            <a:r>
              <a:rPr lang="en-US" sz="1600" dirty="0"/>
              <a:t> products.</a:t>
            </a:r>
          </a:p>
          <a:p>
            <a:pPr marL="285750" indent="-285750">
              <a:buSzPct val="100000"/>
              <a:buFont typeface="Wingdings" charset="2"/>
              <a:buChar char="ü"/>
            </a:pPr>
            <a:endParaRPr lang="en-US" sz="1600" dirty="0"/>
          </a:p>
          <a:p>
            <a:pPr marL="285750" indent="-285750">
              <a:buSzPct val="100000"/>
              <a:buFont typeface="Wingdings" charset="2"/>
              <a:buChar char="ü"/>
            </a:pPr>
            <a:r>
              <a:rPr lang="en-US" sz="1600" dirty="0"/>
              <a:t>Ads linking the chemicals found in </a:t>
            </a:r>
            <a:r>
              <a:rPr lang="en-US" sz="1600" dirty="0" err="1"/>
              <a:t>vaping</a:t>
            </a:r>
            <a:r>
              <a:rPr lang="en-US" sz="1600" dirty="0"/>
              <a:t> products to harmful effects to the body such as lung disease, respiratory illness, cancer, birth defects, etc. are motivating to both </a:t>
            </a:r>
            <a:r>
              <a:rPr lang="en-US" sz="1600" dirty="0" err="1"/>
              <a:t>vaping</a:t>
            </a:r>
            <a:r>
              <a:rPr lang="en-US" sz="1600" dirty="0"/>
              <a:t> product users and non-users alike.</a:t>
            </a:r>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RECOMMENDATIONS</a:t>
            </a:r>
          </a:p>
        </p:txBody>
      </p:sp>
      <p:sp>
        <p:nvSpPr>
          <p:cNvPr id="3" name="Slide Number Placeholder 2"/>
          <p:cNvSpPr>
            <a:spLocks noGrp="1"/>
          </p:cNvSpPr>
          <p:nvPr>
            <p:ph type="sldNum" sz="quarter" idx="12"/>
          </p:nvPr>
        </p:nvSpPr>
        <p:spPr/>
        <p:txBody>
          <a:bodyPr/>
          <a:lstStyle/>
          <a:p>
            <a:fld id="{B7C5CABF-F878-C74C-8870-EC106A83C25A}" type="slidenum">
              <a:rPr lang="en-US" smtClean="0"/>
              <a:t>16</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stretch>
            <a:fillRect/>
          </a:stretch>
        </p:blipFill>
        <p:spPr>
          <a:xfrm>
            <a:off x="10170402" y="743744"/>
            <a:ext cx="1624560" cy="1624560"/>
          </a:xfrm>
          <a:prstGeom prst="rect">
            <a:avLst/>
          </a:prstGeom>
        </p:spPr>
      </p:pic>
    </p:spTree>
    <p:extLst>
      <p:ext uri="{BB962C8B-B14F-4D97-AF65-F5344CB8AC3E}">
        <p14:creationId xmlns:p14="http://schemas.microsoft.com/office/powerpoint/2010/main" val="2097889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773" y="916858"/>
            <a:ext cx="11737234" cy="5262980"/>
          </a:xfrm>
          <a:prstGeom prst="rect">
            <a:avLst/>
          </a:prstGeom>
          <a:noFill/>
        </p:spPr>
        <p:txBody>
          <a:bodyPr wrap="square" rtlCol="0">
            <a:spAutoFit/>
          </a:bodyPr>
          <a:lstStyle/>
          <a:p>
            <a:pPr marL="285750" indent="-285750">
              <a:buSzPct val="100000"/>
              <a:buFont typeface="Wingdings" charset="2"/>
              <a:buChar char="ü"/>
            </a:pPr>
            <a:r>
              <a:rPr lang="en-US" sz="1600" dirty="0"/>
              <a:t>Develop stronger messaging that informs Idahoans that </a:t>
            </a:r>
            <a:r>
              <a:rPr lang="en-US" sz="1600" dirty="0" err="1"/>
              <a:t>vaping</a:t>
            </a:r>
            <a:r>
              <a:rPr lang="en-US" sz="1600" dirty="0"/>
              <a:t> is just as harmful as cigarettes because </a:t>
            </a:r>
          </a:p>
          <a:p>
            <a:pPr indent="282575">
              <a:buSzPct val="100000"/>
            </a:pPr>
            <a:r>
              <a:rPr lang="en-US" sz="1600" dirty="0"/>
              <a:t>frequent e-cigarettes users are less likely to believe this message, despite hearing this message </a:t>
            </a:r>
          </a:p>
          <a:p>
            <a:pPr indent="282575">
              <a:buSzPct val="100000"/>
            </a:pPr>
            <a:r>
              <a:rPr lang="en-US" sz="1600" dirty="0"/>
              <a:t>current ads. </a:t>
            </a:r>
          </a:p>
          <a:p>
            <a:pPr marL="742950" lvl="1" indent="-285750">
              <a:buSzPct val="100000"/>
              <a:buFont typeface="Arial"/>
              <a:buChar char="•"/>
            </a:pPr>
            <a:r>
              <a:rPr lang="en-US" sz="1600" dirty="0"/>
              <a:t>Also, a campaign that includes all tobacco products and </a:t>
            </a:r>
            <a:r>
              <a:rPr lang="en-US" sz="1600" dirty="0" err="1"/>
              <a:t>vaping</a:t>
            </a:r>
            <a:r>
              <a:rPr lang="en-US" sz="1600" dirty="0"/>
              <a:t> products (i.e. anything you put in your lungs) </a:t>
            </a:r>
          </a:p>
          <a:p>
            <a:pPr lvl="1" indent="280988">
              <a:buSzPct val="100000"/>
            </a:pPr>
            <a:r>
              <a:rPr lang="en-US" sz="1600" dirty="0"/>
              <a:t>could be meaningful as many </a:t>
            </a:r>
            <a:r>
              <a:rPr lang="en-US" sz="1600" dirty="0" err="1"/>
              <a:t>vapers</a:t>
            </a:r>
            <a:r>
              <a:rPr lang="en-US" sz="1600" dirty="0"/>
              <a:t> also use other tobacco products.</a:t>
            </a:r>
          </a:p>
          <a:p>
            <a:pPr marL="285750" indent="-285750">
              <a:buSzPct val="100000"/>
              <a:buFont typeface="Wingdings" charset="2"/>
              <a:buChar char="v"/>
            </a:pPr>
            <a:endParaRPr lang="en-US" sz="1600" dirty="0"/>
          </a:p>
          <a:p>
            <a:pPr marL="285750" indent="-285750">
              <a:buSzPct val="100000"/>
              <a:buFont typeface="Wingdings" charset="2"/>
              <a:buChar char="ü"/>
            </a:pPr>
            <a:r>
              <a:rPr lang="en-US" sz="1600" dirty="0"/>
              <a:t>A key reason cited for using </a:t>
            </a:r>
            <a:r>
              <a:rPr lang="en-US" sz="1600" dirty="0" err="1"/>
              <a:t>vaping</a:t>
            </a:r>
            <a:r>
              <a:rPr lang="en-US" sz="1600" dirty="0"/>
              <a:t> products is social inclusion – my friends and family members also use these products. Consider messaging similar to the drunk driving prevention campaign “Friends don’t let friends drive drunk.”</a:t>
            </a:r>
          </a:p>
          <a:p>
            <a:pPr marL="285750" indent="-285750">
              <a:buSzPct val="100000"/>
              <a:buFont typeface="Wingdings" charset="2"/>
              <a:buChar char="ü"/>
            </a:pPr>
            <a:endParaRPr lang="en-US" sz="1600" dirty="0"/>
          </a:p>
          <a:p>
            <a:pPr marL="285750" indent="-285750">
              <a:buSzPct val="100000"/>
              <a:buFont typeface="Wingdings" charset="2"/>
              <a:buChar char="ü"/>
            </a:pPr>
            <a:r>
              <a:rPr lang="en-US" sz="1600" dirty="0"/>
              <a:t>Increase efforts to educate medical professionals, including pediatricians, about the harmful effects of </a:t>
            </a:r>
            <a:r>
              <a:rPr lang="en-US" sz="1600" dirty="0" err="1"/>
              <a:t>vaping</a:t>
            </a:r>
            <a:r>
              <a:rPr lang="en-US" sz="1600" dirty="0"/>
              <a:t>. Very few Idahoans say their doctors ask about their usage of </a:t>
            </a:r>
            <a:r>
              <a:rPr lang="en-US" sz="1600" dirty="0" err="1"/>
              <a:t>vaping</a:t>
            </a:r>
            <a:r>
              <a:rPr lang="en-US" sz="1600" dirty="0"/>
              <a:t> products, while at the same time, 90% of Idahoans consider their doctor a trustworthy source for truthful information about </a:t>
            </a:r>
            <a:r>
              <a:rPr lang="en-US" sz="1600" dirty="0" err="1"/>
              <a:t>vaping</a:t>
            </a:r>
            <a:r>
              <a:rPr lang="en-US" sz="1600" dirty="0"/>
              <a:t> and </a:t>
            </a:r>
            <a:r>
              <a:rPr lang="en-US" sz="1600" dirty="0" err="1"/>
              <a:t>vaping</a:t>
            </a:r>
            <a:r>
              <a:rPr lang="en-US" sz="1600" dirty="0"/>
              <a:t> products.</a:t>
            </a:r>
          </a:p>
          <a:p>
            <a:pPr marL="285750" indent="-285750">
              <a:buSzPct val="100000"/>
              <a:buFont typeface="Wingdings" charset="2"/>
              <a:buChar char="ü"/>
            </a:pPr>
            <a:endParaRPr lang="en-US" sz="1600" dirty="0"/>
          </a:p>
          <a:p>
            <a:pPr marL="285750" indent="-285750">
              <a:buSzPct val="100000"/>
              <a:buFont typeface="Wingdings" charset="2"/>
              <a:buChar char="ü"/>
            </a:pPr>
            <a:r>
              <a:rPr lang="en-US" sz="1600" dirty="0"/>
              <a:t>If not already available, consider offering self-help materials to help </a:t>
            </a:r>
            <a:r>
              <a:rPr lang="en-US" sz="1600" dirty="0" err="1"/>
              <a:t>vaping</a:t>
            </a:r>
            <a:r>
              <a:rPr lang="en-US" sz="1600" dirty="0"/>
              <a:t> product users quit – two-thirds believe they can quit on their own without any help from doctors, </a:t>
            </a:r>
            <a:r>
              <a:rPr lang="en-US" sz="1600" dirty="0" err="1"/>
              <a:t>quitlines</a:t>
            </a:r>
            <a:r>
              <a:rPr lang="en-US" sz="1600" dirty="0"/>
              <a:t>, family/friends, etc.</a:t>
            </a:r>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pPr marL="742950" lvl="1" indent="-285750">
              <a:buSzPct val="60000"/>
              <a:buFont typeface="Wingdings" charset="2"/>
              <a:buChar char="u"/>
            </a:pPr>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RECOMMENDATIONS</a:t>
            </a:r>
          </a:p>
        </p:txBody>
      </p:sp>
      <p:sp>
        <p:nvSpPr>
          <p:cNvPr id="3" name="Slide Number Placeholder 2"/>
          <p:cNvSpPr>
            <a:spLocks noGrp="1"/>
          </p:cNvSpPr>
          <p:nvPr>
            <p:ph type="sldNum" sz="quarter" idx="12"/>
          </p:nvPr>
        </p:nvSpPr>
        <p:spPr/>
        <p:txBody>
          <a:bodyPr/>
          <a:lstStyle/>
          <a:p>
            <a:fld id="{B7C5CABF-F878-C74C-8870-EC106A83C25A}" type="slidenum">
              <a:rPr lang="en-US" smtClean="0"/>
              <a:t>17</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10352447" y="743744"/>
            <a:ext cx="1624560" cy="1624560"/>
          </a:xfrm>
          <a:prstGeom prst="rect">
            <a:avLst/>
          </a:prstGeom>
        </p:spPr>
      </p:pic>
    </p:spTree>
    <p:extLst>
      <p:ext uri="{BB962C8B-B14F-4D97-AF65-F5344CB8AC3E}">
        <p14:creationId xmlns:p14="http://schemas.microsoft.com/office/powerpoint/2010/main" val="1353861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831850" y="3683001"/>
            <a:ext cx="10515600" cy="9064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accent2">
                    <a:lumMod val="50000"/>
                  </a:schemeClr>
                </a:solidFill>
                <a:latin typeface="Franklin Gothic Demi Cond" charset="0"/>
                <a:ea typeface="Franklin Gothic Demi Cond" charset="0"/>
                <a:cs typeface="Franklin Gothic Demi Cond" charset="0"/>
              </a:rPr>
              <a:t>Detailed Findings</a:t>
            </a:r>
          </a:p>
        </p:txBody>
      </p:sp>
      <p:sp>
        <p:nvSpPr>
          <p:cNvPr id="12" name="Text Placeholder 2"/>
          <p:cNvSpPr txBox="1">
            <a:spLocks/>
          </p:cNvSpPr>
          <p:nvPr/>
        </p:nvSpPr>
        <p:spPr>
          <a:xfrm>
            <a:off x="831850" y="4589463"/>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dirty="0">
              <a:solidFill>
                <a:schemeClr val="accent2">
                  <a:lumMod val="75000"/>
                </a:schemeClr>
              </a:solidFill>
              <a:latin typeface="Franklin Gothic Medium Cond" charset="0"/>
              <a:ea typeface="Franklin Gothic Medium Cond" charset="0"/>
              <a:cs typeface="Franklin Gothic Medium Cond" charset="0"/>
            </a:endParaRPr>
          </a:p>
        </p:txBody>
      </p:sp>
      <p:sp>
        <p:nvSpPr>
          <p:cNvPr id="3" name="Slide Number Placeholder 2"/>
          <p:cNvSpPr>
            <a:spLocks noGrp="1"/>
          </p:cNvSpPr>
          <p:nvPr>
            <p:ph type="sldNum" sz="quarter" idx="12"/>
          </p:nvPr>
        </p:nvSpPr>
        <p:spPr/>
        <p:txBody>
          <a:bodyPr/>
          <a:lstStyle/>
          <a:p>
            <a:fld id="{B7C5CABF-F878-C74C-8870-EC106A83C25A}" type="slidenum">
              <a:rPr lang="en-US" smtClean="0"/>
              <a:t>18</a:t>
            </a:fld>
            <a:endParaRPr lang="en-US" dirty="0"/>
          </a:p>
        </p:txBody>
      </p:sp>
      <p:sp>
        <p:nvSpPr>
          <p:cNvPr id="2" name="Rectangle 1"/>
          <p:cNvSpPr/>
          <p:nvPr/>
        </p:nvSpPr>
        <p:spPr>
          <a:xfrm>
            <a:off x="0" y="0"/>
            <a:ext cx="12192000" cy="80735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690100" y="279164"/>
            <a:ext cx="2133600" cy="141981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3117" y="1432391"/>
            <a:ext cx="1308665" cy="870857"/>
          </a:xfrm>
          <a:prstGeom prst="rect">
            <a:avLst/>
          </a:prstGeom>
        </p:spPr>
      </p:pic>
      <p:pic>
        <p:nvPicPr>
          <p:cNvPr id="13" name="Picture 12"/>
          <p:cNvPicPr>
            <a:picLocks noChangeAspect="1"/>
          </p:cNvPicPr>
          <p:nvPr/>
        </p:nvPicPr>
        <p:blipFill>
          <a:blip r:embed="rId4"/>
          <a:stretch>
            <a:fillRect/>
          </a:stretch>
        </p:blipFill>
        <p:spPr>
          <a:xfrm>
            <a:off x="8026400" y="1429569"/>
            <a:ext cx="2463800" cy="1189947"/>
          </a:xfrm>
          <a:prstGeom prst="rect">
            <a:avLst/>
          </a:prstGeom>
        </p:spPr>
      </p:pic>
      <p:pic>
        <p:nvPicPr>
          <p:cNvPr id="14" name="Picture 13"/>
          <p:cNvPicPr>
            <a:picLocks noChangeAspect="1"/>
          </p:cNvPicPr>
          <p:nvPr/>
        </p:nvPicPr>
        <p:blipFill>
          <a:blip r:embed="rId5"/>
          <a:stretch>
            <a:fillRect/>
          </a:stretch>
        </p:blipFill>
        <p:spPr>
          <a:xfrm>
            <a:off x="7810257" y="448028"/>
            <a:ext cx="1879843" cy="1250950"/>
          </a:xfrm>
          <a:prstGeom prst="rect">
            <a:avLst/>
          </a:prstGeom>
        </p:spPr>
      </p:pic>
    </p:spTree>
    <p:extLst>
      <p:ext uri="{BB962C8B-B14F-4D97-AF65-F5344CB8AC3E}">
        <p14:creationId xmlns:p14="http://schemas.microsoft.com/office/powerpoint/2010/main" val="326605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174" y="756628"/>
            <a:ext cx="11737234" cy="338554"/>
          </a:xfrm>
          <a:prstGeom prst="rect">
            <a:avLst/>
          </a:prstGeom>
          <a:noFill/>
        </p:spPr>
        <p:txBody>
          <a:bodyPr wrap="square" rtlCol="0">
            <a:spAutoFit/>
          </a:bodyPr>
          <a:lstStyle/>
          <a:p>
            <a:pPr marL="285750" indent="-285750">
              <a:buFont typeface="Wingdings" charset="2"/>
              <a:buChar char="v"/>
            </a:pPr>
            <a:r>
              <a:rPr lang="en-US" sz="1600" dirty="0">
                <a:solidFill>
                  <a:srgbClr val="000000"/>
                </a:solidFill>
              </a:rPr>
              <a:t>About half of consumers in Idaho who have ever used or tried an electronic </a:t>
            </a:r>
            <a:r>
              <a:rPr lang="en-US" sz="1600" dirty="0" err="1">
                <a:solidFill>
                  <a:srgbClr val="000000"/>
                </a:solidFill>
              </a:rPr>
              <a:t>vaping</a:t>
            </a:r>
            <a:r>
              <a:rPr lang="en-US" sz="1600" dirty="0">
                <a:solidFill>
                  <a:srgbClr val="000000"/>
                </a:solidFill>
              </a:rPr>
              <a:t> product are currently still using.   </a:t>
            </a: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29403"/>
            <a:ext cx="11802815" cy="646331"/>
          </a:xfrm>
          <a:prstGeom prst="rect">
            <a:avLst/>
          </a:prstGeom>
          <a:noFill/>
        </p:spPr>
        <p:txBody>
          <a:bodyPr wrap="square" rtlCol="0">
            <a:spAutoFit/>
          </a:bodyPr>
          <a:lstStyle/>
          <a:p>
            <a:r>
              <a:rPr lang="en-US" dirty="0">
                <a:solidFill>
                  <a:schemeClr val="bg1"/>
                </a:solidFill>
              </a:rPr>
              <a:t>Idahoans who have tried </a:t>
            </a:r>
            <a:r>
              <a:rPr lang="en-US" dirty="0" err="1">
                <a:solidFill>
                  <a:schemeClr val="bg1"/>
                </a:solidFill>
              </a:rPr>
              <a:t>vaping</a:t>
            </a:r>
            <a:r>
              <a:rPr lang="en-US" dirty="0">
                <a:solidFill>
                  <a:schemeClr val="bg1"/>
                </a:solidFill>
              </a:rPr>
              <a:t> products are younger, slightly more male, more Hispanic, and are more likely to self-report as LGBTQ vs. non-users.</a:t>
            </a:r>
          </a:p>
        </p:txBody>
      </p:sp>
      <p:sp>
        <p:nvSpPr>
          <p:cNvPr id="3" name="Rectangle 2"/>
          <p:cNvSpPr/>
          <p:nvPr/>
        </p:nvSpPr>
        <p:spPr>
          <a:xfrm>
            <a:off x="2593348" y="6486525"/>
            <a:ext cx="6855452" cy="338554"/>
          </a:xfrm>
          <a:prstGeom prst="rect">
            <a:avLst/>
          </a:prstGeom>
        </p:spPr>
        <p:txBody>
          <a:bodyPr wrap="square">
            <a:spAutoFit/>
          </a:bodyPr>
          <a:lstStyle/>
          <a:p>
            <a:r>
              <a:rPr lang="en-US" sz="800" dirty="0"/>
              <a:t>Q5. Have you ever used or tried </a:t>
            </a:r>
            <a:r>
              <a:rPr lang="en-US" sz="800" b="1" dirty="0"/>
              <a:t>electronic </a:t>
            </a:r>
            <a:r>
              <a:rPr lang="en-US" sz="800" b="1" dirty="0" err="1"/>
              <a:t>vaping</a:t>
            </a:r>
            <a:r>
              <a:rPr lang="en-US" sz="800" b="1" dirty="0"/>
              <a:t> products or e-cigarettes</a:t>
            </a:r>
            <a:r>
              <a:rPr lang="en-US" sz="800" dirty="0"/>
              <a:t>? (If yes, qualified as triers)</a:t>
            </a:r>
          </a:p>
          <a:p>
            <a:pPr lvl="0"/>
            <a:r>
              <a:rPr lang="en-US" sz="800" dirty="0"/>
              <a:t>Q7. During the past 30 days, did you use an </a:t>
            </a:r>
            <a:r>
              <a:rPr lang="en-US" sz="800" b="1" dirty="0"/>
              <a:t>e-cigarette</a:t>
            </a:r>
            <a:r>
              <a:rPr lang="en-US" sz="800" dirty="0"/>
              <a:t>/</a:t>
            </a:r>
            <a:r>
              <a:rPr lang="en-US" sz="800" b="1" dirty="0"/>
              <a:t>electronic </a:t>
            </a:r>
            <a:r>
              <a:rPr lang="en-US" sz="800" b="1" dirty="0" err="1"/>
              <a:t>vaping</a:t>
            </a:r>
            <a:r>
              <a:rPr lang="en-US" sz="800" b="1" dirty="0"/>
              <a:t> product </a:t>
            </a:r>
            <a:r>
              <a:rPr lang="en-US" sz="800" dirty="0"/>
              <a:t>every day, some days, or not at all? </a:t>
            </a:r>
          </a:p>
        </p:txBody>
      </p:sp>
      <p:sp>
        <p:nvSpPr>
          <p:cNvPr id="6" name="Slide Number Placeholder 5"/>
          <p:cNvSpPr>
            <a:spLocks noGrp="1"/>
          </p:cNvSpPr>
          <p:nvPr>
            <p:ph type="sldNum" sz="quarter" idx="12"/>
          </p:nvPr>
        </p:nvSpPr>
        <p:spPr/>
        <p:txBody>
          <a:bodyPr/>
          <a:lstStyle/>
          <a:p>
            <a:fld id="{B7C5CABF-F878-C74C-8870-EC106A83C25A}" type="slidenum">
              <a:rPr lang="en-US" smtClean="0"/>
              <a:t>19</a:t>
            </a:fld>
            <a:endParaRPr lang="en-US" dirty="0"/>
          </a:p>
        </p:txBody>
      </p:sp>
      <p:sp>
        <p:nvSpPr>
          <p:cNvPr id="10" name="TextBox 9"/>
          <p:cNvSpPr txBox="1"/>
          <p:nvPr/>
        </p:nvSpPr>
        <p:spPr>
          <a:xfrm>
            <a:off x="545135" y="1562500"/>
            <a:ext cx="3025425" cy="707886"/>
          </a:xfrm>
          <a:prstGeom prst="rect">
            <a:avLst/>
          </a:prstGeom>
          <a:noFill/>
          <a:ln>
            <a:solidFill>
              <a:schemeClr val="accent2">
                <a:lumMod val="75000"/>
              </a:schemeClr>
            </a:solidFill>
          </a:ln>
        </p:spPr>
        <p:txBody>
          <a:bodyPr wrap="square" rtlCol="0">
            <a:spAutoFit/>
          </a:bodyPr>
          <a:lstStyle/>
          <a:p>
            <a:pPr algn="ctr"/>
            <a:r>
              <a:rPr lang="en-US" sz="1400" b="1" dirty="0"/>
              <a:t>Frequency of Using e-Cig/</a:t>
            </a:r>
            <a:r>
              <a:rPr lang="en-US" sz="1400" b="1" dirty="0" err="1"/>
              <a:t>Vaping</a:t>
            </a:r>
            <a:r>
              <a:rPr lang="en-US" sz="1400" b="1" dirty="0"/>
              <a:t> Product in Past 30 Days   </a:t>
            </a:r>
          </a:p>
          <a:p>
            <a:pPr algn="ctr"/>
            <a:r>
              <a:rPr lang="en-US" sz="1200" b="1" dirty="0"/>
              <a:t>(n=401  Past/Present Users)</a:t>
            </a:r>
          </a:p>
        </p:txBody>
      </p:sp>
      <p:cxnSp>
        <p:nvCxnSpPr>
          <p:cNvPr id="25" name="Straight Connector 2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612590" y="2491652"/>
            <a:ext cx="2748796" cy="2331891"/>
            <a:chOff x="4721411" y="2898588"/>
            <a:chExt cx="2748796" cy="2331891"/>
          </a:xfrm>
        </p:grpSpPr>
        <p:sp>
          <p:nvSpPr>
            <p:cNvPr id="9" name="Pentagon 8"/>
            <p:cNvSpPr/>
            <p:nvPr/>
          </p:nvSpPr>
          <p:spPr>
            <a:xfrm flipH="1">
              <a:off x="5065059" y="2898588"/>
              <a:ext cx="2405148" cy="589153"/>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Use every day</a:t>
              </a:r>
            </a:p>
          </p:txBody>
        </p:sp>
        <p:sp>
          <p:nvSpPr>
            <p:cNvPr id="27" name="Pentagon 26"/>
            <p:cNvSpPr/>
            <p:nvPr/>
          </p:nvSpPr>
          <p:spPr>
            <a:xfrm flipH="1">
              <a:off x="5065059" y="3753042"/>
              <a:ext cx="2405148" cy="589153"/>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404040"/>
                  </a:solidFill>
                </a:rPr>
                <a:t>Use some days</a:t>
              </a:r>
            </a:p>
          </p:txBody>
        </p:sp>
        <p:sp>
          <p:nvSpPr>
            <p:cNvPr id="28" name="Pentagon 27"/>
            <p:cNvSpPr/>
            <p:nvPr/>
          </p:nvSpPr>
          <p:spPr>
            <a:xfrm flipH="1">
              <a:off x="5065059" y="4613643"/>
              <a:ext cx="2405148" cy="589153"/>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404040"/>
                  </a:solidFill>
                </a:rPr>
                <a:t>Not currently using/used in past</a:t>
              </a:r>
            </a:p>
          </p:txBody>
        </p:sp>
        <p:sp>
          <p:nvSpPr>
            <p:cNvPr id="14" name="Oval 13"/>
            <p:cNvSpPr/>
            <p:nvPr/>
          </p:nvSpPr>
          <p:spPr>
            <a:xfrm>
              <a:off x="4736352" y="2909812"/>
              <a:ext cx="642471" cy="616836"/>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0000"/>
                </a:solidFill>
              </a:endParaRPr>
            </a:p>
          </p:txBody>
        </p:sp>
        <p:sp>
          <p:nvSpPr>
            <p:cNvPr id="29" name="Oval 28"/>
            <p:cNvSpPr/>
            <p:nvPr/>
          </p:nvSpPr>
          <p:spPr>
            <a:xfrm>
              <a:off x="4736352" y="3753042"/>
              <a:ext cx="642471" cy="616836"/>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736352" y="4613643"/>
              <a:ext cx="642471" cy="616836"/>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721411" y="2999458"/>
              <a:ext cx="747060" cy="369332"/>
            </a:xfrm>
            <a:prstGeom prst="rect">
              <a:avLst/>
            </a:prstGeom>
            <a:noFill/>
          </p:spPr>
          <p:txBody>
            <a:bodyPr wrap="square" rtlCol="0">
              <a:spAutoFit/>
            </a:bodyPr>
            <a:lstStyle/>
            <a:p>
              <a:r>
                <a:rPr lang="en-US" dirty="0">
                  <a:solidFill>
                    <a:srgbClr val="404040"/>
                  </a:solidFill>
                </a:rPr>
                <a:t>18%</a:t>
              </a:r>
            </a:p>
          </p:txBody>
        </p:sp>
        <p:sp>
          <p:nvSpPr>
            <p:cNvPr id="31" name="TextBox 30"/>
            <p:cNvSpPr txBox="1"/>
            <p:nvPr/>
          </p:nvSpPr>
          <p:spPr>
            <a:xfrm>
              <a:off x="4736352" y="3877043"/>
              <a:ext cx="747060" cy="369332"/>
            </a:xfrm>
            <a:prstGeom prst="rect">
              <a:avLst/>
            </a:prstGeom>
            <a:noFill/>
          </p:spPr>
          <p:txBody>
            <a:bodyPr wrap="square" rtlCol="0">
              <a:spAutoFit/>
            </a:bodyPr>
            <a:lstStyle/>
            <a:p>
              <a:r>
                <a:rPr lang="en-US" dirty="0">
                  <a:solidFill>
                    <a:srgbClr val="404040"/>
                  </a:solidFill>
                </a:rPr>
                <a:t>33%</a:t>
              </a:r>
            </a:p>
          </p:txBody>
        </p:sp>
        <p:sp>
          <p:nvSpPr>
            <p:cNvPr id="32" name="TextBox 31"/>
            <p:cNvSpPr txBox="1"/>
            <p:nvPr/>
          </p:nvSpPr>
          <p:spPr>
            <a:xfrm>
              <a:off x="4766233" y="4727981"/>
              <a:ext cx="747060" cy="369332"/>
            </a:xfrm>
            <a:prstGeom prst="rect">
              <a:avLst/>
            </a:prstGeom>
            <a:noFill/>
          </p:spPr>
          <p:txBody>
            <a:bodyPr wrap="square" rtlCol="0">
              <a:spAutoFit/>
            </a:bodyPr>
            <a:lstStyle/>
            <a:p>
              <a:r>
                <a:rPr lang="en-US" dirty="0">
                  <a:solidFill>
                    <a:srgbClr val="404040"/>
                  </a:solidFill>
                </a:rPr>
                <a:t>48%</a:t>
              </a:r>
            </a:p>
          </p:txBody>
        </p:sp>
      </p:grpSp>
      <p:sp>
        <p:nvSpPr>
          <p:cNvPr id="33" name="TextBox 32"/>
          <p:cNvSpPr txBox="1"/>
          <p:nvPr/>
        </p:nvSpPr>
        <p:spPr>
          <a:xfrm>
            <a:off x="4698187" y="2305359"/>
            <a:ext cx="3600824" cy="3754874"/>
          </a:xfrm>
          <a:prstGeom prst="rect">
            <a:avLst/>
          </a:prstGeom>
          <a:noFill/>
        </p:spPr>
        <p:txBody>
          <a:bodyPr wrap="square" rtlCol="0">
            <a:spAutoFit/>
          </a:bodyPr>
          <a:lstStyle/>
          <a:p>
            <a:r>
              <a:rPr lang="en-US" sz="1400" dirty="0"/>
              <a:t>Males – 42% vs. 38%</a:t>
            </a:r>
          </a:p>
          <a:p>
            <a:endParaRPr lang="en-US" sz="1400" dirty="0"/>
          </a:p>
          <a:p>
            <a:r>
              <a:rPr lang="en-US" sz="1400" dirty="0"/>
              <a:t>Age 18-25 – 29% vs. 18%</a:t>
            </a:r>
          </a:p>
          <a:p>
            <a:r>
              <a:rPr lang="en-US" sz="1400" dirty="0"/>
              <a:t>Age 26-35 – 29% vs. 16%</a:t>
            </a:r>
          </a:p>
          <a:p>
            <a:endParaRPr lang="en-US" sz="1400" dirty="0"/>
          </a:p>
          <a:p>
            <a:r>
              <a:rPr lang="en-US" sz="1400" dirty="0"/>
              <a:t>LGBTQ – 13% vs. 5%</a:t>
            </a:r>
          </a:p>
          <a:p>
            <a:endParaRPr lang="en-US" sz="1400" dirty="0"/>
          </a:p>
          <a:p>
            <a:r>
              <a:rPr lang="en-US" sz="1400" dirty="0"/>
              <a:t>Completed high school/GED – 32% vs. 22%</a:t>
            </a:r>
          </a:p>
          <a:p>
            <a:endParaRPr lang="en-US" sz="1400" dirty="0"/>
          </a:p>
          <a:p>
            <a:r>
              <a:rPr lang="en-US" sz="1400" dirty="0"/>
              <a:t>Hispanic – 14% vs. 8%</a:t>
            </a:r>
          </a:p>
          <a:p>
            <a:endParaRPr lang="en-US" sz="1400" dirty="0"/>
          </a:p>
          <a:p>
            <a:r>
              <a:rPr lang="en-US" sz="1400" dirty="0"/>
              <a:t>Never married – 32% vs. 25%</a:t>
            </a:r>
          </a:p>
          <a:p>
            <a:r>
              <a:rPr lang="en-US" sz="1400" dirty="0"/>
              <a:t>Part of unmarried couple – 15% vs. 5%</a:t>
            </a:r>
          </a:p>
          <a:p>
            <a:r>
              <a:rPr lang="en-US" sz="1400" dirty="0"/>
              <a:t>Separated – 5% vs. &lt;1%</a:t>
            </a:r>
          </a:p>
          <a:p>
            <a:endParaRPr lang="en-US" sz="1400" dirty="0"/>
          </a:p>
          <a:p>
            <a:r>
              <a:rPr lang="en-US" sz="1400" dirty="0"/>
              <a:t>Out of work &lt;1 year – 9% vs. 4%</a:t>
            </a:r>
          </a:p>
          <a:p>
            <a:endParaRPr lang="en-US" sz="1400" dirty="0"/>
          </a:p>
        </p:txBody>
      </p:sp>
      <p:sp>
        <p:nvSpPr>
          <p:cNvPr id="34" name="Rectangle 33"/>
          <p:cNvSpPr/>
          <p:nvPr/>
        </p:nvSpPr>
        <p:spPr>
          <a:xfrm>
            <a:off x="4537887" y="1782139"/>
            <a:ext cx="3249608" cy="492443"/>
          </a:xfrm>
          <a:prstGeom prst="rect">
            <a:avLst/>
          </a:prstGeom>
          <a:ln>
            <a:solidFill>
              <a:schemeClr val="accent2">
                <a:lumMod val="75000"/>
              </a:schemeClr>
            </a:solidFill>
          </a:ln>
        </p:spPr>
        <p:txBody>
          <a:bodyPr wrap="none">
            <a:spAutoFit/>
          </a:bodyPr>
          <a:lstStyle/>
          <a:p>
            <a:pPr algn="ctr"/>
            <a:r>
              <a:rPr lang="en-US" sz="1400" b="1" dirty="0" err="1"/>
              <a:t>Vaping</a:t>
            </a:r>
            <a:r>
              <a:rPr lang="en-US" sz="1400" b="1" dirty="0"/>
              <a:t> Products Triers vs. Non-Triers</a:t>
            </a:r>
          </a:p>
          <a:p>
            <a:pPr algn="ctr"/>
            <a:r>
              <a:rPr lang="en-US" sz="1200" b="1" dirty="0"/>
              <a:t>(n=401 Past/Present Users; n=446 Non-Users)</a:t>
            </a:r>
          </a:p>
        </p:txBody>
      </p:sp>
      <p:sp>
        <p:nvSpPr>
          <p:cNvPr id="35" name="TextBox 34"/>
          <p:cNvSpPr txBox="1"/>
          <p:nvPr/>
        </p:nvSpPr>
        <p:spPr>
          <a:xfrm>
            <a:off x="8744324" y="1786278"/>
            <a:ext cx="3232684" cy="492443"/>
          </a:xfrm>
          <a:prstGeom prst="rect">
            <a:avLst/>
          </a:prstGeom>
          <a:noFill/>
          <a:ln>
            <a:solidFill>
              <a:srgbClr val="003B5F"/>
            </a:solidFill>
          </a:ln>
        </p:spPr>
        <p:txBody>
          <a:bodyPr wrap="square" rtlCol="0">
            <a:spAutoFit/>
          </a:bodyPr>
          <a:lstStyle/>
          <a:p>
            <a:pPr algn="ctr"/>
            <a:r>
              <a:rPr lang="en-US" sz="1400" b="1" dirty="0"/>
              <a:t>Frequent vs. Occasional Users</a:t>
            </a:r>
          </a:p>
          <a:p>
            <a:pPr algn="ctr"/>
            <a:r>
              <a:rPr lang="en-US" sz="1200" b="1" dirty="0"/>
              <a:t>(n=73 Freq. Users; n=132 Occasional Users) </a:t>
            </a:r>
          </a:p>
        </p:txBody>
      </p:sp>
      <p:sp>
        <p:nvSpPr>
          <p:cNvPr id="36" name="TextBox 35"/>
          <p:cNvSpPr txBox="1"/>
          <p:nvPr/>
        </p:nvSpPr>
        <p:spPr>
          <a:xfrm>
            <a:off x="8921377" y="2305359"/>
            <a:ext cx="2851523" cy="1600438"/>
          </a:xfrm>
          <a:prstGeom prst="rect">
            <a:avLst/>
          </a:prstGeom>
          <a:noFill/>
        </p:spPr>
        <p:txBody>
          <a:bodyPr wrap="square" rtlCol="0">
            <a:spAutoFit/>
          </a:bodyPr>
          <a:lstStyle/>
          <a:p>
            <a:r>
              <a:rPr lang="en-US" sz="1400" dirty="0"/>
              <a:t>Age 18-25 – 37% vs. 29%</a:t>
            </a:r>
          </a:p>
          <a:p>
            <a:endParaRPr lang="en-US" sz="1400" dirty="0"/>
          </a:p>
          <a:p>
            <a:r>
              <a:rPr lang="en-US" sz="1400" dirty="0"/>
              <a:t>LGBTQ – 22% vs. 15%</a:t>
            </a:r>
          </a:p>
          <a:p>
            <a:endParaRPr lang="en-US" sz="1400" dirty="0"/>
          </a:p>
          <a:p>
            <a:r>
              <a:rPr lang="en-US" sz="1400" dirty="0"/>
              <a:t>Never married – 40% vs. 35%</a:t>
            </a:r>
          </a:p>
          <a:p>
            <a:endParaRPr lang="en-US" sz="1400" dirty="0"/>
          </a:p>
          <a:p>
            <a:r>
              <a:rPr lang="en-US" sz="1400" dirty="0"/>
              <a:t>Out of work &lt;1 year – 16% vs. 6% </a:t>
            </a:r>
          </a:p>
        </p:txBody>
      </p:sp>
    </p:spTree>
    <p:extLst>
      <p:ext uri="{BB962C8B-B14F-4D97-AF65-F5344CB8AC3E}">
        <p14:creationId xmlns:p14="http://schemas.microsoft.com/office/powerpoint/2010/main" val="142982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77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8D41339-5A35-B94B-8766-B05D5C5BA1E3}"/>
              </a:ext>
            </a:extLst>
          </p:cNvPr>
          <p:cNvSpPr>
            <a:spLocks noGrp="1"/>
          </p:cNvSpPr>
          <p:nvPr>
            <p:ph type="ctrTitle"/>
          </p:nvPr>
        </p:nvSpPr>
        <p:spPr>
          <a:xfrm>
            <a:off x="838200" y="536348"/>
            <a:ext cx="8885255" cy="1268412"/>
          </a:xfrm>
        </p:spPr>
        <p:txBody>
          <a:bodyPr>
            <a:normAutofit/>
          </a:bodyPr>
          <a:lstStyle/>
          <a:p>
            <a:pPr algn="l"/>
            <a:r>
              <a:rPr lang="en-US" dirty="0">
                <a:solidFill>
                  <a:schemeClr val="accent2">
                    <a:lumMod val="50000"/>
                  </a:schemeClr>
                </a:solidFill>
                <a:latin typeface="Franklin Gothic Demi" charset="0"/>
                <a:ea typeface="Franklin Gothic Demi" charset="0"/>
                <a:cs typeface="Franklin Gothic Demi" charset="0"/>
              </a:rPr>
              <a:t>Contents</a:t>
            </a:r>
          </a:p>
        </p:txBody>
      </p:sp>
      <p:sp>
        <p:nvSpPr>
          <p:cNvPr id="12" name="Content Placeholder 2">
            <a:extLst>
              <a:ext uri="{FF2B5EF4-FFF2-40B4-BE49-F238E27FC236}">
                <a16:creationId xmlns:a16="http://schemas.microsoft.com/office/drawing/2014/main" id="{BBAAAC7F-9754-EC4A-BC09-D9329020EC23}"/>
              </a:ext>
            </a:extLst>
          </p:cNvPr>
          <p:cNvSpPr txBox="1">
            <a:spLocks/>
          </p:cNvSpPr>
          <p:nvPr/>
        </p:nvSpPr>
        <p:spPr>
          <a:xfrm>
            <a:off x="838200" y="2057399"/>
            <a:ext cx="7772400" cy="4119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Franklin Gothic Book" charset="0"/>
                <a:ea typeface="Franklin Gothic Book" charset="0"/>
                <a:cs typeface="Franklin Gothic Book"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Franklin Gothic Book" charset="0"/>
                <a:ea typeface="Franklin Gothic Book" charset="0"/>
                <a:cs typeface="Franklin Gothic Book"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Franklin Gothic Book" charset="0"/>
                <a:ea typeface="Franklin Gothic Book" charset="0"/>
                <a:cs typeface="Franklin Gothic Book"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Franklin Gothic Book" charset="0"/>
                <a:ea typeface="Franklin Gothic Book" charset="0"/>
                <a:cs typeface="Franklin Gothic Book"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Franklin Gothic Book" charset="0"/>
                <a:ea typeface="Franklin Gothic Book" charset="0"/>
                <a:cs typeface="Franklin Gothic Book"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600" dirty="0">
                <a:solidFill>
                  <a:schemeClr val="accent2">
                    <a:lumMod val="50000"/>
                  </a:schemeClr>
                </a:solidFill>
                <a:latin typeface="+mn-lt"/>
              </a:rPr>
              <a:t>Background, Objectives, Methodology		   3</a:t>
            </a:r>
          </a:p>
          <a:p>
            <a:pPr algn="l"/>
            <a:r>
              <a:rPr lang="en-US" sz="1600" dirty="0">
                <a:solidFill>
                  <a:schemeClr val="accent2">
                    <a:lumMod val="50000"/>
                  </a:schemeClr>
                </a:solidFill>
                <a:latin typeface="+mn-lt"/>
              </a:rPr>
              <a:t>Definitions of Segments in Report		   4</a:t>
            </a:r>
          </a:p>
          <a:p>
            <a:pPr algn="l"/>
            <a:r>
              <a:rPr lang="en-US" sz="1600" dirty="0">
                <a:solidFill>
                  <a:schemeClr val="accent2">
                    <a:lumMod val="50000"/>
                  </a:schemeClr>
                </a:solidFill>
                <a:latin typeface="+mn-lt"/>
              </a:rPr>
              <a:t>Overview of Findings				 5-6</a:t>
            </a:r>
          </a:p>
          <a:p>
            <a:pPr algn="l"/>
            <a:r>
              <a:rPr lang="en-US" sz="1600" dirty="0">
                <a:solidFill>
                  <a:schemeClr val="accent2">
                    <a:lumMod val="50000"/>
                  </a:schemeClr>
                </a:solidFill>
                <a:latin typeface="+mn-lt"/>
              </a:rPr>
              <a:t>Executive Summary				7-14</a:t>
            </a:r>
          </a:p>
          <a:p>
            <a:pPr algn="l"/>
            <a:r>
              <a:rPr lang="en-US" sz="1600" dirty="0">
                <a:solidFill>
                  <a:schemeClr val="accent2">
                    <a:lumMod val="50000"/>
                  </a:schemeClr>
                </a:solidFill>
                <a:latin typeface="+mn-lt"/>
              </a:rPr>
              <a:t>Recommendations				15- 17			</a:t>
            </a:r>
          </a:p>
          <a:p>
            <a:pPr algn="l"/>
            <a:r>
              <a:rPr lang="en-US" sz="1600" dirty="0">
                <a:solidFill>
                  <a:schemeClr val="accent2">
                    <a:lumMod val="50000"/>
                  </a:schemeClr>
                </a:solidFill>
                <a:latin typeface="+mn-lt"/>
              </a:rPr>
              <a:t>Detailed Findings				18-41</a:t>
            </a:r>
          </a:p>
          <a:p>
            <a:pPr algn="l"/>
            <a:r>
              <a:rPr lang="en-US" sz="1600" dirty="0">
                <a:solidFill>
                  <a:schemeClr val="accent2">
                    <a:lumMod val="50000"/>
                  </a:schemeClr>
                </a:solidFill>
                <a:latin typeface="+mn-lt"/>
              </a:rPr>
              <a:t>Ad Preference				42-49		</a:t>
            </a:r>
          </a:p>
          <a:p>
            <a:pPr algn="l"/>
            <a:r>
              <a:rPr lang="en-US" sz="1600" dirty="0">
                <a:solidFill>
                  <a:schemeClr val="accent2">
                    <a:lumMod val="50000"/>
                  </a:schemeClr>
                </a:solidFill>
                <a:latin typeface="+mn-lt"/>
              </a:rPr>
              <a:t>Appendix/Demographics			50-53</a:t>
            </a:r>
          </a:p>
          <a:p>
            <a:pPr algn="l"/>
            <a:endParaRPr lang="en-US" sz="1600" dirty="0">
              <a:solidFill>
                <a:schemeClr val="accent2">
                  <a:lumMod val="50000"/>
                </a:schemeClr>
              </a:solidFill>
              <a:latin typeface="+mn-lt"/>
            </a:endParaRPr>
          </a:p>
          <a:p>
            <a:pPr algn="l"/>
            <a:endParaRPr lang="en-US" sz="1600" dirty="0">
              <a:solidFill>
                <a:schemeClr val="accent2">
                  <a:lumMod val="50000"/>
                </a:schemeClr>
              </a:solidFill>
              <a:latin typeface="+mn-lt"/>
            </a:endParaRPr>
          </a:p>
        </p:txBody>
      </p:sp>
      <p:cxnSp>
        <p:nvCxnSpPr>
          <p:cNvPr id="6" name="Straight Connector 5"/>
          <p:cNvCxnSpPr/>
          <p:nvPr/>
        </p:nvCxnSpPr>
        <p:spPr>
          <a:xfrm>
            <a:off x="0" y="634431"/>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51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642" y="778971"/>
            <a:ext cx="11737234" cy="830997"/>
          </a:xfrm>
          <a:prstGeom prst="rect">
            <a:avLst/>
          </a:prstGeom>
          <a:noFill/>
        </p:spPr>
        <p:txBody>
          <a:bodyPr wrap="square" rtlCol="0">
            <a:spAutoFit/>
          </a:bodyPr>
          <a:lstStyle/>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72197"/>
            <a:ext cx="11802815" cy="369332"/>
          </a:xfrm>
          <a:prstGeom prst="rect">
            <a:avLst/>
          </a:prstGeom>
          <a:noFill/>
        </p:spPr>
        <p:txBody>
          <a:bodyPr wrap="square" rtlCol="0">
            <a:spAutoFit/>
          </a:bodyPr>
          <a:lstStyle/>
          <a:p>
            <a:r>
              <a:rPr lang="en-US" dirty="0">
                <a:solidFill>
                  <a:schemeClr val="bg1"/>
                </a:solidFill>
              </a:rPr>
              <a:t>Compared to non-users, Idahoans who use </a:t>
            </a:r>
            <a:r>
              <a:rPr lang="en-US" dirty="0" err="1">
                <a:solidFill>
                  <a:schemeClr val="bg1"/>
                </a:solidFill>
              </a:rPr>
              <a:t>vaping</a:t>
            </a:r>
            <a:r>
              <a:rPr lang="en-US" dirty="0">
                <a:solidFill>
                  <a:schemeClr val="bg1"/>
                </a:solidFill>
              </a:rPr>
              <a:t> products are also frequently using other tobacco products.</a:t>
            </a:r>
          </a:p>
        </p:txBody>
      </p:sp>
      <p:sp>
        <p:nvSpPr>
          <p:cNvPr id="3" name="Rectangle 2"/>
          <p:cNvSpPr/>
          <p:nvPr/>
        </p:nvSpPr>
        <p:spPr>
          <a:xfrm>
            <a:off x="2593348" y="6521450"/>
            <a:ext cx="6855452" cy="215444"/>
          </a:xfrm>
          <a:prstGeom prst="rect">
            <a:avLst/>
          </a:prstGeom>
        </p:spPr>
        <p:txBody>
          <a:bodyPr wrap="square">
            <a:spAutoFit/>
          </a:bodyPr>
          <a:lstStyle/>
          <a:p>
            <a:pPr lvl="0"/>
            <a:r>
              <a:rPr lang="en-US" sz="800" dirty="0"/>
              <a:t>Q1 thru Q3. Do you currently smoke cigarettes/ use chewing tobacco, snuff, dips, etc./smoke cigars/ every day, some days, or not at all?</a:t>
            </a:r>
          </a:p>
        </p:txBody>
      </p:sp>
      <p:sp>
        <p:nvSpPr>
          <p:cNvPr id="6" name="Slide Number Placeholder 5"/>
          <p:cNvSpPr>
            <a:spLocks noGrp="1"/>
          </p:cNvSpPr>
          <p:nvPr>
            <p:ph type="sldNum" sz="quarter" idx="12"/>
          </p:nvPr>
        </p:nvSpPr>
        <p:spPr/>
        <p:txBody>
          <a:bodyPr/>
          <a:lstStyle/>
          <a:p>
            <a:fld id="{B7C5CABF-F878-C74C-8870-EC106A83C25A}" type="slidenum">
              <a:rPr lang="en-US" smtClean="0"/>
              <a:t>20</a:t>
            </a:fld>
            <a:endParaRPr lang="en-US" dirty="0"/>
          </a:p>
        </p:txBody>
      </p:sp>
      <p:cxnSp>
        <p:nvCxnSpPr>
          <p:cNvPr id="25" name="Straight Connector 2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063103661"/>
              </p:ext>
            </p:extLst>
          </p:nvPr>
        </p:nvGraphicFramePr>
        <p:xfrm>
          <a:off x="63498" y="2078260"/>
          <a:ext cx="11842380" cy="2152207"/>
        </p:xfrm>
        <a:graphic>
          <a:graphicData uri="http://schemas.openxmlformats.org/drawingml/2006/table">
            <a:tbl>
              <a:tblPr firstRow="1" bandRow="1">
                <a:tableStyleId>{5C22544A-7EE6-4342-B048-85BDC9FD1C3A}</a:tableStyleId>
              </a:tblPr>
              <a:tblGrid>
                <a:gridCol w="1184238">
                  <a:extLst>
                    <a:ext uri="{9D8B030D-6E8A-4147-A177-3AD203B41FA5}">
                      <a16:colId xmlns:a16="http://schemas.microsoft.com/office/drawing/2014/main" val="20000"/>
                    </a:ext>
                  </a:extLst>
                </a:gridCol>
                <a:gridCol w="1184238">
                  <a:extLst>
                    <a:ext uri="{9D8B030D-6E8A-4147-A177-3AD203B41FA5}">
                      <a16:colId xmlns:a16="http://schemas.microsoft.com/office/drawing/2014/main" val="20001"/>
                    </a:ext>
                  </a:extLst>
                </a:gridCol>
                <a:gridCol w="1184238">
                  <a:extLst>
                    <a:ext uri="{9D8B030D-6E8A-4147-A177-3AD203B41FA5}">
                      <a16:colId xmlns:a16="http://schemas.microsoft.com/office/drawing/2014/main" val="20002"/>
                    </a:ext>
                  </a:extLst>
                </a:gridCol>
                <a:gridCol w="1184238">
                  <a:extLst>
                    <a:ext uri="{9D8B030D-6E8A-4147-A177-3AD203B41FA5}">
                      <a16:colId xmlns:a16="http://schemas.microsoft.com/office/drawing/2014/main" val="20003"/>
                    </a:ext>
                  </a:extLst>
                </a:gridCol>
                <a:gridCol w="1184238">
                  <a:extLst>
                    <a:ext uri="{9D8B030D-6E8A-4147-A177-3AD203B41FA5}">
                      <a16:colId xmlns:a16="http://schemas.microsoft.com/office/drawing/2014/main" val="20004"/>
                    </a:ext>
                  </a:extLst>
                </a:gridCol>
                <a:gridCol w="1184238">
                  <a:extLst>
                    <a:ext uri="{9D8B030D-6E8A-4147-A177-3AD203B41FA5}">
                      <a16:colId xmlns:a16="http://schemas.microsoft.com/office/drawing/2014/main" val="20005"/>
                    </a:ext>
                  </a:extLst>
                </a:gridCol>
                <a:gridCol w="1184238">
                  <a:extLst>
                    <a:ext uri="{9D8B030D-6E8A-4147-A177-3AD203B41FA5}">
                      <a16:colId xmlns:a16="http://schemas.microsoft.com/office/drawing/2014/main" val="20006"/>
                    </a:ext>
                  </a:extLst>
                </a:gridCol>
                <a:gridCol w="1184238">
                  <a:extLst>
                    <a:ext uri="{9D8B030D-6E8A-4147-A177-3AD203B41FA5}">
                      <a16:colId xmlns:a16="http://schemas.microsoft.com/office/drawing/2014/main" val="20007"/>
                    </a:ext>
                  </a:extLst>
                </a:gridCol>
                <a:gridCol w="1184238">
                  <a:extLst>
                    <a:ext uri="{9D8B030D-6E8A-4147-A177-3AD203B41FA5}">
                      <a16:colId xmlns:a16="http://schemas.microsoft.com/office/drawing/2014/main" val="20008"/>
                    </a:ext>
                  </a:extLst>
                </a:gridCol>
                <a:gridCol w="1184238">
                  <a:extLst>
                    <a:ext uri="{9D8B030D-6E8A-4147-A177-3AD203B41FA5}">
                      <a16:colId xmlns:a16="http://schemas.microsoft.com/office/drawing/2014/main" val="20009"/>
                    </a:ext>
                  </a:extLst>
                </a:gridCol>
              </a:tblGrid>
              <a:tr h="344353">
                <a:tc>
                  <a:txBody>
                    <a:bodyPr/>
                    <a:lstStyle/>
                    <a:p>
                      <a:endParaRPr lang="en-US" sz="1400" dirty="0">
                        <a:solidFill>
                          <a:srgbClr val="404040"/>
                        </a:solidFill>
                      </a:endParaRPr>
                    </a:p>
                  </a:txBody>
                  <a:tcP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rgbClr val="404040"/>
                          </a:solidFill>
                        </a:rPr>
                        <a:t>Currently Smoke Cigarettes </a:t>
                      </a:r>
                    </a:p>
                  </a:txBody>
                  <a:tcPr/>
                </a:tc>
                <a:tc hMerge="1">
                  <a:txBody>
                    <a:bodyPr/>
                    <a:lstStyle/>
                    <a:p>
                      <a:pPr algn="ctr"/>
                      <a:endParaRPr lang="en-US" sz="1300" dirty="0">
                        <a:solidFill>
                          <a:srgbClr val="404040"/>
                        </a:solidFill>
                      </a:endParaRPr>
                    </a:p>
                  </a:txBody>
                  <a:tcPr/>
                </a:tc>
                <a:tc hMerge="1">
                  <a:txBody>
                    <a:bodyPr/>
                    <a:lstStyle/>
                    <a:p>
                      <a:pPr algn="ctr"/>
                      <a:endParaRPr lang="en-US" sz="1300" dirty="0">
                        <a:solidFill>
                          <a:srgbClr val="404040"/>
                        </a:solidFill>
                      </a:endParaRPr>
                    </a:p>
                  </a:txBody>
                  <a:tcPr/>
                </a:tc>
                <a:tc gridSpan="3">
                  <a:txBody>
                    <a:bodyPr/>
                    <a:lstStyle/>
                    <a:p>
                      <a:pPr algn="ctr"/>
                      <a:r>
                        <a:rPr lang="en-US" sz="1300" dirty="0">
                          <a:solidFill>
                            <a:srgbClr val="404040"/>
                          </a:solidFill>
                        </a:rPr>
                        <a:t>Currently Use Chewing Tobacco, etc.</a:t>
                      </a:r>
                    </a:p>
                  </a:txBody>
                  <a:tcPr>
                    <a:solidFill>
                      <a:schemeClr val="bg1">
                        <a:lumMod val="65000"/>
                      </a:schemeClr>
                    </a:solidFill>
                  </a:tcPr>
                </a:tc>
                <a:tc hMerge="1">
                  <a:txBody>
                    <a:bodyPr/>
                    <a:lstStyle/>
                    <a:p>
                      <a:pPr algn="ctr"/>
                      <a:endParaRPr lang="en-US" sz="1300" dirty="0">
                        <a:solidFill>
                          <a:srgbClr val="404040"/>
                        </a:solidFill>
                      </a:endParaRPr>
                    </a:p>
                  </a:txBody>
                  <a:tcPr>
                    <a:solidFill>
                      <a:schemeClr val="bg1">
                        <a:lumMod val="65000"/>
                      </a:schemeClr>
                    </a:solidFill>
                  </a:tcPr>
                </a:tc>
                <a:tc hMerge="1">
                  <a:txBody>
                    <a:bodyPr/>
                    <a:lstStyle/>
                    <a:p>
                      <a:pPr algn="ctr"/>
                      <a:endParaRPr lang="en-US" sz="1300" dirty="0">
                        <a:solidFill>
                          <a:srgbClr val="404040"/>
                        </a:solidFill>
                      </a:endParaRPr>
                    </a:p>
                  </a:txBody>
                  <a:tcPr>
                    <a:solidFill>
                      <a:schemeClr val="bg1">
                        <a:lumMod val="65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bg1"/>
                          </a:solidFill>
                        </a:rPr>
                        <a:t>Currently Smoke Cigars </a:t>
                      </a:r>
                    </a:p>
                  </a:txBody>
                  <a:tcPr>
                    <a:solidFill>
                      <a:schemeClr val="accent2"/>
                    </a:solidFill>
                  </a:tcPr>
                </a:tc>
                <a:tc hMerge="1">
                  <a:txBody>
                    <a:bodyPr/>
                    <a:lstStyle/>
                    <a:p>
                      <a:pPr algn="ctr"/>
                      <a:endParaRPr lang="en-US" sz="1300" dirty="0">
                        <a:solidFill>
                          <a:srgbClr val="404040"/>
                        </a:solidFill>
                      </a:endParaRPr>
                    </a:p>
                  </a:txBody>
                  <a:tcPr>
                    <a:solidFill>
                      <a:schemeClr val="accent2"/>
                    </a:solidFill>
                  </a:tcPr>
                </a:tc>
                <a:tc hMerge="1">
                  <a:txBody>
                    <a:bodyPr/>
                    <a:lstStyle/>
                    <a:p>
                      <a:pPr algn="ctr"/>
                      <a:endParaRPr lang="en-US" sz="1300" dirty="0">
                        <a:solidFill>
                          <a:srgbClr val="404040"/>
                        </a:solidFill>
                      </a:endParaRPr>
                    </a:p>
                  </a:txBody>
                  <a:tcPr>
                    <a:solidFill>
                      <a:schemeClr val="accent2"/>
                    </a:solidFill>
                  </a:tcPr>
                </a:tc>
                <a:extLst>
                  <a:ext uri="{0D108BD9-81ED-4DB2-BD59-A6C34878D82A}">
                    <a16:rowId xmlns:a16="http://schemas.microsoft.com/office/drawing/2014/main" val="1940464467"/>
                  </a:ext>
                </a:extLst>
              </a:tr>
              <a:tr h="550965">
                <a:tc>
                  <a:txBody>
                    <a:bodyPr/>
                    <a:lstStyle/>
                    <a:p>
                      <a:endParaRPr lang="en-US" sz="1400" dirty="0">
                        <a:solidFill>
                          <a:srgbClr val="404040"/>
                        </a:solidFill>
                      </a:endParaRPr>
                    </a:p>
                  </a:txBody>
                  <a:tcPr>
                    <a:noFill/>
                  </a:tcPr>
                </a:tc>
                <a:tc>
                  <a:txBody>
                    <a:bodyPr/>
                    <a:lstStyle/>
                    <a:p>
                      <a:pPr algn="ctr"/>
                      <a:r>
                        <a:rPr lang="en-US" sz="1300" b="1" dirty="0">
                          <a:solidFill>
                            <a:srgbClr val="404040"/>
                          </a:solidFill>
                        </a:rPr>
                        <a:t>Non-Users</a:t>
                      </a:r>
                    </a:p>
                  </a:txBody>
                  <a:tcPr/>
                </a:tc>
                <a:tc>
                  <a:txBody>
                    <a:bodyPr/>
                    <a:lstStyle/>
                    <a:p>
                      <a:pPr algn="ctr"/>
                      <a:r>
                        <a:rPr lang="en-US" sz="1300" b="1" dirty="0">
                          <a:solidFill>
                            <a:srgbClr val="404040"/>
                          </a:solidFill>
                        </a:rPr>
                        <a:t>Past/Present Users</a:t>
                      </a:r>
                    </a:p>
                  </a:txBody>
                  <a:tcPr/>
                </a:tc>
                <a:tc>
                  <a:txBody>
                    <a:bodyPr/>
                    <a:lstStyle/>
                    <a:p>
                      <a:pPr algn="ctr"/>
                      <a:r>
                        <a:rPr lang="en-US" sz="1300" b="1" dirty="0">
                          <a:solidFill>
                            <a:srgbClr val="404040"/>
                          </a:solidFill>
                        </a:rPr>
                        <a:t>Freq. Users</a:t>
                      </a:r>
                    </a:p>
                  </a:txBody>
                  <a:tcPr/>
                </a:tc>
                <a:tc>
                  <a:txBody>
                    <a:bodyPr/>
                    <a:lstStyle/>
                    <a:p>
                      <a:pPr algn="ctr"/>
                      <a:r>
                        <a:rPr lang="en-US" sz="1300" b="1" dirty="0">
                          <a:solidFill>
                            <a:srgbClr val="404040"/>
                          </a:solidFill>
                        </a:rPr>
                        <a:t>Non-Users</a:t>
                      </a:r>
                    </a:p>
                  </a:txBody>
                  <a:tcPr>
                    <a:solidFill>
                      <a:schemeClr val="bg1">
                        <a:lumMod val="65000"/>
                      </a:schemeClr>
                    </a:solidFill>
                  </a:tcPr>
                </a:tc>
                <a:tc>
                  <a:txBody>
                    <a:bodyPr/>
                    <a:lstStyle/>
                    <a:p>
                      <a:pPr algn="ctr"/>
                      <a:r>
                        <a:rPr lang="en-US" sz="1300" b="1" dirty="0">
                          <a:solidFill>
                            <a:srgbClr val="404040"/>
                          </a:solidFill>
                        </a:rPr>
                        <a:t>Past/Present Users</a:t>
                      </a:r>
                    </a:p>
                  </a:txBody>
                  <a:tcPr>
                    <a:solidFill>
                      <a:schemeClr val="bg1">
                        <a:lumMod val="65000"/>
                      </a:schemeClr>
                    </a:solidFill>
                  </a:tcPr>
                </a:tc>
                <a:tc>
                  <a:txBody>
                    <a:bodyPr/>
                    <a:lstStyle/>
                    <a:p>
                      <a:pPr algn="ctr"/>
                      <a:r>
                        <a:rPr lang="en-US" sz="1300" b="1" dirty="0">
                          <a:solidFill>
                            <a:srgbClr val="404040"/>
                          </a:solidFill>
                        </a:rPr>
                        <a:t>Freq. Users</a:t>
                      </a:r>
                    </a:p>
                  </a:txBody>
                  <a:tcPr>
                    <a:solidFill>
                      <a:schemeClr val="bg1">
                        <a:lumMod val="65000"/>
                      </a:schemeClr>
                    </a:solidFill>
                  </a:tcPr>
                </a:tc>
                <a:tc>
                  <a:txBody>
                    <a:bodyPr/>
                    <a:lstStyle/>
                    <a:p>
                      <a:pPr algn="ctr"/>
                      <a:r>
                        <a:rPr lang="en-US" sz="1300" b="1" dirty="0">
                          <a:solidFill>
                            <a:schemeClr val="bg1"/>
                          </a:solidFill>
                        </a:rPr>
                        <a:t>Non-Users</a:t>
                      </a:r>
                    </a:p>
                  </a:txBody>
                  <a:tcPr>
                    <a:solidFill>
                      <a:schemeClr val="accent2"/>
                    </a:solidFill>
                  </a:tcPr>
                </a:tc>
                <a:tc>
                  <a:txBody>
                    <a:bodyPr/>
                    <a:lstStyle/>
                    <a:p>
                      <a:pPr algn="ctr"/>
                      <a:r>
                        <a:rPr lang="en-US" sz="1300" b="1" dirty="0">
                          <a:solidFill>
                            <a:schemeClr val="bg1"/>
                          </a:solidFill>
                        </a:rPr>
                        <a:t>Past/Present Users</a:t>
                      </a:r>
                    </a:p>
                  </a:txBody>
                  <a:tcPr>
                    <a:solidFill>
                      <a:schemeClr val="accent2"/>
                    </a:solidFill>
                  </a:tcPr>
                </a:tc>
                <a:tc>
                  <a:txBody>
                    <a:bodyPr/>
                    <a:lstStyle/>
                    <a:p>
                      <a:pPr algn="ctr"/>
                      <a:r>
                        <a:rPr lang="en-US" sz="1300" b="1" dirty="0">
                          <a:solidFill>
                            <a:schemeClr val="bg1"/>
                          </a:solidFill>
                        </a:rPr>
                        <a:t>Freq. Users</a:t>
                      </a:r>
                    </a:p>
                  </a:txBody>
                  <a:tcPr>
                    <a:solidFill>
                      <a:schemeClr val="accent2"/>
                    </a:solidFill>
                  </a:tcPr>
                </a:tc>
                <a:extLst>
                  <a:ext uri="{0D108BD9-81ED-4DB2-BD59-A6C34878D82A}">
                    <a16:rowId xmlns:a16="http://schemas.microsoft.com/office/drawing/2014/main" val="1551555858"/>
                  </a:ext>
                </a:extLst>
              </a:tr>
              <a:tr h="418963">
                <a:tc>
                  <a:txBody>
                    <a:bodyPr/>
                    <a:lstStyle/>
                    <a:p>
                      <a:r>
                        <a:rPr lang="en-US" sz="1400" dirty="0">
                          <a:solidFill>
                            <a:schemeClr val="tx1">
                              <a:lumMod val="75000"/>
                              <a:lumOff val="25000"/>
                            </a:schemeClr>
                          </a:solidFill>
                        </a:rPr>
                        <a:t>Every day</a:t>
                      </a:r>
                    </a:p>
                  </a:txBody>
                  <a:tcPr/>
                </a:tc>
                <a:tc>
                  <a:txBody>
                    <a:bodyPr/>
                    <a:lstStyle/>
                    <a:p>
                      <a:pPr algn="ctr"/>
                      <a:r>
                        <a:rPr lang="en-US" sz="1400" dirty="0">
                          <a:solidFill>
                            <a:schemeClr val="tx1">
                              <a:lumMod val="75000"/>
                              <a:lumOff val="25000"/>
                            </a:schemeClr>
                          </a:solidFill>
                        </a:rPr>
                        <a:t>6%</a:t>
                      </a:r>
                    </a:p>
                  </a:txBody>
                  <a:tcPr>
                    <a:solidFill>
                      <a:srgbClr val="C8E4B3"/>
                    </a:solidFill>
                  </a:tcPr>
                </a:tc>
                <a:tc>
                  <a:txBody>
                    <a:bodyPr/>
                    <a:lstStyle/>
                    <a:p>
                      <a:pPr algn="ctr"/>
                      <a:r>
                        <a:rPr lang="en-US" sz="1400" dirty="0">
                          <a:solidFill>
                            <a:schemeClr val="tx1">
                              <a:lumMod val="75000"/>
                              <a:lumOff val="25000"/>
                            </a:schemeClr>
                          </a:solidFill>
                        </a:rPr>
                        <a:t>37%</a:t>
                      </a:r>
                    </a:p>
                  </a:txBody>
                  <a:tcPr>
                    <a:solidFill>
                      <a:srgbClr val="C8E4B3"/>
                    </a:solidFill>
                  </a:tcPr>
                </a:tc>
                <a:tc>
                  <a:txBody>
                    <a:bodyPr/>
                    <a:lstStyle/>
                    <a:p>
                      <a:pPr algn="ctr"/>
                      <a:r>
                        <a:rPr lang="en-US" sz="1400" dirty="0">
                          <a:solidFill>
                            <a:schemeClr val="tx1">
                              <a:lumMod val="75000"/>
                              <a:lumOff val="25000"/>
                            </a:schemeClr>
                          </a:solidFill>
                        </a:rPr>
                        <a:t>38%</a:t>
                      </a:r>
                    </a:p>
                  </a:txBody>
                  <a:tcPr>
                    <a:solidFill>
                      <a:srgbClr val="C8E4B3"/>
                    </a:solidFill>
                  </a:tcPr>
                </a:tc>
                <a:tc>
                  <a:txBody>
                    <a:bodyPr/>
                    <a:lstStyle/>
                    <a:p>
                      <a:pPr algn="ctr"/>
                      <a:r>
                        <a:rPr lang="en-US" sz="1400" dirty="0">
                          <a:solidFill>
                            <a:schemeClr val="tx1">
                              <a:lumMod val="75000"/>
                              <a:lumOff val="25000"/>
                            </a:schemeClr>
                          </a:solidFill>
                        </a:rPr>
                        <a:t>1%</a:t>
                      </a:r>
                    </a:p>
                  </a:txBody>
                  <a:tcPr>
                    <a:solidFill>
                      <a:schemeClr val="bg1">
                        <a:lumMod val="75000"/>
                      </a:schemeClr>
                    </a:solidFill>
                  </a:tcPr>
                </a:tc>
                <a:tc>
                  <a:txBody>
                    <a:bodyPr/>
                    <a:lstStyle/>
                    <a:p>
                      <a:pPr algn="ctr"/>
                      <a:r>
                        <a:rPr lang="en-US" sz="1400" dirty="0">
                          <a:solidFill>
                            <a:schemeClr val="tx1">
                              <a:lumMod val="75000"/>
                              <a:lumOff val="25000"/>
                            </a:schemeClr>
                          </a:solidFill>
                        </a:rPr>
                        <a:t>7%</a:t>
                      </a:r>
                    </a:p>
                  </a:txBody>
                  <a:tcPr>
                    <a:solidFill>
                      <a:schemeClr val="bg1">
                        <a:lumMod val="75000"/>
                      </a:schemeClr>
                    </a:solidFill>
                  </a:tcPr>
                </a:tc>
                <a:tc>
                  <a:txBody>
                    <a:bodyPr/>
                    <a:lstStyle/>
                    <a:p>
                      <a:pPr algn="ctr"/>
                      <a:r>
                        <a:rPr lang="en-US" sz="1400" dirty="0">
                          <a:solidFill>
                            <a:schemeClr val="tx1">
                              <a:lumMod val="75000"/>
                              <a:lumOff val="25000"/>
                            </a:schemeClr>
                          </a:solidFill>
                        </a:rPr>
                        <a:t>18%</a:t>
                      </a:r>
                    </a:p>
                  </a:txBody>
                  <a:tcPr>
                    <a:solidFill>
                      <a:schemeClr val="bg1">
                        <a:lumMod val="75000"/>
                      </a:schemeClr>
                    </a:solidFill>
                  </a:tcPr>
                </a:tc>
                <a:tc>
                  <a:txBody>
                    <a:bodyPr/>
                    <a:lstStyle/>
                    <a:p>
                      <a:pPr algn="ctr"/>
                      <a:r>
                        <a:rPr lang="en-US" sz="1400" dirty="0">
                          <a:solidFill>
                            <a:schemeClr val="tx1">
                              <a:lumMod val="75000"/>
                              <a:lumOff val="25000"/>
                            </a:schemeClr>
                          </a:solidFill>
                        </a:rPr>
                        <a:t>1%</a:t>
                      </a:r>
                    </a:p>
                  </a:txBody>
                  <a:tcPr>
                    <a:solidFill>
                      <a:schemeClr val="accent2">
                        <a:lumMod val="20000"/>
                        <a:lumOff val="80000"/>
                      </a:schemeClr>
                    </a:solidFill>
                  </a:tcPr>
                </a:tc>
                <a:tc>
                  <a:txBody>
                    <a:bodyPr/>
                    <a:lstStyle/>
                    <a:p>
                      <a:pPr algn="ctr"/>
                      <a:r>
                        <a:rPr lang="en-US" sz="1400" dirty="0">
                          <a:solidFill>
                            <a:schemeClr val="tx1">
                              <a:lumMod val="75000"/>
                              <a:lumOff val="25000"/>
                            </a:schemeClr>
                          </a:solidFill>
                        </a:rPr>
                        <a:t>5%</a:t>
                      </a:r>
                    </a:p>
                  </a:txBody>
                  <a:tcPr>
                    <a:solidFill>
                      <a:schemeClr val="accent2">
                        <a:lumMod val="20000"/>
                        <a:lumOff val="80000"/>
                      </a:schemeClr>
                    </a:solidFill>
                  </a:tcPr>
                </a:tc>
                <a:tc>
                  <a:txBody>
                    <a:bodyPr/>
                    <a:lstStyle/>
                    <a:p>
                      <a:pPr algn="ctr"/>
                      <a:r>
                        <a:rPr lang="en-US" sz="1400" dirty="0">
                          <a:solidFill>
                            <a:schemeClr val="tx1">
                              <a:lumMod val="75000"/>
                              <a:lumOff val="25000"/>
                            </a:schemeClr>
                          </a:solidFill>
                        </a:rPr>
                        <a:t>14%</a:t>
                      </a:r>
                    </a:p>
                  </a:txBody>
                  <a:tcPr>
                    <a:solidFill>
                      <a:schemeClr val="accent2">
                        <a:lumMod val="20000"/>
                        <a:lumOff val="80000"/>
                      </a:schemeClr>
                    </a:solidFill>
                  </a:tcPr>
                </a:tc>
                <a:extLst>
                  <a:ext uri="{0D108BD9-81ED-4DB2-BD59-A6C34878D82A}">
                    <a16:rowId xmlns:a16="http://schemas.microsoft.com/office/drawing/2014/main" val="10001"/>
                  </a:ext>
                </a:extLst>
              </a:tr>
              <a:tr h="418963">
                <a:tc>
                  <a:txBody>
                    <a:bodyPr/>
                    <a:lstStyle/>
                    <a:p>
                      <a:r>
                        <a:rPr lang="en-US" sz="1400" dirty="0">
                          <a:solidFill>
                            <a:schemeClr val="tx1">
                              <a:lumMod val="75000"/>
                              <a:lumOff val="25000"/>
                            </a:schemeClr>
                          </a:solidFill>
                        </a:rPr>
                        <a:t>Some days</a:t>
                      </a:r>
                    </a:p>
                  </a:txBody>
                  <a:tcPr/>
                </a:tc>
                <a:tc>
                  <a:txBody>
                    <a:bodyPr/>
                    <a:lstStyle/>
                    <a:p>
                      <a:pPr algn="ctr"/>
                      <a:r>
                        <a:rPr lang="en-US" sz="1400" dirty="0">
                          <a:solidFill>
                            <a:schemeClr val="tx1">
                              <a:lumMod val="75000"/>
                              <a:lumOff val="25000"/>
                            </a:schemeClr>
                          </a:solidFill>
                        </a:rPr>
                        <a:t>2%</a:t>
                      </a:r>
                    </a:p>
                  </a:txBody>
                  <a:tcPr/>
                </a:tc>
                <a:tc>
                  <a:txBody>
                    <a:bodyPr/>
                    <a:lstStyle/>
                    <a:p>
                      <a:pPr algn="ctr"/>
                      <a:r>
                        <a:rPr lang="en-US" sz="1400" dirty="0">
                          <a:solidFill>
                            <a:schemeClr val="tx1">
                              <a:lumMod val="75000"/>
                              <a:lumOff val="25000"/>
                            </a:schemeClr>
                          </a:solidFill>
                        </a:rPr>
                        <a:t>19%</a:t>
                      </a:r>
                    </a:p>
                  </a:txBody>
                  <a:tcPr/>
                </a:tc>
                <a:tc>
                  <a:txBody>
                    <a:bodyPr/>
                    <a:lstStyle/>
                    <a:p>
                      <a:pPr algn="ctr"/>
                      <a:r>
                        <a:rPr lang="en-US" sz="1400" dirty="0">
                          <a:solidFill>
                            <a:schemeClr val="tx1">
                              <a:lumMod val="75000"/>
                              <a:lumOff val="25000"/>
                            </a:schemeClr>
                          </a:solidFill>
                        </a:rPr>
                        <a:t>29%</a:t>
                      </a:r>
                    </a:p>
                  </a:txBody>
                  <a:tcPr/>
                </a:tc>
                <a:tc>
                  <a:txBody>
                    <a:bodyPr/>
                    <a:lstStyle/>
                    <a:p>
                      <a:pPr algn="ctr"/>
                      <a:r>
                        <a:rPr lang="en-US" sz="1400" dirty="0">
                          <a:solidFill>
                            <a:schemeClr val="tx1">
                              <a:lumMod val="75000"/>
                              <a:lumOff val="25000"/>
                            </a:schemeClr>
                          </a:solidFill>
                        </a:rPr>
                        <a:t>3%</a:t>
                      </a:r>
                    </a:p>
                  </a:txBody>
                  <a:tcPr/>
                </a:tc>
                <a:tc>
                  <a:txBody>
                    <a:bodyPr/>
                    <a:lstStyle/>
                    <a:p>
                      <a:pPr algn="ctr"/>
                      <a:r>
                        <a:rPr lang="en-US" sz="1400" dirty="0">
                          <a:solidFill>
                            <a:schemeClr val="tx1">
                              <a:lumMod val="75000"/>
                              <a:lumOff val="25000"/>
                            </a:schemeClr>
                          </a:solidFill>
                        </a:rPr>
                        <a:t>14%</a:t>
                      </a:r>
                    </a:p>
                  </a:txBody>
                  <a:tcPr/>
                </a:tc>
                <a:tc>
                  <a:txBody>
                    <a:bodyPr/>
                    <a:lstStyle/>
                    <a:p>
                      <a:pPr algn="ctr"/>
                      <a:r>
                        <a:rPr lang="en-US" sz="1400" dirty="0">
                          <a:solidFill>
                            <a:schemeClr val="tx1">
                              <a:lumMod val="75000"/>
                              <a:lumOff val="25000"/>
                            </a:schemeClr>
                          </a:solidFill>
                        </a:rPr>
                        <a:t>16%</a:t>
                      </a:r>
                    </a:p>
                  </a:txBody>
                  <a:tcPr/>
                </a:tc>
                <a:tc>
                  <a:txBody>
                    <a:bodyPr/>
                    <a:lstStyle/>
                    <a:p>
                      <a:pPr algn="ctr"/>
                      <a:r>
                        <a:rPr lang="en-US" sz="1400" dirty="0">
                          <a:solidFill>
                            <a:schemeClr val="tx1">
                              <a:lumMod val="75000"/>
                              <a:lumOff val="25000"/>
                            </a:schemeClr>
                          </a:solidFill>
                        </a:rPr>
                        <a:t>3%</a:t>
                      </a:r>
                    </a:p>
                  </a:txBody>
                  <a:tcPr/>
                </a:tc>
                <a:tc>
                  <a:txBody>
                    <a:bodyPr/>
                    <a:lstStyle/>
                    <a:p>
                      <a:pPr algn="ctr"/>
                      <a:r>
                        <a:rPr lang="en-US" sz="1400" dirty="0">
                          <a:solidFill>
                            <a:schemeClr val="tx1">
                              <a:lumMod val="75000"/>
                              <a:lumOff val="25000"/>
                            </a:schemeClr>
                          </a:solidFill>
                        </a:rPr>
                        <a:t>22%</a:t>
                      </a:r>
                    </a:p>
                  </a:txBody>
                  <a:tcPr/>
                </a:tc>
                <a:tc>
                  <a:txBody>
                    <a:bodyPr/>
                    <a:lstStyle/>
                    <a:p>
                      <a:pPr algn="ctr"/>
                      <a:r>
                        <a:rPr lang="en-US" sz="1400" dirty="0">
                          <a:solidFill>
                            <a:schemeClr val="tx1">
                              <a:lumMod val="75000"/>
                              <a:lumOff val="25000"/>
                            </a:schemeClr>
                          </a:solidFill>
                        </a:rPr>
                        <a:t>22%</a:t>
                      </a:r>
                    </a:p>
                  </a:txBody>
                  <a:tcPr/>
                </a:tc>
                <a:extLst>
                  <a:ext uri="{0D108BD9-81ED-4DB2-BD59-A6C34878D82A}">
                    <a16:rowId xmlns:a16="http://schemas.microsoft.com/office/drawing/2014/main" val="10002"/>
                  </a:ext>
                </a:extLst>
              </a:tr>
              <a:tr h="418963">
                <a:tc>
                  <a:txBody>
                    <a:bodyPr/>
                    <a:lstStyle/>
                    <a:p>
                      <a:r>
                        <a:rPr lang="en-US" sz="1400" dirty="0">
                          <a:solidFill>
                            <a:schemeClr val="tx1">
                              <a:lumMod val="75000"/>
                              <a:lumOff val="25000"/>
                            </a:schemeClr>
                          </a:solidFill>
                        </a:rPr>
                        <a:t>Not At All</a:t>
                      </a:r>
                    </a:p>
                  </a:txBody>
                  <a:tcPr/>
                </a:tc>
                <a:tc>
                  <a:txBody>
                    <a:bodyPr/>
                    <a:lstStyle/>
                    <a:p>
                      <a:pPr algn="ctr"/>
                      <a:r>
                        <a:rPr lang="en-US" sz="1400" dirty="0">
                          <a:solidFill>
                            <a:schemeClr val="tx1">
                              <a:lumMod val="75000"/>
                              <a:lumOff val="25000"/>
                            </a:schemeClr>
                          </a:solidFill>
                        </a:rPr>
                        <a:t>92%</a:t>
                      </a:r>
                    </a:p>
                  </a:txBody>
                  <a:tcPr>
                    <a:solidFill>
                      <a:schemeClr val="accent1">
                        <a:lumMod val="40000"/>
                        <a:lumOff val="60000"/>
                      </a:schemeClr>
                    </a:solidFill>
                  </a:tcPr>
                </a:tc>
                <a:tc>
                  <a:txBody>
                    <a:bodyPr/>
                    <a:lstStyle/>
                    <a:p>
                      <a:pPr algn="ctr"/>
                      <a:r>
                        <a:rPr lang="en-US" sz="1400" dirty="0">
                          <a:solidFill>
                            <a:schemeClr val="tx1">
                              <a:lumMod val="75000"/>
                              <a:lumOff val="25000"/>
                            </a:schemeClr>
                          </a:solidFill>
                        </a:rPr>
                        <a:t>44%</a:t>
                      </a:r>
                    </a:p>
                  </a:txBody>
                  <a:tcPr>
                    <a:solidFill>
                      <a:schemeClr val="accent1">
                        <a:lumMod val="40000"/>
                        <a:lumOff val="60000"/>
                      </a:schemeClr>
                    </a:solidFill>
                  </a:tcPr>
                </a:tc>
                <a:tc>
                  <a:txBody>
                    <a:bodyPr/>
                    <a:lstStyle/>
                    <a:p>
                      <a:pPr algn="ctr"/>
                      <a:r>
                        <a:rPr lang="en-US" sz="1400" dirty="0">
                          <a:solidFill>
                            <a:schemeClr val="tx1">
                              <a:lumMod val="75000"/>
                              <a:lumOff val="25000"/>
                            </a:schemeClr>
                          </a:solidFill>
                        </a:rPr>
                        <a:t>33%</a:t>
                      </a:r>
                    </a:p>
                  </a:txBody>
                  <a:tcPr>
                    <a:solidFill>
                      <a:schemeClr val="accent1">
                        <a:lumMod val="40000"/>
                        <a:lumOff val="60000"/>
                      </a:schemeClr>
                    </a:solidFill>
                  </a:tcPr>
                </a:tc>
                <a:tc>
                  <a:txBody>
                    <a:bodyPr/>
                    <a:lstStyle/>
                    <a:p>
                      <a:pPr algn="ctr"/>
                      <a:r>
                        <a:rPr lang="en-US" sz="1400" dirty="0">
                          <a:solidFill>
                            <a:schemeClr val="tx1">
                              <a:lumMod val="75000"/>
                              <a:lumOff val="25000"/>
                            </a:schemeClr>
                          </a:solidFill>
                        </a:rPr>
                        <a:t>96%</a:t>
                      </a:r>
                    </a:p>
                  </a:txBody>
                  <a:tcPr>
                    <a:solidFill>
                      <a:srgbClr val="BFBFBF"/>
                    </a:solidFill>
                  </a:tcPr>
                </a:tc>
                <a:tc>
                  <a:txBody>
                    <a:bodyPr/>
                    <a:lstStyle/>
                    <a:p>
                      <a:pPr algn="ctr"/>
                      <a:r>
                        <a:rPr lang="en-US" sz="1400" dirty="0">
                          <a:solidFill>
                            <a:schemeClr val="tx1">
                              <a:lumMod val="75000"/>
                              <a:lumOff val="25000"/>
                            </a:schemeClr>
                          </a:solidFill>
                        </a:rPr>
                        <a:t>79%</a:t>
                      </a:r>
                    </a:p>
                  </a:txBody>
                  <a:tcPr>
                    <a:solidFill>
                      <a:srgbClr val="BFBFBF"/>
                    </a:solidFill>
                  </a:tcPr>
                </a:tc>
                <a:tc>
                  <a:txBody>
                    <a:bodyPr/>
                    <a:lstStyle/>
                    <a:p>
                      <a:pPr algn="ctr"/>
                      <a:r>
                        <a:rPr lang="en-US" sz="1400" dirty="0">
                          <a:solidFill>
                            <a:schemeClr val="tx1">
                              <a:lumMod val="75000"/>
                              <a:lumOff val="25000"/>
                            </a:schemeClr>
                          </a:solidFill>
                        </a:rPr>
                        <a:t>65%</a:t>
                      </a:r>
                    </a:p>
                  </a:txBody>
                  <a:tcPr>
                    <a:solidFill>
                      <a:srgbClr val="BFBFBF"/>
                    </a:solidFill>
                  </a:tcPr>
                </a:tc>
                <a:tc>
                  <a:txBody>
                    <a:bodyPr/>
                    <a:lstStyle/>
                    <a:p>
                      <a:pPr algn="ctr"/>
                      <a:r>
                        <a:rPr lang="en-US" sz="1400" dirty="0">
                          <a:solidFill>
                            <a:schemeClr val="tx1">
                              <a:lumMod val="75000"/>
                              <a:lumOff val="25000"/>
                            </a:schemeClr>
                          </a:solidFill>
                        </a:rPr>
                        <a:t>95%</a:t>
                      </a:r>
                    </a:p>
                  </a:txBody>
                  <a:tcPr>
                    <a:solidFill>
                      <a:srgbClr val="B2E2FF"/>
                    </a:solidFill>
                  </a:tcPr>
                </a:tc>
                <a:tc>
                  <a:txBody>
                    <a:bodyPr/>
                    <a:lstStyle/>
                    <a:p>
                      <a:pPr algn="ctr"/>
                      <a:r>
                        <a:rPr lang="en-US" sz="1400" dirty="0">
                          <a:solidFill>
                            <a:schemeClr val="tx1">
                              <a:lumMod val="75000"/>
                              <a:lumOff val="25000"/>
                            </a:schemeClr>
                          </a:solidFill>
                        </a:rPr>
                        <a:t>73%</a:t>
                      </a:r>
                    </a:p>
                  </a:txBody>
                  <a:tcPr>
                    <a:solidFill>
                      <a:srgbClr val="B2E2FF"/>
                    </a:solidFill>
                  </a:tcPr>
                </a:tc>
                <a:tc>
                  <a:txBody>
                    <a:bodyPr/>
                    <a:lstStyle/>
                    <a:p>
                      <a:pPr algn="ctr"/>
                      <a:r>
                        <a:rPr lang="en-US" sz="1400" dirty="0">
                          <a:solidFill>
                            <a:schemeClr val="tx1">
                              <a:lumMod val="75000"/>
                              <a:lumOff val="25000"/>
                            </a:schemeClr>
                          </a:solidFill>
                        </a:rPr>
                        <a:t>62%</a:t>
                      </a:r>
                    </a:p>
                  </a:txBody>
                  <a:tcPr>
                    <a:solidFill>
                      <a:srgbClr val="B2E2FF"/>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68642" y="1263178"/>
            <a:ext cx="11737234" cy="369332"/>
          </a:xfrm>
          <a:prstGeom prst="rect">
            <a:avLst/>
          </a:prstGeom>
          <a:noFill/>
          <a:ln>
            <a:solidFill>
              <a:schemeClr val="accent2"/>
            </a:solidFill>
          </a:ln>
        </p:spPr>
        <p:txBody>
          <a:bodyPr wrap="square" rtlCol="0">
            <a:spAutoFit/>
          </a:bodyPr>
          <a:lstStyle/>
          <a:p>
            <a:pPr algn="ctr"/>
            <a:r>
              <a:rPr lang="en-US" b="1" dirty="0"/>
              <a:t>Other Product Usage Among </a:t>
            </a:r>
            <a:r>
              <a:rPr lang="en-US" b="1" dirty="0" err="1"/>
              <a:t>Vaping</a:t>
            </a:r>
            <a:r>
              <a:rPr lang="en-US" b="1" dirty="0"/>
              <a:t> Product Non-Users, Past/Present Users, Frequent Users</a:t>
            </a:r>
            <a:endParaRPr lang="en-US" sz="1100" b="1" dirty="0"/>
          </a:p>
        </p:txBody>
      </p:sp>
      <p:sp>
        <p:nvSpPr>
          <p:cNvPr id="11" name="TextBox 10"/>
          <p:cNvSpPr txBox="1"/>
          <p:nvPr/>
        </p:nvSpPr>
        <p:spPr>
          <a:xfrm>
            <a:off x="4394200" y="4768622"/>
            <a:ext cx="3594100" cy="769441"/>
          </a:xfrm>
          <a:prstGeom prst="rect">
            <a:avLst/>
          </a:prstGeom>
          <a:noFill/>
        </p:spPr>
        <p:txBody>
          <a:bodyPr wrap="square" rtlCol="0">
            <a:spAutoFit/>
          </a:bodyPr>
          <a:lstStyle/>
          <a:p>
            <a:r>
              <a:rPr lang="en-US" sz="1100" u="sng" dirty="0"/>
              <a:t>Base Size:</a:t>
            </a:r>
          </a:p>
          <a:p>
            <a:r>
              <a:rPr lang="en-US" sz="1100" dirty="0"/>
              <a:t>Non-users of </a:t>
            </a:r>
            <a:r>
              <a:rPr lang="en-US" sz="1100" dirty="0" err="1"/>
              <a:t>vaping</a:t>
            </a:r>
            <a:r>
              <a:rPr lang="en-US" sz="1100" dirty="0"/>
              <a:t> products – n=446</a:t>
            </a:r>
          </a:p>
          <a:p>
            <a:r>
              <a:rPr lang="en-US" sz="1100" dirty="0"/>
              <a:t>Past/present users of </a:t>
            </a:r>
            <a:r>
              <a:rPr lang="en-US" sz="1100" dirty="0" err="1"/>
              <a:t>vaping</a:t>
            </a:r>
            <a:r>
              <a:rPr lang="en-US" sz="1100" dirty="0"/>
              <a:t> products – n=401</a:t>
            </a:r>
          </a:p>
          <a:p>
            <a:r>
              <a:rPr lang="en-US" sz="1100" dirty="0"/>
              <a:t>Freq. (daily) users of </a:t>
            </a:r>
            <a:r>
              <a:rPr lang="en-US" sz="1100" dirty="0" err="1"/>
              <a:t>vaping</a:t>
            </a:r>
            <a:r>
              <a:rPr lang="en-US" sz="1100" dirty="0"/>
              <a:t> products – n=73</a:t>
            </a:r>
          </a:p>
        </p:txBody>
      </p:sp>
      <p:sp>
        <p:nvSpPr>
          <p:cNvPr id="12" name="TextBox 11"/>
          <p:cNvSpPr txBox="1"/>
          <p:nvPr/>
        </p:nvSpPr>
        <p:spPr>
          <a:xfrm>
            <a:off x="4864100" y="4264281"/>
            <a:ext cx="3124200" cy="430887"/>
          </a:xfrm>
          <a:prstGeom prst="rect">
            <a:avLst/>
          </a:prstGeom>
          <a:noFill/>
        </p:spPr>
        <p:txBody>
          <a:bodyPr wrap="square" rtlCol="0">
            <a:spAutoFit/>
          </a:bodyPr>
          <a:lstStyle/>
          <a:p>
            <a:r>
              <a:rPr lang="en-US" sz="1100" dirty="0"/>
              <a:t>Chewing tobacco usage is higher among males and those age 26-35</a:t>
            </a:r>
          </a:p>
        </p:txBody>
      </p:sp>
      <p:sp>
        <p:nvSpPr>
          <p:cNvPr id="37" name="TextBox 36"/>
          <p:cNvSpPr txBox="1"/>
          <p:nvPr/>
        </p:nvSpPr>
        <p:spPr>
          <a:xfrm>
            <a:off x="1346200" y="4285876"/>
            <a:ext cx="3403600" cy="261610"/>
          </a:xfrm>
          <a:prstGeom prst="rect">
            <a:avLst/>
          </a:prstGeom>
          <a:noFill/>
        </p:spPr>
        <p:txBody>
          <a:bodyPr wrap="square" rtlCol="0">
            <a:spAutoFit/>
          </a:bodyPr>
          <a:lstStyle/>
          <a:p>
            <a:r>
              <a:rPr lang="en-US" sz="1100" dirty="0"/>
              <a:t>Cigarette usage is higher among age 26-55</a:t>
            </a:r>
          </a:p>
        </p:txBody>
      </p:sp>
      <p:sp>
        <p:nvSpPr>
          <p:cNvPr id="38" name="TextBox 37"/>
          <p:cNvSpPr txBox="1"/>
          <p:nvPr/>
        </p:nvSpPr>
        <p:spPr>
          <a:xfrm>
            <a:off x="8420100" y="4264281"/>
            <a:ext cx="3403600" cy="261610"/>
          </a:xfrm>
          <a:prstGeom prst="rect">
            <a:avLst/>
          </a:prstGeom>
          <a:noFill/>
        </p:spPr>
        <p:txBody>
          <a:bodyPr wrap="square" rtlCol="0">
            <a:spAutoFit/>
          </a:bodyPr>
          <a:lstStyle/>
          <a:p>
            <a:r>
              <a:rPr lang="en-US" sz="1100" dirty="0"/>
              <a:t>Cigar usage is higher among males</a:t>
            </a:r>
          </a:p>
        </p:txBody>
      </p:sp>
      <p:sp>
        <p:nvSpPr>
          <p:cNvPr id="9" name="Rectangle 8"/>
          <p:cNvSpPr/>
          <p:nvPr/>
        </p:nvSpPr>
        <p:spPr>
          <a:xfrm>
            <a:off x="2425700" y="2996578"/>
            <a:ext cx="2324100" cy="802868"/>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981700" y="2996578"/>
            <a:ext cx="2324100" cy="802868"/>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9581778" y="2996578"/>
            <a:ext cx="2324100" cy="802868"/>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437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773" y="740871"/>
            <a:ext cx="11737234" cy="1569660"/>
          </a:xfrm>
          <a:prstGeom prst="rect">
            <a:avLst/>
          </a:prstGeom>
          <a:noFill/>
        </p:spPr>
        <p:txBody>
          <a:bodyPr wrap="square" rtlCol="0">
            <a:spAutoFit/>
          </a:bodyPr>
          <a:lstStyle/>
          <a:p>
            <a:pPr marL="285750" indent="-285750">
              <a:buFont typeface="Wingdings" charset="2"/>
              <a:buChar char="v"/>
            </a:pPr>
            <a:r>
              <a:rPr lang="en-US" sz="1600" dirty="0"/>
              <a:t>Most have used or currently use </a:t>
            </a:r>
            <a:r>
              <a:rPr lang="en-US" sz="1600" dirty="0" err="1"/>
              <a:t>vaping</a:t>
            </a:r>
            <a:r>
              <a:rPr lang="en-US" sz="1600" dirty="0"/>
              <a:t> devices that are refillable or use replaceable pre-filled cartridges.</a:t>
            </a:r>
          </a:p>
          <a:p>
            <a:pPr marL="742950" lvl="1" indent="-285750">
              <a:buSzPct val="60000"/>
              <a:buFont typeface="Wingdings" charset="2"/>
              <a:buChar char="u"/>
            </a:pPr>
            <a:r>
              <a:rPr lang="en-US" sz="1600" dirty="0"/>
              <a:t>Females and frequent users are more likely to use a device with a refillable tank; younger users are more likely to use a modular system or a disposable device.</a:t>
            </a:r>
          </a:p>
          <a:p>
            <a:endParaRPr lang="en-US" sz="1600" dirty="0"/>
          </a:p>
          <a:p>
            <a:endParaRPr lang="en-US" sz="1600" dirty="0"/>
          </a:p>
          <a:p>
            <a:pPr lvl="1"/>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369332"/>
          </a:xfrm>
          <a:prstGeom prst="rect">
            <a:avLst/>
          </a:prstGeom>
          <a:noFill/>
        </p:spPr>
        <p:txBody>
          <a:bodyPr wrap="square" rtlCol="0">
            <a:spAutoFit/>
          </a:bodyPr>
          <a:lstStyle/>
          <a:p>
            <a:r>
              <a:rPr lang="en-US" dirty="0">
                <a:solidFill>
                  <a:schemeClr val="bg1"/>
                </a:solidFill>
              </a:rPr>
              <a:t>Triers and non-triers alike describe </a:t>
            </a:r>
            <a:r>
              <a:rPr lang="en-US" dirty="0" err="1">
                <a:solidFill>
                  <a:schemeClr val="bg1"/>
                </a:solidFill>
              </a:rPr>
              <a:t>vaping</a:t>
            </a:r>
            <a:r>
              <a:rPr lang="en-US" dirty="0">
                <a:solidFill>
                  <a:schemeClr val="bg1"/>
                </a:solidFill>
              </a:rPr>
              <a:t> products as “</a:t>
            </a:r>
            <a:r>
              <a:rPr lang="en-US" dirty="0" err="1">
                <a:solidFill>
                  <a:schemeClr val="bg1"/>
                </a:solidFill>
              </a:rPr>
              <a:t>vapes</a:t>
            </a:r>
            <a:r>
              <a:rPr lang="en-US" dirty="0">
                <a:solidFill>
                  <a:schemeClr val="bg1"/>
                </a:solidFill>
              </a:rPr>
              <a:t>” or “e-cigarettes.”</a:t>
            </a:r>
          </a:p>
        </p:txBody>
      </p:sp>
      <p:sp>
        <p:nvSpPr>
          <p:cNvPr id="3" name="Rectangle 2"/>
          <p:cNvSpPr/>
          <p:nvPr/>
        </p:nvSpPr>
        <p:spPr>
          <a:xfrm>
            <a:off x="2593348" y="6486525"/>
            <a:ext cx="6855452" cy="338554"/>
          </a:xfrm>
          <a:prstGeom prst="rect">
            <a:avLst/>
          </a:prstGeom>
        </p:spPr>
        <p:txBody>
          <a:bodyPr wrap="square">
            <a:spAutoFit/>
          </a:bodyPr>
          <a:lstStyle/>
          <a:p>
            <a:pPr lvl="0"/>
            <a:r>
              <a:rPr lang="en-US" sz="800" dirty="0"/>
              <a:t>Q4. What are some of the common words, phrases or lingo/slang you’ve heard people call electronic </a:t>
            </a:r>
            <a:r>
              <a:rPr lang="en-US" sz="800" dirty="0" err="1"/>
              <a:t>vaping</a:t>
            </a:r>
            <a:r>
              <a:rPr lang="en-US" sz="800" dirty="0"/>
              <a:t> products or e-cigarettes?</a:t>
            </a:r>
          </a:p>
          <a:p>
            <a:pPr lvl="0"/>
            <a:r>
              <a:rPr lang="en-US" sz="800" dirty="0"/>
              <a:t>Q6. What e-cigarette or vaping device do/did you use the most?</a:t>
            </a:r>
          </a:p>
        </p:txBody>
      </p:sp>
      <p:sp>
        <p:nvSpPr>
          <p:cNvPr id="6" name="Slide Number Placeholder 5"/>
          <p:cNvSpPr>
            <a:spLocks noGrp="1"/>
          </p:cNvSpPr>
          <p:nvPr>
            <p:ph type="sldNum" sz="quarter" idx="12"/>
          </p:nvPr>
        </p:nvSpPr>
        <p:spPr/>
        <p:txBody>
          <a:bodyPr/>
          <a:lstStyle/>
          <a:p>
            <a:fld id="{B7C5CABF-F878-C74C-8870-EC106A83C25A}" type="slidenum">
              <a:rPr lang="en-US" smtClean="0"/>
              <a:t>21</a:t>
            </a:fld>
            <a:endParaRPr lang="en-US" dirty="0"/>
          </a:p>
        </p:txBody>
      </p:sp>
      <p:sp>
        <p:nvSpPr>
          <p:cNvPr id="8" name="TextBox 7"/>
          <p:cNvSpPr txBox="1"/>
          <p:nvPr/>
        </p:nvSpPr>
        <p:spPr>
          <a:xfrm>
            <a:off x="361060" y="1776663"/>
            <a:ext cx="3299341" cy="492443"/>
          </a:xfrm>
          <a:prstGeom prst="rect">
            <a:avLst/>
          </a:prstGeom>
          <a:noFill/>
          <a:ln>
            <a:solidFill>
              <a:schemeClr val="accent2">
                <a:lumMod val="75000"/>
              </a:schemeClr>
            </a:solidFill>
          </a:ln>
        </p:spPr>
        <p:txBody>
          <a:bodyPr wrap="square" rtlCol="0">
            <a:spAutoFit/>
          </a:bodyPr>
          <a:lstStyle/>
          <a:p>
            <a:pPr algn="ctr"/>
            <a:r>
              <a:rPr lang="en-US" sz="1400" b="1" dirty="0"/>
              <a:t>Words Used to Describe </a:t>
            </a:r>
            <a:r>
              <a:rPr lang="en-US" sz="1400" b="1" dirty="0" err="1"/>
              <a:t>Vaping</a:t>
            </a:r>
            <a:r>
              <a:rPr lang="en-US" sz="1400" b="1" dirty="0"/>
              <a:t> Products</a:t>
            </a:r>
          </a:p>
          <a:p>
            <a:pPr algn="ctr"/>
            <a:r>
              <a:rPr lang="en-US" sz="1200" b="1" dirty="0"/>
              <a:t>(Total base n=847)</a:t>
            </a:r>
          </a:p>
        </p:txBody>
      </p:sp>
      <p:cxnSp>
        <p:nvCxnSpPr>
          <p:cNvPr id="25" name="Straight Connector 2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aphicFrame>
        <p:nvGraphicFramePr>
          <p:cNvPr id="26" name="Table 29">
            <a:extLst>
              <a:ext uri="{FF2B5EF4-FFF2-40B4-BE49-F238E27FC236}">
                <a16:creationId xmlns:a16="http://schemas.microsoft.com/office/drawing/2014/main" id="{07AF4CD0-1D90-490F-A4D1-F71160B10D3C}"/>
              </a:ext>
            </a:extLst>
          </p:cNvPr>
          <p:cNvGraphicFramePr>
            <a:graphicFrameLocks noGrp="1"/>
          </p:cNvGraphicFramePr>
          <p:nvPr>
            <p:extLst>
              <p:ext uri="{D42A27DB-BD31-4B8C-83A1-F6EECF244321}">
                <p14:modId xmlns:p14="http://schemas.microsoft.com/office/powerpoint/2010/main" val="304092133"/>
              </p:ext>
            </p:extLst>
          </p:nvPr>
        </p:nvGraphicFramePr>
        <p:xfrm>
          <a:off x="361060" y="2395748"/>
          <a:ext cx="3299341" cy="3139440"/>
        </p:xfrm>
        <a:graphic>
          <a:graphicData uri="http://schemas.openxmlformats.org/drawingml/2006/table">
            <a:tbl>
              <a:tblPr bandRow="1">
                <a:tableStyleId>{68D230F3-CF80-4859-8CE7-A43EE81993B5}</a:tableStyleId>
              </a:tblPr>
              <a:tblGrid>
                <a:gridCol w="2832681">
                  <a:extLst>
                    <a:ext uri="{9D8B030D-6E8A-4147-A177-3AD203B41FA5}">
                      <a16:colId xmlns:a16="http://schemas.microsoft.com/office/drawing/2014/main" val="646649101"/>
                    </a:ext>
                  </a:extLst>
                </a:gridCol>
                <a:gridCol w="466660">
                  <a:extLst>
                    <a:ext uri="{9D8B030D-6E8A-4147-A177-3AD203B41FA5}">
                      <a16:colId xmlns:a16="http://schemas.microsoft.com/office/drawing/2014/main" val="694341623"/>
                    </a:ext>
                  </a:extLst>
                </a:gridCol>
              </a:tblGrid>
              <a:tr h="358151">
                <a:tc>
                  <a:txBody>
                    <a:bodyPr/>
                    <a:lstStyle/>
                    <a:p>
                      <a:r>
                        <a:rPr lang="en-US" sz="1000" b="0" dirty="0">
                          <a:solidFill>
                            <a:schemeClr val="tx1"/>
                          </a:solidFill>
                        </a:rPr>
                        <a:t>Vape/Vape Machine/Vape Cloud/Smokeless Vape/Vaper/Vaping</a:t>
                      </a:r>
                    </a:p>
                  </a:txBody>
                  <a:tcPr/>
                </a:tc>
                <a:tc>
                  <a:txBody>
                    <a:bodyPr/>
                    <a:lstStyle/>
                    <a:p>
                      <a:pPr algn="ctr"/>
                      <a:r>
                        <a:rPr lang="en-US" sz="1000" dirty="0"/>
                        <a:t>431</a:t>
                      </a:r>
                    </a:p>
                  </a:txBody>
                  <a:tcPr anchor="ctr"/>
                </a:tc>
                <a:extLst>
                  <a:ext uri="{0D108BD9-81ED-4DB2-BD59-A6C34878D82A}">
                    <a16:rowId xmlns:a16="http://schemas.microsoft.com/office/drawing/2014/main" val="679400659"/>
                  </a:ext>
                </a:extLst>
              </a:tr>
              <a:tr h="220400">
                <a:tc>
                  <a:txBody>
                    <a:bodyPr/>
                    <a:lstStyle/>
                    <a:p>
                      <a:r>
                        <a:rPr lang="en-US" sz="1000" b="0" dirty="0">
                          <a:solidFill>
                            <a:schemeClr val="tx1"/>
                          </a:solidFill>
                        </a:rPr>
                        <a:t>E-cigs/E-vape/Electric/E-cigars/E-sticks</a:t>
                      </a:r>
                    </a:p>
                  </a:txBody>
                  <a:tcPr/>
                </a:tc>
                <a:tc>
                  <a:txBody>
                    <a:bodyPr/>
                    <a:lstStyle/>
                    <a:p>
                      <a:pPr algn="ctr"/>
                      <a:r>
                        <a:rPr lang="en-US" sz="1000" dirty="0"/>
                        <a:t>120</a:t>
                      </a:r>
                    </a:p>
                  </a:txBody>
                  <a:tcPr anchor="ctr"/>
                </a:tc>
                <a:extLst>
                  <a:ext uri="{0D108BD9-81ED-4DB2-BD59-A6C34878D82A}">
                    <a16:rowId xmlns:a16="http://schemas.microsoft.com/office/drawing/2014/main" val="128308461"/>
                  </a:ext>
                </a:extLst>
              </a:tr>
              <a:tr h="220400">
                <a:tc>
                  <a:txBody>
                    <a:bodyPr/>
                    <a:lstStyle/>
                    <a:p>
                      <a:r>
                        <a:rPr lang="en-US" sz="1000" b="0" dirty="0">
                          <a:solidFill>
                            <a:schemeClr val="tx1"/>
                          </a:solidFill>
                        </a:rPr>
                        <a:t>Juul/Juul Pod</a:t>
                      </a:r>
                    </a:p>
                  </a:txBody>
                  <a:tcPr/>
                </a:tc>
                <a:tc>
                  <a:txBody>
                    <a:bodyPr/>
                    <a:lstStyle/>
                    <a:p>
                      <a:pPr algn="ctr"/>
                      <a:r>
                        <a:rPr lang="en-US" sz="1000" dirty="0"/>
                        <a:t>79</a:t>
                      </a:r>
                    </a:p>
                  </a:txBody>
                  <a:tcPr anchor="ctr"/>
                </a:tc>
                <a:extLst>
                  <a:ext uri="{0D108BD9-81ED-4DB2-BD59-A6C34878D82A}">
                    <a16:rowId xmlns:a16="http://schemas.microsoft.com/office/drawing/2014/main" val="254745384"/>
                  </a:ext>
                </a:extLst>
              </a:tr>
              <a:tr h="220400">
                <a:tc>
                  <a:txBody>
                    <a:bodyPr/>
                    <a:lstStyle/>
                    <a:p>
                      <a:r>
                        <a:rPr lang="en-US" sz="1000" b="0" dirty="0">
                          <a:solidFill>
                            <a:schemeClr val="tx1"/>
                          </a:solidFill>
                        </a:rPr>
                        <a:t>Pens/Vape Pens</a:t>
                      </a:r>
                    </a:p>
                  </a:txBody>
                  <a:tcPr/>
                </a:tc>
                <a:tc>
                  <a:txBody>
                    <a:bodyPr/>
                    <a:lstStyle/>
                    <a:p>
                      <a:pPr algn="ctr"/>
                      <a:r>
                        <a:rPr lang="en-US" sz="1000" dirty="0"/>
                        <a:t>43</a:t>
                      </a:r>
                    </a:p>
                  </a:txBody>
                  <a:tcPr anchor="ctr"/>
                </a:tc>
                <a:extLst>
                  <a:ext uri="{0D108BD9-81ED-4DB2-BD59-A6C34878D82A}">
                    <a16:rowId xmlns:a16="http://schemas.microsoft.com/office/drawing/2014/main" val="3737730906"/>
                  </a:ext>
                </a:extLst>
              </a:tr>
              <a:tr h="220400">
                <a:tc>
                  <a:txBody>
                    <a:bodyPr/>
                    <a:lstStyle/>
                    <a:p>
                      <a:r>
                        <a:rPr lang="en-US" sz="1000" b="0" dirty="0">
                          <a:solidFill>
                            <a:schemeClr val="tx1"/>
                          </a:solidFill>
                        </a:rPr>
                        <a:t>Smoke/Smoke pump/Blow smoke/Smoke sticks</a:t>
                      </a:r>
                    </a:p>
                  </a:txBody>
                  <a:tcPr/>
                </a:tc>
                <a:tc>
                  <a:txBody>
                    <a:bodyPr/>
                    <a:lstStyle/>
                    <a:p>
                      <a:pPr algn="ctr"/>
                      <a:r>
                        <a:rPr lang="en-US" sz="1000" dirty="0"/>
                        <a:t>32</a:t>
                      </a:r>
                    </a:p>
                  </a:txBody>
                  <a:tcPr anchor="ctr"/>
                </a:tc>
                <a:extLst>
                  <a:ext uri="{0D108BD9-81ED-4DB2-BD59-A6C34878D82A}">
                    <a16:rowId xmlns:a16="http://schemas.microsoft.com/office/drawing/2014/main" val="1494364625"/>
                  </a:ext>
                </a:extLst>
              </a:tr>
              <a:tr h="220400">
                <a:tc>
                  <a:txBody>
                    <a:bodyPr/>
                    <a:lstStyle/>
                    <a:p>
                      <a:r>
                        <a:rPr lang="en-US" sz="1000" b="0" dirty="0">
                          <a:solidFill>
                            <a:schemeClr val="tx1"/>
                          </a:solidFill>
                        </a:rPr>
                        <a:t>Mod/Box Mods/Mechanical Mods</a:t>
                      </a:r>
                    </a:p>
                  </a:txBody>
                  <a:tcPr/>
                </a:tc>
                <a:tc>
                  <a:txBody>
                    <a:bodyPr/>
                    <a:lstStyle/>
                    <a:p>
                      <a:pPr algn="ctr"/>
                      <a:r>
                        <a:rPr lang="en-US" sz="1000" dirty="0"/>
                        <a:t>28</a:t>
                      </a:r>
                    </a:p>
                  </a:txBody>
                  <a:tcPr anchor="ctr"/>
                </a:tc>
                <a:extLst>
                  <a:ext uri="{0D108BD9-81ED-4DB2-BD59-A6C34878D82A}">
                    <a16:rowId xmlns:a16="http://schemas.microsoft.com/office/drawing/2014/main" val="2538571568"/>
                  </a:ext>
                </a:extLst>
              </a:tr>
              <a:tr h="220400">
                <a:tc>
                  <a:txBody>
                    <a:bodyPr/>
                    <a:lstStyle/>
                    <a:p>
                      <a:r>
                        <a:rPr lang="en-US" sz="1000" b="0" dirty="0">
                          <a:solidFill>
                            <a:schemeClr val="tx1"/>
                          </a:solidFill>
                        </a:rPr>
                        <a:t>Puffers/Puff/Nic Puff Stick/Puff Bar/Puff Buzz</a:t>
                      </a:r>
                    </a:p>
                  </a:txBody>
                  <a:tcPr/>
                </a:tc>
                <a:tc>
                  <a:txBody>
                    <a:bodyPr/>
                    <a:lstStyle/>
                    <a:p>
                      <a:pPr algn="ctr"/>
                      <a:r>
                        <a:rPr lang="en-US" sz="1000" dirty="0"/>
                        <a:t>29</a:t>
                      </a:r>
                    </a:p>
                  </a:txBody>
                  <a:tcPr anchor="ctr"/>
                </a:tc>
                <a:extLst>
                  <a:ext uri="{0D108BD9-81ED-4DB2-BD59-A6C34878D82A}">
                    <a16:rowId xmlns:a16="http://schemas.microsoft.com/office/drawing/2014/main" val="1847759215"/>
                  </a:ext>
                </a:extLst>
              </a:tr>
              <a:tr h="220400">
                <a:tc>
                  <a:txBody>
                    <a:bodyPr/>
                    <a:lstStyle/>
                    <a:p>
                      <a:r>
                        <a:rPr lang="en-US" sz="1000" b="0" dirty="0">
                          <a:solidFill>
                            <a:schemeClr val="tx1"/>
                          </a:solidFill>
                        </a:rPr>
                        <a:t>Juice/Nic Juice/Juicing/Juice burner</a:t>
                      </a:r>
                    </a:p>
                  </a:txBody>
                  <a:tcPr/>
                </a:tc>
                <a:tc>
                  <a:txBody>
                    <a:bodyPr/>
                    <a:lstStyle/>
                    <a:p>
                      <a:pPr algn="ctr"/>
                      <a:r>
                        <a:rPr lang="en-US" sz="1000" dirty="0"/>
                        <a:t>25</a:t>
                      </a:r>
                    </a:p>
                  </a:txBody>
                  <a:tcPr anchor="ctr"/>
                </a:tc>
                <a:extLst>
                  <a:ext uri="{0D108BD9-81ED-4DB2-BD59-A6C34878D82A}">
                    <a16:rowId xmlns:a16="http://schemas.microsoft.com/office/drawing/2014/main" val="873297523"/>
                  </a:ext>
                </a:extLst>
              </a:tr>
              <a:tr h="358151">
                <a:tc>
                  <a:txBody>
                    <a:bodyPr/>
                    <a:lstStyle/>
                    <a:p>
                      <a:r>
                        <a:rPr lang="en-US" sz="1000" b="0" dirty="0">
                          <a:solidFill>
                            <a:schemeClr val="tx1"/>
                          </a:solidFill>
                        </a:rPr>
                        <a:t>Cloud/Cloud Machine/Cloud Pen/Electric Cloud Maker/Cloud Chasing/Cloud Smoking</a:t>
                      </a:r>
                    </a:p>
                  </a:txBody>
                  <a:tcPr/>
                </a:tc>
                <a:tc>
                  <a:txBody>
                    <a:bodyPr/>
                    <a:lstStyle/>
                    <a:p>
                      <a:pPr algn="ctr"/>
                      <a:r>
                        <a:rPr lang="en-US" sz="1000" dirty="0"/>
                        <a:t>16</a:t>
                      </a:r>
                    </a:p>
                  </a:txBody>
                  <a:tcPr anchor="ctr"/>
                </a:tc>
                <a:extLst>
                  <a:ext uri="{0D108BD9-81ED-4DB2-BD59-A6C34878D82A}">
                    <a16:rowId xmlns:a16="http://schemas.microsoft.com/office/drawing/2014/main" val="4089982070"/>
                  </a:ext>
                </a:extLst>
              </a:tr>
              <a:tr h="358151">
                <a:tc>
                  <a:txBody>
                    <a:bodyPr/>
                    <a:lstStyle/>
                    <a:p>
                      <a:r>
                        <a:rPr lang="en-US" sz="1000" b="0" dirty="0">
                          <a:solidFill>
                            <a:schemeClr val="tx1"/>
                          </a:solidFill>
                        </a:rPr>
                        <a:t>Nicotine/Nic/Nic Stick/Liquid Nicotine Stick/Nicotine Inhaler/Etc.</a:t>
                      </a:r>
                    </a:p>
                  </a:txBody>
                  <a:tcPr/>
                </a:tc>
                <a:tc>
                  <a:txBody>
                    <a:bodyPr/>
                    <a:lstStyle/>
                    <a:p>
                      <a:pPr algn="ctr"/>
                      <a:r>
                        <a:rPr lang="en-US" sz="1000" dirty="0"/>
                        <a:t>14</a:t>
                      </a:r>
                    </a:p>
                  </a:txBody>
                  <a:tcPr anchor="ctr"/>
                </a:tc>
                <a:extLst>
                  <a:ext uri="{0D108BD9-81ED-4DB2-BD59-A6C34878D82A}">
                    <a16:rowId xmlns:a16="http://schemas.microsoft.com/office/drawing/2014/main" val="709643703"/>
                  </a:ext>
                </a:extLst>
              </a:tr>
              <a:tr h="220400">
                <a:tc>
                  <a:txBody>
                    <a:bodyPr/>
                    <a:lstStyle/>
                    <a:p>
                      <a:r>
                        <a:rPr lang="en-US" sz="1000" b="0" dirty="0">
                          <a:solidFill>
                            <a:schemeClr val="tx1"/>
                          </a:solidFill>
                        </a:rPr>
                        <a:t>Stick/Vape Stick</a:t>
                      </a:r>
                    </a:p>
                  </a:txBody>
                  <a:tcPr/>
                </a:tc>
                <a:tc>
                  <a:txBody>
                    <a:bodyPr/>
                    <a:lstStyle/>
                    <a:p>
                      <a:pPr algn="ctr"/>
                      <a:r>
                        <a:rPr lang="en-US" sz="1000" dirty="0"/>
                        <a:t>12</a:t>
                      </a:r>
                    </a:p>
                  </a:txBody>
                  <a:tcPr anchor="ctr"/>
                </a:tc>
                <a:extLst>
                  <a:ext uri="{0D108BD9-81ED-4DB2-BD59-A6C34878D82A}">
                    <a16:rowId xmlns:a16="http://schemas.microsoft.com/office/drawing/2014/main" val="2101451103"/>
                  </a:ext>
                </a:extLst>
              </a:tr>
            </a:tbl>
          </a:graphicData>
        </a:graphic>
      </p:graphicFrame>
      <p:sp>
        <p:nvSpPr>
          <p:cNvPr id="11" name="TextBox 10"/>
          <p:cNvSpPr txBox="1"/>
          <p:nvPr/>
        </p:nvSpPr>
        <p:spPr>
          <a:xfrm>
            <a:off x="4644267" y="1776663"/>
            <a:ext cx="6642100" cy="492443"/>
          </a:xfrm>
          <a:prstGeom prst="rect">
            <a:avLst/>
          </a:prstGeom>
          <a:noFill/>
          <a:ln>
            <a:solidFill>
              <a:srgbClr val="003B5F"/>
            </a:solidFill>
          </a:ln>
        </p:spPr>
        <p:txBody>
          <a:bodyPr wrap="square" rtlCol="0">
            <a:spAutoFit/>
          </a:bodyPr>
          <a:lstStyle/>
          <a:p>
            <a:pPr algn="ctr"/>
            <a:r>
              <a:rPr lang="en-US" sz="1400" b="1" dirty="0"/>
              <a:t>Type </a:t>
            </a:r>
            <a:r>
              <a:rPr lang="en-US" sz="1400" b="1" dirty="0" err="1"/>
              <a:t>Vaping</a:t>
            </a:r>
            <a:r>
              <a:rPr lang="en-US" sz="1400" b="1" dirty="0"/>
              <a:t> Product Used</a:t>
            </a:r>
          </a:p>
          <a:p>
            <a:pPr algn="ctr"/>
            <a:r>
              <a:rPr lang="en-US" sz="1200" b="1" dirty="0"/>
              <a:t>(n=401 Past/Present Users)</a:t>
            </a:r>
          </a:p>
        </p:txBody>
      </p:sp>
      <p:grpSp>
        <p:nvGrpSpPr>
          <p:cNvPr id="35" name="Group 34"/>
          <p:cNvGrpSpPr/>
          <p:nvPr/>
        </p:nvGrpSpPr>
        <p:grpSpPr>
          <a:xfrm>
            <a:off x="8325611" y="4101043"/>
            <a:ext cx="3538232" cy="1085139"/>
            <a:chOff x="8367644" y="1612938"/>
            <a:chExt cx="3538232" cy="846310"/>
          </a:xfrm>
        </p:grpSpPr>
        <p:sp>
          <p:nvSpPr>
            <p:cNvPr id="13" name="Rectangle 12"/>
            <p:cNvSpPr/>
            <p:nvPr/>
          </p:nvSpPr>
          <p:spPr>
            <a:xfrm>
              <a:off x="8367644" y="1612938"/>
              <a:ext cx="3538232" cy="461665"/>
            </a:xfrm>
            <a:prstGeom prst="rect">
              <a:avLst/>
            </a:prstGeom>
          </p:spPr>
          <p:txBody>
            <a:bodyPr wrap="square">
              <a:spAutoFit/>
            </a:bodyPr>
            <a:lstStyle/>
            <a:p>
              <a:r>
                <a:rPr lang="en-US" sz="1200" dirty="0"/>
                <a:t>A </a:t>
              </a:r>
              <a:r>
                <a:rPr lang="en-US" sz="1200" b="1" dirty="0"/>
                <a:t>disposable</a:t>
              </a:r>
              <a:r>
                <a:rPr lang="en-US" sz="1200" dirty="0"/>
                <a:t> e-cigarette or </a:t>
              </a:r>
              <a:r>
                <a:rPr lang="en-US" sz="1200" dirty="0" err="1"/>
                <a:t>vaping</a:t>
              </a:r>
              <a:r>
                <a:rPr lang="en-US" sz="1200" dirty="0"/>
                <a:t> devise (non-rechargeable)</a:t>
              </a:r>
            </a:p>
          </p:txBody>
        </p:sp>
        <p:pic>
          <p:nvPicPr>
            <p:cNvPr id="20" name="Picture 1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8915675" y="1622918"/>
              <a:ext cx="383477" cy="1289183"/>
            </a:xfrm>
            <a:prstGeom prst="rect">
              <a:avLst/>
            </a:prstGeom>
          </p:spPr>
        </p:pic>
        <p:sp>
          <p:nvSpPr>
            <p:cNvPr id="21" name="TextBox 20"/>
            <p:cNvSpPr txBox="1"/>
            <p:nvPr/>
          </p:nvSpPr>
          <p:spPr>
            <a:xfrm>
              <a:off x="10524367" y="2075771"/>
              <a:ext cx="583259" cy="307777"/>
            </a:xfrm>
            <a:prstGeom prst="rect">
              <a:avLst/>
            </a:prstGeom>
            <a:noFill/>
            <a:ln>
              <a:solidFill>
                <a:schemeClr val="tx2"/>
              </a:solidFill>
            </a:ln>
            <a:effectLst>
              <a:outerShdw blurRad="50800" dist="38100" dir="2700000" algn="tl" rotWithShape="0">
                <a:srgbClr val="000000">
                  <a:alpha val="43000"/>
                </a:srgbClr>
              </a:outerShdw>
            </a:effectLst>
          </p:spPr>
          <p:txBody>
            <a:bodyPr wrap="square" rtlCol="0">
              <a:spAutoFit/>
            </a:bodyPr>
            <a:lstStyle/>
            <a:p>
              <a:r>
                <a:rPr lang="en-US" sz="1400" dirty="0"/>
                <a:t>26%</a:t>
              </a:r>
            </a:p>
          </p:txBody>
        </p:sp>
      </p:grpSp>
      <p:grpSp>
        <p:nvGrpSpPr>
          <p:cNvPr id="37" name="Group 36"/>
          <p:cNvGrpSpPr/>
          <p:nvPr/>
        </p:nvGrpSpPr>
        <p:grpSpPr>
          <a:xfrm>
            <a:off x="4529967" y="2284944"/>
            <a:ext cx="3238500" cy="952500"/>
            <a:chOff x="4572000" y="2590800"/>
            <a:chExt cx="3238500" cy="795408"/>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378175" y="2279861"/>
              <a:ext cx="324713" cy="1887981"/>
            </a:xfrm>
            <a:prstGeom prst="rect">
              <a:avLst/>
            </a:prstGeom>
          </p:spPr>
        </p:pic>
        <p:sp>
          <p:nvSpPr>
            <p:cNvPr id="23" name="TextBox 22"/>
            <p:cNvSpPr txBox="1"/>
            <p:nvPr/>
          </p:nvSpPr>
          <p:spPr>
            <a:xfrm>
              <a:off x="7006467" y="3040560"/>
              <a:ext cx="583259" cy="307777"/>
            </a:xfrm>
            <a:prstGeom prst="rect">
              <a:avLst/>
            </a:prstGeom>
            <a:noFill/>
            <a:ln>
              <a:solidFill>
                <a:schemeClr val="tx2"/>
              </a:solidFill>
            </a:ln>
            <a:effectLst>
              <a:outerShdw blurRad="50800" dist="38100" dir="2700000" algn="tl" rotWithShape="0">
                <a:srgbClr val="000000">
                  <a:alpha val="43000"/>
                </a:srgbClr>
              </a:outerShdw>
            </a:effectLst>
          </p:spPr>
          <p:txBody>
            <a:bodyPr wrap="square" rtlCol="0">
              <a:spAutoFit/>
            </a:bodyPr>
            <a:lstStyle/>
            <a:p>
              <a:r>
                <a:rPr lang="en-US" sz="1400" dirty="0"/>
                <a:t>48%</a:t>
              </a:r>
            </a:p>
          </p:txBody>
        </p:sp>
        <p:sp>
          <p:nvSpPr>
            <p:cNvPr id="2" name="TextBox 1"/>
            <p:cNvSpPr txBox="1"/>
            <p:nvPr/>
          </p:nvSpPr>
          <p:spPr>
            <a:xfrm>
              <a:off x="4572000" y="2590800"/>
              <a:ext cx="3238500" cy="461665"/>
            </a:xfrm>
            <a:prstGeom prst="rect">
              <a:avLst/>
            </a:prstGeom>
            <a:noFill/>
          </p:spPr>
          <p:txBody>
            <a:bodyPr wrap="square" rtlCol="0">
              <a:spAutoFit/>
            </a:bodyPr>
            <a:lstStyle/>
            <a:p>
              <a:r>
                <a:rPr lang="en-US" sz="1200" dirty="0"/>
                <a:t>An e-cigarette or </a:t>
              </a:r>
              <a:r>
                <a:rPr lang="en-US" sz="1200" dirty="0" err="1"/>
                <a:t>vaping</a:t>
              </a:r>
              <a:r>
                <a:rPr lang="en-US" sz="1200" dirty="0"/>
                <a:t> device with a </a:t>
              </a:r>
              <a:r>
                <a:rPr lang="en-US" sz="1200" b="1" dirty="0"/>
                <a:t>tank that you refill with liquids</a:t>
              </a:r>
              <a:r>
                <a:rPr lang="en-US" sz="1200" dirty="0"/>
                <a:t> (rechargeable)</a:t>
              </a:r>
            </a:p>
          </p:txBody>
        </p:sp>
      </p:grpSp>
      <p:grpSp>
        <p:nvGrpSpPr>
          <p:cNvPr id="38" name="Group 37"/>
          <p:cNvGrpSpPr/>
          <p:nvPr/>
        </p:nvGrpSpPr>
        <p:grpSpPr>
          <a:xfrm>
            <a:off x="4554507" y="4101044"/>
            <a:ext cx="3391760" cy="1085139"/>
            <a:chOff x="4596540" y="4076700"/>
            <a:chExt cx="3391760" cy="1085139"/>
          </a:xfrm>
        </p:grpSpPr>
        <p:pic>
          <p:nvPicPr>
            <p:cNvPr id="17" name="Picture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222657" y="4129180"/>
              <a:ext cx="406542" cy="1658775"/>
            </a:xfrm>
            <a:prstGeom prst="rect">
              <a:avLst/>
            </a:prstGeom>
          </p:spPr>
        </p:pic>
        <p:sp>
          <p:nvSpPr>
            <p:cNvPr id="24" name="TextBox 23"/>
            <p:cNvSpPr txBox="1"/>
            <p:nvPr/>
          </p:nvSpPr>
          <p:spPr>
            <a:xfrm>
              <a:off x="7006467" y="4755296"/>
              <a:ext cx="583259" cy="307777"/>
            </a:xfrm>
            <a:prstGeom prst="rect">
              <a:avLst/>
            </a:prstGeom>
            <a:noFill/>
            <a:ln>
              <a:solidFill>
                <a:schemeClr val="tx2"/>
              </a:solidFill>
            </a:ln>
            <a:effectLst>
              <a:outerShdw blurRad="50800" dist="38100" dir="2700000" algn="tl" rotWithShape="0">
                <a:srgbClr val="000000">
                  <a:alpha val="43000"/>
                </a:srgbClr>
              </a:outerShdw>
            </a:effectLst>
          </p:spPr>
          <p:txBody>
            <a:bodyPr wrap="square" rtlCol="0">
              <a:spAutoFit/>
            </a:bodyPr>
            <a:lstStyle/>
            <a:p>
              <a:r>
                <a:rPr lang="en-US" sz="1400" dirty="0"/>
                <a:t>32%</a:t>
              </a:r>
            </a:p>
          </p:txBody>
        </p:sp>
        <p:sp>
          <p:nvSpPr>
            <p:cNvPr id="12" name="TextBox 11"/>
            <p:cNvSpPr txBox="1"/>
            <p:nvPr/>
          </p:nvSpPr>
          <p:spPr>
            <a:xfrm>
              <a:off x="4596541" y="4076700"/>
              <a:ext cx="3391759" cy="830997"/>
            </a:xfrm>
            <a:prstGeom prst="rect">
              <a:avLst/>
            </a:prstGeom>
            <a:noFill/>
          </p:spPr>
          <p:txBody>
            <a:bodyPr wrap="square" rtlCol="0">
              <a:spAutoFit/>
            </a:bodyPr>
            <a:lstStyle/>
            <a:p>
              <a:r>
                <a:rPr lang="en-US" sz="1200" dirty="0"/>
                <a:t>A modular system that you refill with liquids (you use your own combination of separate devices: batteries, atomizers, etc.) (rechargeable). </a:t>
              </a:r>
            </a:p>
            <a:p>
              <a:endParaRPr lang="en-US" sz="1200" dirty="0"/>
            </a:p>
          </p:txBody>
        </p:sp>
      </p:grpSp>
      <p:grpSp>
        <p:nvGrpSpPr>
          <p:cNvPr id="36" name="Group 35"/>
          <p:cNvGrpSpPr/>
          <p:nvPr/>
        </p:nvGrpSpPr>
        <p:grpSpPr>
          <a:xfrm>
            <a:off x="8283578" y="2284944"/>
            <a:ext cx="3538232" cy="907150"/>
            <a:chOff x="8438775" y="3698412"/>
            <a:chExt cx="3538232" cy="790940"/>
          </a:xfrm>
        </p:grpSpPr>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62822" y="4160077"/>
              <a:ext cx="1902110" cy="329275"/>
            </a:xfrm>
            <a:prstGeom prst="rect">
              <a:avLst/>
            </a:prstGeom>
          </p:spPr>
        </p:pic>
        <p:sp>
          <p:nvSpPr>
            <p:cNvPr id="22" name="TextBox 21"/>
            <p:cNvSpPr txBox="1"/>
            <p:nvPr/>
          </p:nvSpPr>
          <p:spPr>
            <a:xfrm>
              <a:off x="10587867" y="4160077"/>
              <a:ext cx="583259" cy="307777"/>
            </a:xfrm>
            <a:prstGeom prst="rect">
              <a:avLst/>
            </a:prstGeom>
            <a:noFill/>
            <a:ln>
              <a:solidFill>
                <a:schemeClr val="tx2"/>
              </a:solidFill>
            </a:ln>
            <a:effectLst>
              <a:outerShdw blurRad="50800" dist="38100" dir="2700000" algn="tl" rotWithShape="0">
                <a:srgbClr val="000000">
                  <a:alpha val="43000"/>
                </a:srgbClr>
              </a:outerShdw>
            </a:effectLst>
          </p:spPr>
          <p:txBody>
            <a:bodyPr wrap="square" rtlCol="0">
              <a:spAutoFit/>
            </a:bodyPr>
            <a:lstStyle/>
            <a:p>
              <a:r>
                <a:rPr lang="en-US" sz="1400" dirty="0"/>
                <a:t>46%</a:t>
              </a:r>
            </a:p>
          </p:txBody>
        </p:sp>
        <p:sp>
          <p:nvSpPr>
            <p:cNvPr id="34" name="Rectangle 33"/>
            <p:cNvSpPr/>
            <p:nvPr/>
          </p:nvSpPr>
          <p:spPr>
            <a:xfrm>
              <a:off x="8438775" y="3698412"/>
              <a:ext cx="3538232" cy="461665"/>
            </a:xfrm>
            <a:prstGeom prst="rect">
              <a:avLst/>
            </a:prstGeom>
          </p:spPr>
          <p:txBody>
            <a:bodyPr wrap="square">
              <a:spAutoFit/>
            </a:bodyPr>
            <a:lstStyle/>
            <a:p>
              <a:r>
                <a:rPr lang="en-US" sz="1200" dirty="0"/>
                <a:t>An e-cigarette or </a:t>
              </a:r>
              <a:r>
                <a:rPr lang="en-US" sz="1200" dirty="0" err="1"/>
                <a:t>vaping</a:t>
              </a:r>
              <a:r>
                <a:rPr lang="en-US" sz="1200" dirty="0"/>
                <a:t> device that uses </a:t>
              </a:r>
              <a:r>
                <a:rPr lang="en-US" sz="1200" b="1" dirty="0"/>
                <a:t>replaceable prefilled cartridge </a:t>
              </a:r>
              <a:r>
                <a:rPr lang="en-US" sz="1200" dirty="0"/>
                <a:t>(rechargeable)</a:t>
              </a:r>
            </a:p>
          </p:txBody>
        </p:sp>
      </p:grpSp>
      <p:sp>
        <p:nvSpPr>
          <p:cNvPr id="9" name="TextBox 8"/>
          <p:cNvSpPr txBox="1"/>
          <p:nvPr/>
        </p:nvSpPr>
        <p:spPr>
          <a:xfrm>
            <a:off x="6442490" y="3238500"/>
            <a:ext cx="1325978" cy="430887"/>
          </a:xfrm>
          <a:prstGeom prst="rect">
            <a:avLst/>
          </a:prstGeom>
          <a:noFill/>
        </p:spPr>
        <p:txBody>
          <a:bodyPr wrap="square" rtlCol="0">
            <a:spAutoFit/>
          </a:bodyPr>
          <a:lstStyle/>
          <a:p>
            <a:pPr algn="ctr"/>
            <a:r>
              <a:rPr lang="en-US" sz="1100" dirty="0"/>
              <a:t>Females 53%</a:t>
            </a:r>
          </a:p>
          <a:p>
            <a:pPr algn="ctr"/>
            <a:r>
              <a:rPr lang="en-US" sz="1100" dirty="0"/>
              <a:t>Freq. users – 69%</a:t>
            </a:r>
          </a:p>
        </p:txBody>
      </p:sp>
      <p:sp>
        <p:nvSpPr>
          <p:cNvPr id="29" name="TextBox 28"/>
          <p:cNvSpPr txBox="1"/>
          <p:nvPr/>
        </p:nvSpPr>
        <p:spPr>
          <a:xfrm>
            <a:off x="6442490" y="5135383"/>
            <a:ext cx="1503777" cy="600164"/>
          </a:xfrm>
          <a:prstGeom prst="rect">
            <a:avLst/>
          </a:prstGeom>
          <a:noFill/>
        </p:spPr>
        <p:txBody>
          <a:bodyPr wrap="square" rtlCol="0">
            <a:spAutoFit/>
          </a:bodyPr>
          <a:lstStyle/>
          <a:p>
            <a:pPr algn="ctr"/>
            <a:r>
              <a:rPr lang="en-US" sz="1100" dirty="0"/>
              <a:t>Age 18-25 - 36%</a:t>
            </a:r>
          </a:p>
          <a:p>
            <a:pPr algn="ctr"/>
            <a:r>
              <a:rPr lang="en-US" sz="1100" dirty="0"/>
              <a:t>Age 26-35 – 36%</a:t>
            </a:r>
          </a:p>
          <a:p>
            <a:pPr algn="ctr"/>
            <a:r>
              <a:rPr lang="en-US" sz="1100" dirty="0"/>
              <a:t>Freq. users – 48%</a:t>
            </a:r>
          </a:p>
        </p:txBody>
      </p:sp>
      <p:sp>
        <p:nvSpPr>
          <p:cNvPr id="30" name="TextBox 29"/>
          <p:cNvSpPr txBox="1"/>
          <p:nvPr/>
        </p:nvSpPr>
        <p:spPr>
          <a:xfrm>
            <a:off x="10105504" y="5122683"/>
            <a:ext cx="1223992" cy="430887"/>
          </a:xfrm>
          <a:prstGeom prst="rect">
            <a:avLst/>
          </a:prstGeom>
          <a:noFill/>
        </p:spPr>
        <p:txBody>
          <a:bodyPr wrap="square" rtlCol="0">
            <a:spAutoFit/>
          </a:bodyPr>
          <a:lstStyle/>
          <a:p>
            <a:pPr algn="ctr"/>
            <a:r>
              <a:rPr lang="en-US" sz="1100" dirty="0"/>
              <a:t>Age 18-25 - 30%</a:t>
            </a:r>
          </a:p>
          <a:p>
            <a:pPr algn="ctr"/>
            <a:r>
              <a:rPr lang="en-US" sz="1100" dirty="0"/>
              <a:t>Age 26-35 – 29%</a:t>
            </a:r>
          </a:p>
        </p:txBody>
      </p:sp>
    </p:spTree>
    <p:extLst>
      <p:ext uri="{BB962C8B-B14F-4D97-AF65-F5344CB8AC3E}">
        <p14:creationId xmlns:p14="http://schemas.microsoft.com/office/powerpoint/2010/main" val="401912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641" y="715471"/>
            <a:ext cx="11737234" cy="1077218"/>
          </a:xfrm>
          <a:prstGeom prst="rect">
            <a:avLst/>
          </a:prstGeom>
          <a:noFill/>
        </p:spPr>
        <p:txBody>
          <a:bodyPr wrap="square" rtlCol="0">
            <a:spAutoFit/>
          </a:bodyPr>
          <a:lstStyle/>
          <a:p>
            <a:pPr marL="285750" indent="-285750">
              <a:buFont typeface="Wingdings" charset="2"/>
              <a:buChar char="v"/>
            </a:pPr>
            <a:r>
              <a:rPr lang="en-US" sz="1600" dirty="0"/>
              <a:t>Those age 18-25 are more likely to get </a:t>
            </a:r>
            <a:r>
              <a:rPr lang="en-US" sz="1600" dirty="0" err="1"/>
              <a:t>vaping</a:t>
            </a:r>
            <a:r>
              <a:rPr lang="en-US" sz="1600" dirty="0"/>
              <a:t> supplies from friends or family members.</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3810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Idahoans are most likely to purchase </a:t>
            </a:r>
            <a:r>
              <a:rPr lang="en-US" dirty="0" err="1"/>
              <a:t>vaping</a:t>
            </a:r>
            <a:r>
              <a:rPr lang="en-US" dirty="0"/>
              <a:t> products at a </a:t>
            </a:r>
            <a:r>
              <a:rPr lang="en-US" dirty="0" err="1"/>
              <a:t>vape</a:t>
            </a:r>
            <a:r>
              <a:rPr lang="en-US" dirty="0"/>
              <a:t> shop, followed by a tobacco store.</a:t>
            </a:r>
          </a:p>
        </p:txBody>
      </p:sp>
      <p:sp>
        <p:nvSpPr>
          <p:cNvPr id="3" name="Rectangle 2"/>
          <p:cNvSpPr/>
          <p:nvPr/>
        </p:nvSpPr>
        <p:spPr>
          <a:xfrm>
            <a:off x="2593348" y="6546850"/>
            <a:ext cx="6855452" cy="215444"/>
          </a:xfrm>
          <a:prstGeom prst="rect">
            <a:avLst/>
          </a:prstGeom>
        </p:spPr>
        <p:txBody>
          <a:bodyPr wrap="square">
            <a:spAutoFit/>
          </a:bodyPr>
          <a:lstStyle/>
          <a:p>
            <a:pPr lvl="0"/>
            <a:r>
              <a:rPr lang="en-US" sz="800" dirty="0"/>
              <a:t>Q8. Where do you get or buy the e-cigarettes or vaping products? </a:t>
            </a:r>
          </a:p>
        </p:txBody>
      </p:sp>
      <p:sp>
        <p:nvSpPr>
          <p:cNvPr id="6" name="Slide Number Placeholder 5"/>
          <p:cNvSpPr>
            <a:spLocks noGrp="1"/>
          </p:cNvSpPr>
          <p:nvPr>
            <p:ph type="sldNum" sz="quarter" idx="12"/>
          </p:nvPr>
        </p:nvSpPr>
        <p:spPr>
          <a:xfrm>
            <a:off x="9512300" y="6524625"/>
            <a:ext cx="2743200" cy="365125"/>
          </a:xfrm>
        </p:spPr>
        <p:txBody>
          <a:bodyPr/>
          <a:lstStyle/>
          <a:p>
            <a:fld id="{B7C5CABF-F878-C74C-8870-EC106A83C25A}" type="slidenum">
              <a:rPr lang="en-US" smtClean="0"/>
              <a:t>22</a:t>
            </a:fld>
            <a:endParaRPr lang="en-US" dirty="0"/>
          </a:p>
        </p:txBody>
      </p:sp>
      <p:sp>
        <p:nvSpPr>
          <p:cNvPr id="8" name="TextBox 7"/>
          <p:cNvSpPr txBox="1"/>
          <p:nvPr/>
        </p:nvSpPr>
        <p:spPr>
          <a:xfrm>
            <a:off x="2616746" y="1484912"/>
            <a:ext cx="6208923" cy="307777"/>
          </a:xfrm>
          <a:prstGeom prst="rect">
            <a:avLst/>
          </a:prstGeom>
          <a:noFill/>
          <a:ln>
            <a:solidFill>
              <a:srgbClr val="44546A"/>
            </a:solidFill>
          </a:ln>
        </p:spPr>
        <p:txBody>
          <a:bodyPr wrap="square" rtlCol="0">
            <a:spAutoFit/>
          </a:bodyPr>
          <a:lstStyle/>
          <a:p>
            <a:pPr algn="ctr"/>
            <a:r>
              <a:rPr lang="en-US" sz="1400" b="1" dirty="0"/>
              <a:t>Where Shop </a:t>
            </a:r>
            <a:r>
              <a:rPr lang="en-US" sz="1400" b="1" dirty="0" err="1"/>
              <a:t>Vaping</a:t>
            </a:r>
            <a:r>
              <a:rPr lang="en-US" sz="1400" b="1" dirty="0"/>
              <a:t> Products </a:t>
            </a:r>
            <a:r>
              <a:rPr lang="en-US" sz="1100" b="1" dirty="0"/>
              <a:t>(n=401 Past/Present Users)</a:t>
            </a:r>
          </a:p>
        </p:txBody>
      </p:sp>
      <p:cxnSp>
        <p:nvCxnSpPr>
          <p:cNvPr id="45" name="Straight Connector 4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2718051" y="3654417"/>
            <a:ext cx="2979595" cy="778465"/>
            <a:chOff x="269946" y="2361409"/>
            <a:chExt cx="2979595" cy="778465"/>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946" y="2361409"/>
              <a:ext cx="810901" cy="778465"/>
            </a:xfrm>
            <a:prstGeom prst="rect">
              <a:avLst/>
            </a:prstGeom>
          </p:spPr>
        </p:pic>
        <p:sp>
          <p:nvSpPr>
            <p:cNvPr id="12" name="TextBox 11"/>
            <p:cNvSpPr txBox="1"/>
            <p:nvPr/>
          </p:nvSpPr>
          <p:spPr>
            <a:xfrm>
              <a:off x="2720848" y="2668003"/>
              <a:ext cx="528693" cy="307777"/>
            </a:xfrm>
            <a:prstGeom prst="rect">
              <a:avLst/>
            </a:prstGeom>
            <a:solidFill>
              <a:schemeClr val="accent2"/>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r>
                <a:rPr lang="en-US" sz="1400" dirty="0">
                  <a:solidFill>
                    <a:schemeClr val="bg1">
                      <a:lumMod val="95000"/>
                    </a:schemeClr>
                  </a:solidFill>
                </a:rPr>
                <a:t>30%</a:t>
              </a:r>
            </a:p>
          </p:txBody>
        </p:sp>
        <p:sp>
          <p:nvSpPr>
            <p:cNvPr id="46" name="Rectangle 45"/>
            <p:cNvSpPr/>
            <p:nvPr/>
          </p:nvSpPr>
          <p:spPr>
            <a:xfrm>
              <a:off x="1118947" y="2587202"/>
              <a:ext cx="1638517" cy="461665"/>
            </a:xfrm>
            <a:prstGeom prst="rect">
              <a:avLst/>
            </a:prstGeom>
          </p:spPr>
          <p:txBody>
            <a:bodyPr wrap="square">
              <a:spAutoFit/>
            </a:bodyPr>
            <a:lstStyle/>
            <a:p>
              <a:pPr algn="ctr"/>
              <a:r>
                <a:rPr lang="en-US" sz="1200" dirty="0"/>
                <a:t>Convenience store/</a:t>
              </a:r>
            </a:p>
            <a:p>
              <a:pPr algn="ctr"/>
              <a:r>
                <a:rPr lang="en-US" sz="1200" dirty="0"/>
                <a:t>Gas station</a:t>
              </a:r>
            </a:p>
          </p:txBody>
        </p:sp>
      </p:grpSp>
      <p:grpSp>
        <p:nvGrpSpPr>
          <p:cNvPr id="13" name="Group 12"/>
          <p:cNvGrpSpPr/>
          <p:nvPr/>
        </p:nvGrpSpPr>
        <p:grpSpPr>
          <a:xfrm>
            <a:off x="2718051" y="2837153"/>
            <a:ext cx="2979595" cy="585249"/>
            <a:chOff x="269946" y="3150384"/>
            <a:chExt cx="2979595" cy="585249"/>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946" y="3150384"/>
              <a:ext cx="715646" cy="585249"/>
            </a:xfrm>
            <a:prstGeom prst="rect">
              <a:avLst/>
            </a:prstGeom>
          </p:spPr>
        </p:pic>
        <p:sp>
          <p:nvSpPr>
            <p:cNvPr id="29" name="TextBox 28"/>
            <p:cNvSpPr txBox="1"/>
            <p:nvPr/>
          </p:nvSpPr>
          <p:spPr>
            <a:xfrm>
              <a:off x="2720848" y="3359370"/>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r>
                <a:rPr lang="en-US" sz="1400" b="1" dirty="0">
                  <a:solidFill>
                    <a:srgbClr val="F2F2F2"/>
                  </a:solidFill>
                </a:rPr>
                <a:t>37%</a:t>
              </a:r>
            </a:p>
          </p:txBody>
        </p:sp>
        <p:sp>
          <p:nvSpPr>
            <p:cNvPr id="47" name="Rectangle 46"/>
            <p:cNvSpPr/>
            <p:nvPr/>
          </p:nvSpPr>
          <p:spPr>
            <a:xfrm>
              <a:off x="1259910" y="3395610"/>
              <a:ext cx="1189728" cy="276999"/>
            </a:xfrm>
            <a:prstGeom prst="rect">
              <a:avLst/>
            </a:prstGeom>
          </p:spPr>
          <p:txBody>
            <a:bodyPr wrap="square">
              <a:spAutoFit/>
            </a:bodyPr>
            <a:lstStyle/>
            <a:p>
              <a:r>
                <a:rPr lang="en-US" sz="1200" dirty="0">
                  <a:solidFill>
                    <a:srgbClr val="404040"/>
                  </a:solidFill>
                </a:rPr>
                <a:t>Tobacco store</a:t>
              </a:r>
            </a:p>
          </p:txBody>
        </p:sp>
      </p:grpSp>
      <p:grpSp>
        <p:nvGrpSpPr>
          <p:cNvPr id="16" name="Group 15"/>
          <p:cNvGrpSpPr/>
          <p:nvPr/>
        </p:nvGrpSpPr>
        <p:grpSpPr>
          <a:xfrm>
            <a:off x="2755401" y="4678451"/>
            <a:ext cx="2942245" cy="632404"/>
            <a:chOff x="307296" y="3906033"/>
            <a:chExt cx="2942245" cy="632404"/>
          </a:xfrm>
        </p:grpSpPr>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296" y="3906033"/>
              <a:ext cx="632404" cy="632404"/>
            </a:xfrm>
            <a:prstGeom prst="rect">
              <a:avLst/>
            </a:prstGeom>
          </p:spPr>
        </p:pic>
        <p:sp>
          <p:nvSpPr>
            <p:cNvPr id="31" name="TextBox 30"/>
            <p:cNvSpPr txBox="1"/>
            <p:nvPr/>
          </p:nvSpPr>
          <p:spPr>
            <a:xfrm>
              <a:off x="2720848" y="4066794"/>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r>
                <a:rPr lang="en-US" sz="1400" dirty="0">
                  <a:solidFill>
                    <a:srgbClr val="F2F2F2"/>
                  </a:solidFill>
                </a:rPr>
                <a:t>19%</a:t>
              </a:r>
            </a:p>
          </p:txBody>
        </p:sp>
        <p:sp>
          <p:nvSpPr>
            <p:cNvPr id="48" name="Rectangle 47"/>
            <p:cNvSpPr/>
            <p:nvPr/>
          </p:nvSpPr>
          <p:spPr>
            <a:xfrm>
              <a:off x="985592" y="4097572"/>
              <a:ext cx="1777491" cy="276999"/>
            </a:xfrm>
            <a:prstGeom prst="rect">
              <a:avLst/>
            </a:prstGeom>
          </p:spPr>
          <p:txBody>
            <a:bodyPr wrap="square">
              <a:spAutoFit/>
            </a:bodyPr>
            <a:lstStyle/>
            <a:p>
              <a:r>
                <a:rPr lang="en-US" sz="1200" dirty="0"/>
                <a:t>Friend/family member</a:t>
              </a:r>
            </a:p>
          </p:txBody>
        </p:sp>
      </p:grpSp>
      <p:grpSp>
        <p:nvGrpSpPr>
          <p:cNvPr id="17" name="Group 16"/>
          <p:cNvGrpSpPr/>
          <p:nvPr/>
        </p:nvGrpSpPr>
        <p:grpSpPr>
          <a:xfrm>
            <a:off x="2683236" y="1946578"/>
            <a:ext cx="3036085" cy="612049"/>
            <a:chOff x="213456" y="4706900"/>
            <a:chExt cx="3036085" cy="612049"/>
          </a:xfrm>
        </p:grpSpPr>
        <p:pic>
          <p:nvPicPr>
            <p:cNvPr id="26" name="Picture 2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456" y="4706900"/>
              <a:ext cx="776043" cy="612049"/>
            </a:xfrm>
            <a:prstGeom prst="rect">
              <a:avLst/>
            </a:prstGeom>
          </p:spPr>
        </p:pic>
        <p:sp>
          <p:nvSpPr>
            <p:cNvPr id="32" name="TextBox 31"/>
            <p:cNvSpPr txBox="1"/>
            <p:nvPr/>
          </p:nvSpPr>
          <p:spPr>
            <a:xfrm>
              <a:off x="2720848" y="4818346"/>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r>
                <a:rPr lang="en-US" sz="1400" b="1" dirty="0">
                  <a:solidFill>
                    <a:srgbClr val="F2F2F2"/>
                  </a:solidFill>
                </a:rPr>
                <a:t>59%</a:t>
              </a:r>
            </a:p>
          </p:txBody>
        </p:sp>
        <p:sp>
          <p:nvSpPr>
            <p:cNvPr id="49" name="Rectangle 48"/>
            <p:cNvSpPr/>
            <p:nvPr/>
          </p:nvSpPr>
          <p:spPr>
            <a:xfrm>
              <a:off x="1247210" y="4855728"/>
              <a:ext cx="1202428" cy="276999"/>
            </a:xfrm>
            <a:prstGeom prst="rect">
              <a:avLst/>
            </a:prstGeom>
          </p:spPr>
          <p:txBody>
            <a:bodyPr wrap="square">
              <a:spAutoFit/>
            </a:bodyPr>
            <a:lstStyle/>
            <a:p>
              <a:r>
                <a:rPr lang="en-US" sz="1200" dirty="0" err="1">
                  <a:solidFill>
                    <a:srgbClr val="404040"/>
                  </a:solidFill>
                </a:rPr>
                <a:t>Vape</a:t>
              </a:r>
              <a:r>
                <a:rPr lang="en-US" sz="1200" dirty="0">
                  <a:solidFill>
                    <a:srgbClr val="404040"/>
                  </a:solidFill>
                </a:rPr>
                <a:t> shop</a:t>
              </a:r>
            </a:p>
          </p:txBody>
        </p:sp>
      </p:grpSp>
      <p:grpSp>
        <p:nvGrpSpPr>
          <p:cNvPr id="20" name="Group 19"/>
          <p:cNvGrpSpPr/>
          <p:nvPr/>
        </p:nvGrpSpPr>
        <p:grpSpPr>
          <a:xfrm>
            <a:off x="6608731" y="1939886"/>
            <a:ext cx="2216939" cy="632757"/>
            <a:chOff x="4160626" y="2507117"/>
            <a:chExt cx="2216939" cy="632757"/>
          </a:xfrm>
        </p:grpSpPr>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0626" y="2507117"/>
              <a:ext cx="632757" cy="632757"/>
            </a:xfrm>
            <a:prstGeom prst="rect">
              <a:avLst/>
            </a:prstGeom>
          </p:spPr>
        </p:pic>
        <p:sp>
          <p:nvSpPr>
            <p:cNvPr id="33" name="TextBox 32"/>
            <p:cNvSpPr txBox="1"/>
            <p:nvPr/>
          </p:nvSpPr>
          <p:spPr>
            <a:xfrm>
              <a:off x="5848872" y="2668003"/>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r>
                <a:rPr lang="en-US" sz="1400" dirty="0">
                  <a:solidFill>
                    <a:srgbClr val="F2F2F2"/>
                  </a:solidFill>
                </a:rPr>
                <a:t>17%</a:t>
              </a:r>
            </a:p>
          </p:txBody>
        </p:sp>
        <p:sp>
          <p:nvSpPr>
            <p:cNvPr id="50" name="Rectangle 49"/>
            <p:cNvSpPr/>
            <p:nvPr/>
          </p:nvSpPr>
          <p:spPr>
            <a:xfrm>
              <a:off x="4774954" y="2771868"/>
              <a:ext cx="1041618" cy="276999"/>
            </a:xfrm>
            <a:prstGeom prst="rect">
              <a:avLst/>
            </a:prstGeom>
          </p:spPr>
          <p:txBody>
            <a:bodyPr wrap="square">
              <a:spAutoFit/>
            </a:bodyPr>
            <a:lstStyle/>
            <a:p>
              <a:pPr algn="ctr"/>
              <a:r>
                <a:rPr lang="en-US" sz="1200" dirty="0"/>
                <a:t>Online</a:t>
              </a:r>
            </a:p>
          </p:txBody>
        </p:sp>
      </p:grpSp>
      <p:grpSp>
        <p:nvGrpSpPr>
          <p:cNvPr id="21" name="Group 20"/>
          <p:cNvGrpSpPr/>
          <p:nvPr/>
        </p:nvGrpSpPr>
        <p:grpSpPr>
          <a:xfrm>
            <a:off x="6562714" y="3779897"/>
            <a:ext cx="2262956" cy="574678"/>
            <a:chOff x="4114609" y="3192695"/>
            <a:chExt cx="2262956" cy="574678"/>
          </a:xfrm>
        </p:grpSpPr>
        <p:pic>
          <p:nvPicPr>
            <p:cNvPr id="30" name="Picture 2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14609" y="3192695"/>
              <a:ext cx="660345" cy="574678"/>
            </a:xfrm>
            <a:prstGeom prst="rect">
              <a:avLst/>
            </a:prstGeom>
          </p:spPr>
        </p:pic>
        <p:sp>
          <p:nvSpPr>
            <p:cNvPr id="34" name="TextBox 33"/>
            <p:cNvSpPr txBox="1"/>
            <p:nvPr/>
          </p:nvSpPr>
          <p:spPr>
            <a:xfrm>
              <a:off x="5848872" y="3359370"/>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r>
                <a:rPr lang="en-US" sz="1400" dirty="0">
                  <a:solidFill>
                    <a:srgbClr val="F2F2F2"/>
                  </a:solidFill>
                </a:rPr>
                <a:t>1%</a:t>
              </a:r>
            </a:p>
          </p:txBody>
        </p:sp>
        <p:sp>
          <p:nvSpPr>
            <p:cNvPr id="51" name="Rectangle 50"/>
            <p:cNvSpPr/>
            <p:nvPr/>
          </p:nvSpPr>
          <p:spPr>
            <a:xfrm>
              <a:off x="4679590" y="3358613"/>
              <a:ext cx="1041618" cy="276999"/>
            </a:xfrm>
            <a:prstGeom prst="rect">
              <a:avLst/>
            </a:prstGeom>
          </p:spPr>
          <p:txBody>
            <a:bodyPr wrap="square">
              <a:spAutoFit/>
            </a:bodyPr>
            <a:lstStyle/>
            <a:p>
              <a:pPr algn="ctr"/>
              <a:r>
                <a:rPr lang="en-US" sz="1200" dirty="0"/>
                <a:t>Kiosk</a:t>
              </a:r>
            </a:p>
          </p:txBody>
        </p:sp>
      </p:grpSp>
      <p:grpSp>
        <p:nvGrpSpPr>
          <p:cNvPr id="22" name="Group 21"/>
          <p:cNvGrpSpPr/>
          <p:nvPr/>
        </p:nvGrpSpPr>
        <p:grpSpPr>
          <a:xfrm>
            <a:off x="6658078" y="2953261"/>
            <a:ext cx="2167592" cy="469617"/>
            <a:chOff x="4209973" y="3929548"/>
            <a:chExt cx="2167592" cy="469617"/>
          </a:xfrm>
        </p:grpSpPr>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09973" y="3929548"/>
              <a:ext cx="469617" cy="469617"/>
            </a:xfrm>
            <a:prstGeom prst="rect">
              <a:avLst/>
            </a:prstGeom>
          </p:spPr>
        </p:pic>
        <p:sp>
          <p:nvSpPr>
            <p:cNvPr id="35" name="TextBox 34"/>
            <p:cNvSpPr txBox="1"/>
            <p:nvPr/>
          </p:nvSpPr>
          <p:spPr>
            <a:xfrm>
              <a:off x="5848872" y="4066794"/>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r>
                <a:rPr lang="en-US" sz="1400" dirty="0">
                  <a:solidFill>
                    <a:srgbClr val="F2F2F2"/>
                  </a:solidFill>
                </a:rPr>
                <a:t>4%</a:t>
              </a:r>
            </a:p>
          </p:txBody>
        </p:sp>
        <p:sp>
          <p:nvSpPr>
            <p:cNvPr id="52" name="Rectangle 51"/>
            <p:cNvSpPr/>
            <p:nvPr/>
          </p:nvSpPr>
          <p:spPr>
            <a:xfrm>
              <a:off x="4774954" y="4097572"/>
              <a:ext cx="1041618" cy="276999"/>
            </a:xfrm>
            <a:prstGeom prst="rect">
              <a:avLst/>
            </a:prstGeom>
          </p:spPr>
          <p:txBody>
            <a:bodyPr wrap="square">
              <a:spAutoFit/>
            </a:bodyPr>
            <a:lstStyle/>
            <a:p>
              <a:r>
                <a:rPr lang="en-US" sz="1200" dirty="0"/>
                <a:t>Grocery store</a:t>
              </a:r>
            </a:p>
          </p:txBody>
        </p:sp>
      </p:grpSp>
      <p:grpSp>
        <p:nvGrpSpPr>
          <p:cNvPr id="23" name="Group 22"/>
          <p:cNvGrpSpPr/>
          <p:nvPr/>
        </p:nvGrpSpPr>
        <p:grpSpPr>
          <a:xfrm>
            <a:off x="7127695" y="4858008"/>
            <a:ext cx="1697975" cy="314381"/>
            <a:chOff x="4679590" y="4818346"/>
            <a:chExt cx="1697975" cy="314381"/>
          </a:xfrm>
        </p:grpSpPr>
        <p:sp>
          <p:nvSpPr>
            <p:cNvPr id="36" name="TextBox 35"/>
            <p:cNvSpPr txBox="1"/>
            <p:nvPr/>
          </p:nvSpPr>
          <p:spPr>
            <a:xfrm>
              <a:off x="5848872" y="4818346"/>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r>
                <a:rPr lang="en-US" sz="1400" dirty="0">
                  <a:solidFill>
                    <a:srgbClr val="F2F2F2"/>
                  </a:solidFill>
                </a:rPr>
                <a:t>7%</a:t>
              </a:r>
            </a:p>
          </p:txBody>
        </p:sp>
        <p:sp>
          <p:nvSpPr>
            <p:cNvPr id="53" name="Rectangle 52"/>
            <p:cNvSpPr/>
            <p:nvPr/>
          </p:nvSpPr>
          <p:spPr>
            <a:xfrm>
              <a:off x="4679590" y="4855728"/>
              <a:ext cx="1041618" cy="276999"/>
            </a:xfrm>
            <a:prstGeom prst="rect">
              <a:avLst/>
            </a:prstGeom>
          </p:spPr>
          <p:txBody>
            <a:bodyPr wrap="square">
              <a:spAutoFit/>
            </a:bodyPr>
            <a:lstStyle/>
            <a:p>
              <a:pPr algn="ctr"/>
              <a:r>
                <a:rPr lang="en-US" sz="1200" dirty="0"/>
                <a:t>Other</a:t>
              </a:r>
            </a:p>
          </p:txBody>
        </p:sp>
      </p:grpSp>
      <p:sp>
        <p:nvSpPr>
          <p:cNvPr id="73" name="TextBox 72"/>
          <p:cNvSpPr txBox="1"/>
          <p:nvPr/>
        </p:nvSpPr>
        <p:spPr>
          <a:xfrm>
            <a:off x="4521253" y="5277026"/>
            <a:ext cx="1295400" cy="261610"/>
          </a:xfrm>
          <a:prstGeom prst="rect">
            <a:avLst/>
          </a:prstGeom>
          <a:noFill/>
        </p:spPr>
        <p:txBody>
          <a:bodyPr wrap="square" rtlCol="0">
            <a:spAutoFit/>
          </a:bodyPr>
          <a:lstStyle/>
          <a:p>
            <a:pPr algn="r"/>
            <a:r>
              <a:rPr lang="en-US" sz="1100" dirty="0"/>
              <a:t>Age 18-25 – 30%</a:t>
            </a:r>
          </a:p>
        </p:txBody>
      </p:sp>
      <p:sp>
        <p:nvSpPr>
          <p:cNvPr id="74" name="TextBox 73"/>
          <p:cNvSpPr txBox="1"/>
          <p:nvPr/>
        </p:nvSpPr>
        <p:spPr>
          <a:xfrm>
            <a:off x="4521253" y="2391038"/>
            <a:ext cx="1295400" cy="430887"/>
          </a:xfrm>
          <a:prstGeom prst="rect">
            <a:avLst/>
          </a:prstGeom>
          <a:noFill/>
        </p:spPr>
        <p:txBody>
          <a:bodyPr wrap="square" rtlCol="0">
            <a:spAutoFit/>
          </a:bodyPr>
          <a:lstStyle/>
          <a:p>
            <a:pPr algn="r"/>
            <a:r>
              <a:rPr lang="en-US" sz="1100" dirty="0"/>
              <a:t>Age 26-35 – 70%</a:t>
            </a:r>
          </a:p>
          <a:p>
            <a:pPr algn="r"/>
            <a:r>
              <a:rPr lang="en-US" sz="1100" dirty="0"/>
              <a:t>Freq. users – 74%</a:t>
            </a:r>
          </a:p>
        </p:txBody>
      </p:sp>
    </p:spTree>
    <p:extLst>
      <p:ext uri="{BB962C8B-B14F-4D97-AF65-F5344CB8AC3E}">
        <p14:creationId xmlns:p14="http://schemas.microsoft.com/office/powerpoint/2010/main" val="239369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641" y="715471"/>
            <a:ext cx="11737234" cy="338554"/>
          </a:xfrm>
          <a:prstGeom prst="rect">
            <a:avLst/>
          </a:prstGeom>
          <a:noFill/>
        </p:spPr>
        <p:txBody>
          <a:bodyPr wrap="square" rtlCol="0">
            <a:spAutoFit/>
          </a:bodyPr>
          <a:lstStyle/>
          <a:p>
            <a:pPr marL="285750" indent="-285750">
              <a:buFont typeface="Wingdings" charset="2"/>
              <a:buChar char="v"/>
            </a:pPr>
            <a:r>
              <a:rPr lang="en-US" sz="1600" dirty="0"/>
              <a:t>Frequent users are much more likely to use after meals, when they wake up and when they are at work or school.</a:t>
            </a:r>
          </a:p>
        </p:txBody>
      </p:sp>
      <p:sp>
        <p:nvSpPr>
          <p:cNvPr id="7" name="Rectangle 6">
            <a:extLst>
              <a:ext uri="{FF2B5EF4-FFF2-40B4-BE49-F238E27FC236}">
                <a16:creationId xmlns:a16="http://schemas.microsoft.com/office/drawing/2014/main" id="{D88F72AF-5711-7942-B848-EDB0A1EA27C3}"/>
              </a:ext>
            </a:extLst>
          </p:cNvPr>
          <p:cNvSpPr/>
          <p:nvPr/>
        </p:nvSpPr>
        <p:spPr>
          <a:xfrm>
            <a:off x="3810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Vaping</a:t>
            </a:r>
            <a:r>
              <a:rPr lang="en-US" dirty="0"/>
              <a:t> products are used most often at social events with family and friends or in the evening when relaxing.</a:t>
            </a:r>
          </a:p>
        </p:txBody>
      </p:sp>
      <p:sp>
        <p:nvSpPr>
          <p:cNvPr id="3" name="Rectangle 2"/>
          <p:cNvSpPr/>
          <p:nvPr/>
        </p:nvSpPr>
        <p:spPr>
          <a:xfrm>
            <a:off x="2593348" y="6534150"/>
            <a:ext cx="6855452" cy="215444"/>
          </a:xfrm>
          <a:prstGeom prst="rect">
            <a:avLst/>
          </a:prstGeom>
        </p:spPr>
        <p:txBody>
          <a:bodyPr wrap="square">
            <a:spAutoFit/>
          </a:bodyPr>
          <a:lstStyle/>
          <a:p>
            <a:pPr lvl="0"/>
            <a:r>
              <a:rPr lang="en-US" sz="800" dirty="0"/>
              <a:t>Q10. When are you most likely to use e-cigarettes/vaping products? </a:t>
            </a:r>
          </a:p>
        </p:txBody>
      </p:sp>
      <p:sp>
        <p:nvSpPr>
          <p:cNvPr id="6" name="Slide Number Placeholder 5"/>
          <p:cNvSpPr>
            <a:spLocks noGrp="1"/>
          </p:cNvSpPr>
          <p:nvPr>
            <p:ph type="sldNum" sz="quarter" idx="12"/>
          </p:nvPr>
        </p:nvSpPr>
        <p:spPr>
          <a:xfrm>
            <a:off x="9512300" y="6524625"/>
            <a:ext cx="2743200" cy="365125"/>
          </a:xfrm>
        </p:spPr>
        <p:txBody>
          <a:bodyPr/>
          <a:lstStyle/>
          <a:p>
            <a:fld id="{B7C5CABF-F878-C74C-8870-EC106A83C25A}" type="slidenum">
              <a:rPr lang="en-US" smtClean="0"/>
              <a:t>23</a:t>
            </a:fld>
            <a:endParaRPr lang="en-US" dirty="0"/>
          </a:p>
        </p:txBody>
      </p:sp>
      <p:sp>
        <p:nvSpPr>
          <p:cNvPr id="19" name="TextBox 18"/>
          <p:cNvSpPr txBox="1"/>
          <p:nvPr/>
        </p:nvSpPr>
        <p:spPr>
          <a:xfrm>
            <a:off x="1757429" y="1394570"/>
            <a:ext cx="9101071" cy="307777"/>
          </a:xfrm>
          <a:prstGeom prst="rect">
            <a:avLst/>
          </a:prstGeom>
          <a:noFill/>
          <a:ln>
            <a:solidFill>
              <a:srgbClr val="44546A"/>
            </a:solidFill>
          </a:ln>
        </p:spPr>
        <p:txBody>
          <a:bodyPr wrap="square" rtlCol="0">
            <a:spAutoFit/>
          </a:bodyPr>
          <a:lstStyle/>
          <a:p>
            <a:pPr algn="ctr"/>
            <a:r>
              <a:rPr lang="en-US" sz="1400" b="1" dirty="0"/>
              <a:t>When Use </a:t>
            </a:r>
            <a:r>
              <a:rPr lang="en-US" sz="1400" b="1" dirty="0" err="1"/>
              <a:t>Vaping</a:t>
            </a:r>
            <a:r>
              <a:rPr lang="en-US" sz="1400" b="1" dirty="0"/>
              <a:t> Products </a:t>
            </a:r>
            <a:r>
              <a:rPr lang="en-US" sz="1100" b="1" dirty="0"/>
              <a:t>(n=401 Past/Present Users)</a:t>
            </a:r>
          </a:p>
        </p:txBody>
      </p:sp>
      <p:cxnSp>
        <p:nvCxnSpPr>
          <p:cNvPr id="45" name="Straight Connector 4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1782038" y="1998530"/>
            <a:ext cx="8746989" cy="3766850"/>
            <a:chOff x="1782038" y="1998530"/>
            <a:chExt cx="8746989" cy="3766850"/>
          </a:xfrm>
        </p:grpSpPr>
        <p:grpSp>
          <p:nvGrpSpPr>
            <p:cNvPr id="66" name="Group 65"/>
            <p:cNvGrpSpPr/>
            <p:nvPr/>
          </p:nvGrpSpPr>
          <p:grpSpPr>
            <a:xfrm>
              <a:off x="1800172" y="4169024"/>
              <a:ext cx="3709387" cy="347319"/>
              <a:chOff x="7619740" y="2741090"/>
              <a:chExt cx="3709387" cy="347319"/>
            </a:xfrm>
          </p:grpSpPr>
          <p:sp>
            <p:nvSpPr>
              <p:cNvPr id="38" name="TextBox 37"/>
              <p:cNvSpPr txBox="1"/>
              <p:nvPr/>
            </p:nvSpPr>
            <p:spPr>
              <a:xfrm>
                <a:off x="10800434" y="2741090"/>
                <a:ext cx="528693" cy="307777"/>
              </a:xfrm>
              <a:prstGeom prst="rect">
                <a:avLst/>
              </a:prstGeom>
              <a:solidFill>
                <a:srgbClr val="004F7E"/>
              </a:solidFill>
              <a:ln>
                <a:solidFill>
                  <a:srgbClr val="004F7E"/>
                </a:solidFill>
              </a:ln>
              <a:effectLst>
                <a:outerShdw blurRad="50800" dist="38100" dir="2700000" algn="tl" rotWithShape="0">
                  <a:srgbClr val="000000">
                    <a:alpha val="43000"/>
                  </a:srgbClr>
                </a:outerShdw>
              </a:effectLst>
            </p:spPr>
            <p:txBody>
              <a:bodyPr wrap="square" rtlCol="0">
                <a:spAutoFit/>
              </a:bodyPr>
              <a:lstStyle/>
              <a:p>
                <a:r>
                  <a:rPr lang="en-US" sz="1400" dirty="0">
                    <a:solidFill>
                      <a:srgbClr val="F2F2F2"/>
                    </a:solidFill>
                  </a:rPr>
                  <a:t>25%</a:t>
                </a:r>
              </a:p>
            </p:txBody>
          </p:sp>
          <p:sp>
            <p:nvSpPr>
              <p:cNvPr id="55" name="Rectangle 54"/>
              <p:cNvSpPr/>
              <p:nvPr/>
            </p:nvSpPr>
            <p:spPr>
              <a:xfrm>
                <a:off x="7619740" y="2780632"/>
                <a:ext cx="1410697" cy="307777"/>
              </a:xfrm>
              <a:prstGeom prst="rect">
                <a:avLst/>
              </a:prstGeom>
            </p:spPr>
            <p:txBody>
              <a:bodyPr wrap="square">
                <a:spAutoFit/>
              </a:bodyPr>
              <a:lstStyle/>
              <a:p>
                <a:r>
                  <a:rPr lang="en-US" sz="1400" dirty="0"/>
                  <a:t>After meals</a:t>
                </a:r>
              </a:p>
            </p:txBody>
          </p:sp>
        </p:grpSp>
        <p:grpSp>
          <p:nvGrpSpPr>
            <p:cNvPr id="71" name="Group 70"/>
            <p:cNvGrpSpPr/>
            <p:nvPr/>
          </p:nvGrpSpPr>
          <p:grpSpPr>
            <a:xfrm>
              <a:off x="1782038" y="5035826"/>
              <a:ext cx="3709387" cy="523220"/>
              <a:chOff x="7619740" y="4922329"/>
              <a:chExt cx="3709387" cy="523220"/>
            </a:xfrm>
          </p:grpSpPr>
          <p:sp>
            <p:nvSpPr>
              <p:cNvPr id="43" name="TextBox 42"/>
              <p:cNvSpPr txBox="1"/>
              <p:nvPr/>
            </p:nvSpPr>
            <p:spPr>
              <a:xfrm>
                <a:off x="10800434" y="4994228"/>
                <a:ext cx="528693" cy="307777"/>
              </a:xfrm>
              <a:prstGeom prst="rect">
                <a:avLst/>
              </a:prstGeom>
              <a:solidFill>
                <a:srgbClr val="004F7E"/>
              </a:solidFill>
              <a:ln>
                <a:solidFill>
                  <a:srgbClr val="004F7E"/>
                </a:solidFill>
              </a:ln>
              <a:effectLst>
                <a:outerShdw blurRad="50800" dist="38100" dir="2700000" algn="tl" rotWithShape="0">
                  <a:srgbClr val="000000">
                    <a:alpha val="43000"/>
                  </a:srgbClr>
                </a:outerShdw>
              </a:effectLst>
            </p:spPr>
            <p:txBody>
              <a:bodyPr wrap="square" rtlCol="0">
                <a:spAutoFit/>
              </a:bodyPr>
              <a:lstStyle/>
              <a:p>
                <a:r>
                  <a:rPr lang="en-US" sz="1400" dirty="0">
                    <a:solidFill>
                      <a:srgbClr val="F2F2F2"/>
                    </a:solidFill>
                  </a:rPr>
                  <a:t>24%</a:t>
                </a:r>
              </a:p>
            </p:txBody>
          </p:sp>
          <p:sp>
            <p:nvSpPr>
              <p:cNvPr id="58" name="Rectangle 57"/>
              <p:cNvSpPr/>
              <p:nvPr/>
            </p:nvSpPr>
            <p:spPr>
              <a:xfrm>
                <a:off x="7619740" y="4922329"/>
                <a:ext cx="2900145" cy="523220"/>
              </a:xfrm>
              <a:prstGeom prst="rect">
                <a:avLst/>
              </a:prstGeom>
            </p:spPr>
            <p:txBody>
              <a:bodyPr wrap="square">
                <a:spAutoFit/>
              </a:bodyPr>
              <a:lstStyle/>
              <a:p>
                <a:r>
                  <a:rPr lang="en-US" sz="1400" dirty="0"/>
                  <a:t>At places where alcohol is served </a:t>
                </a:r>
              </a:p>
              <a:p>
                <a:r>
                  <a:rPr lang="en-US" sz="1400" dirty="0"/>
                  <a:t>(clubs, bars, etc.)</a:t>
                </a:r>
              </a:p>
            </p:txBody>
          </p:sp>
        </p:grpSp>
        <p:grpSp>
          <p:nvGrpSpPr>
            <p:cNvPr id="69" name="Group 68"/>
            <p:cNvGrpSpPr/>
            <p:nvPr/>
          </p:nvGrpSpPr>
          <p:grpSpPr>
            <a:xfrm>
              <a:off x="1782038" y="3091550"/>
              <a:ext cx="3709387" cy="333103"/>
              <a:chOff x="7619740" y="4093288"/>
              <a:chExt cx="3709387" cy="333103"/>
            </a:xfrm>
          </p:grpSpPr>
          <p:sp>
            <p:nvSpPr>
              <p:cNvPr id="41" name="TextBox 40"/>
              <p:cNvSpPr txBox="1"/>
              <p:nvPr/>
            </p:nvSpPr>
            <p:spPr>
              <a:xfrm>
                <a:off x="10800434" y="4093288"/>
                <a:ext cx="528693" cy="307777"/>
              </a:xfrm>
              <a:prstGeom prst="rect">
                <a:avLst/>
              </a:prstGeom>
              <a:solidFill>
                <a:srgbClr val="004F7E"/>
              </a:solidFill>
              <a:ln>
                <a:solidFill>
                  <a:srgbClr val="004F7E"/>
                </a:solidFill>
              </a:ln>
              <a:effectLst>
                <a:outerShdw blurRad="50800" dist="38100" dir="2700000" algn="tl" rotWithShape="0">
                  <a:srgbClr val="000000">
                    <a:alpha val="43000"/>
                  </a:srgbClr>
                </a:outerShdw>
              </a:effectLst>
            </p:spPr>
            <p:txBody>
              <a:bodyPr wrap="square" rtlCol="0">
                <a:spAutoFit/>
              </a:bodyPr>
              <a:lstStyle/>
              <a:p>
                <a:r>
                  <a:rPr lang="en-US" sz="1400" b="1" dirty="0">
                    <a:solidFill>
                      <a:srgbClr val="F2F2F2"/>
                    </a:solidFill>
                  </a:rPr>
                  <a:t>39%</a:t>
                </a:r>
              </a:p>
            </p:txBody>
          </p:sp>
          <p:sp>
            <p:nvSpPr>
              <p:cNvPr id="24" name="Rectangle 23"/>
              <p:cNvSpPr/>
              <p:nvPr/>
            </p:nvSpPr>
            <p:spPr>
              <a:xfrm>
                <a:off x="7619740" y="4118614"/>
                <a:ext cx="2634054" cy="307777"/>
              </a:xfrm>
              <a:prstGeom prst="rect">
                <a:avLst/>
              </a:prstGeom>
            </p:spPr>
            <p:txBody>
              <a:bodyPr wrap="none">
                <a:spAutoFit/>
              </a:bodyPr>
              <a:lstStyle/>
              <a:p>
                <a:r>
                  <a:rPr lang="en-US" sz="1400" dirty="0">
                    <a:solidFill>
                      <a:srgbClr val="404040"/>
                    </a:solidFill>
                  </a:rPr>
                  <a:t>In the evening when I’m relaxing</a:t>
                </a:r>
              </a:p>
            </p:txBody>
          </p:sp>
        </p:grpSp>
        <p:grpSp>
          <p:nvGrpSpPr>
            <p:cNvPr id="70" name="Group 69"/>
            <p:cNvGrpSpPr/>
            <p:nvPr/>
          </p:nvGrpSpPr>
          <p:grpSpPr>
            <a:xfrm>
              <a:off x="1782038" y="2037107"/>
              <a:ext cx="3709387" cy="346354"/>
              <a:chOff x="7619740" y="4540337"/>
              <a:chExt cx="3709387" cy="346354"/>
            </a:xfrm>
          </p:grpSpPr>
          <p:sp>
            <p:nvSpPr>
              <p:cNvPr id="42" name="TextBox 41"/>
              <p:cNvSpPr txBox="1"/>
              <p:nvPr/>
            </p:nvSpPr>
            <p:spPr>
              <a:xfrm>
                <a:off x="10800434" y="4540337"/>
                <a:ext cx="528693" cy="307777"/>
              </a:xfrm>
              <a:prstGeom prst="rect">
                <a:avLst/>
              </a:prstGeom>
              <a:solidFill>
                <a:srgbClr val="004F7E"/>
              </a:solidFill>
              <a:ln>
                <a:solidFill>
                  <a:srgbClr val="004F7E"/>
                </a:solidFill>
              </a:ln>
              <a:effectLst>
                <a:outerShdw blurRad="50800" dist="38100" dir="2700000" algn="tl" rotWithShape="0">
                  <a:srgbClr val="000000">
                    <a:alpha val="43000"/>
                  </a:srgbClr>
                </a:outerShdw>
              </a:effectLst>
            </p:spPr>
            <p:txBody>
              <a:bodyPr wrap="square" rtlCol="0">
                <a:spAutoFit/>
              </a:bodyPr>
              <a:lstStyle/>
              <a:p>
                <a:r>
                  <a:rPr lang="en-US" sz="1400" b="1" dirty="0">
                    <a:solidFill>
                      <a:srgbClr val="F2F2F2"/>
                    </a:solidFill>
                  </a:rPr>
                  <a:t>42%</a:t>
                </a:r>
              </a:p>
            </p:txBody>
          </p:sp>
          <p:sp>
            <p:nvSpPr>
              <p:cNvPr id="27" name="Rectangle 26"/>
              <p:cNvSpPr/>
              <p:nvPr/>
            </p:nvSpPr>
            <p:spPr>
              <a:xfrm>
                <a:off x="7619740" y="4578914"/>
                <a:ext cx="2852063" cy="307777"/>
              </a:xfrm>
              <a:prstGeom prst="rect">
                <a:avLst/>
              </a:prstGeom>
            </p:spPr>
            <p:txBody>
              <a:bodyPr wrap="none">
                <a:spAutoFit/>
              </a:bodyPr>
              <a:lstStyle/>
              <a:p>
                <a:r>
                  <a:rPr lang="en-US" sz="1400" dirty="0">
                    <a:solidFill>
                      <a:srgbClr val="404040"/>
                    </a:solidFill>
                  </a:rPr>
                  <a:t>At social events with friends/family</a:t>
                </a:r>
              </a:p>
            </p:txBody>
          </p:sp>
        </p:grpSp>
        <p:sp>
          <p:nvSpPr>
            <p:cNvPr id="75" name="TextBox 74"/>
            <p:cNvSpPr txBox="1"/>
            <p:nvPr/>
          </p:nvSpPr>
          <p:spPr>
            <a:xfrm>
              <a:off x="4157925" y="2332116"/>
              <a:ext cx="1333500" cy="430887"/>
            </a:xfrm>
            <a:prstGeom prst="rect">
              <a:avLst/>
            </a:prstGeom>
            <a:noFill/>
          </p:spPr>
          <p:txBody>
            <a:bodyPr wrap="square" rtlCol="0">
              <a:spAutoFit/>
            </a:bodyPr>
            <a:lstStyle/>
            <a:p>
              <a:pPr algn="r"/>
              <a:r>
                <a:rPr lang="en-US" sz="1100" dirty="0"/>
                <a:t>Females – 46%</a:t>
              </a:r>
            </a:p>
            <a:p>
              <a:pPr algn="r"/>
              <a:r>
                <a:rPr lang="en-US" sz="1100" dirty="0"/>
                <a:t> Age 18-25 – 50%</a:t>
              </a:r>
            </a:p>
          </p:txBody>
        </p:sp>
        <p:sp>
          <p:nvSpPr>
            <p:cNvPr id="77" name="TextBox 76"/>
            <p:cNvSpPr txBox="1"/>
            <p:nvPr/>
          </p:nvSpPr>
          <p:spPr>
            <a:xfrm>
              <a:off x="4157924" y="5464672"/>
              <a:ext cx="1333500" cy="261610"/>
            </a:xfrm>
            <a:prstGeom prst="rect">
              <a:avLst/>
            </a:prstGeom>
            <a:noFill/>
          </p:spPr>
          <p:txBody>
            <a:bodyPr wrap="square" rtlCol="0">
              <a:spAutoFit/>
            </a:bodyPr>
            <a:lstStyle/>
            <a:p>
              <a:pPr algn="r"/>
              <a:r>
                <a:rPr lang="en-US" sz="1100" dirty="0"/>
                <a:t>Age 26-35 – 31%</a:t>
              </a:r>
            </a:p>
          </p:txBody>
        </p:sp>
        <p:sp>
          <p:nvSpPr>
            <p:cNvPr id="78" name="TextBox 77"/>
            <p:cNvSpPr txBox="1"/>
            <p:nvPr/>
          </p:nvSpPr>
          <p:spPr>
            <a:xfrm>
              <a:off x="4209450" y="4531761"/>
              <a:ext cx="1333500" cy="261610"/>
            </a:xfrm>
            <a:prstGeom prst="rect">
              <a:avLst/>
            </a:prstGeom>
            <a:noFill/>
          </p:spPr>
          <p:txBody>
            <a:bodyPr wrap="square" rtlCol="0">
              <a:spAutoFit/>
            </a:bodyPr>
            <a:lstStyle/>
            <a:p>
              <a:pPr algn="r"/>
              <a:r>
                <a:rPr lang="en-US" sz="1100" dirty="0"/>
                <a:t>Freq. users– 51%</a:t>
              </a:r>
            </a:p>
          </p:txBody>
        </p:sp>
        <p:sp>
          <p:nvSpPr>
            <p:cNvPr id="37" name="TextBox 36"/>
            <p:cNvSpPr txBox="1"/>
            <p:nvPr/>
          </p:nvSpPr>
          <p:spPr>
            <a:xfrm>
              <a:off x="10000334" y="4144111"/>
              <a:ext cx="528693" cy="307777"/>
            </a:xfrm>
            <a:prstGeom prst="rect">
              <a:avLst/>
            </a:prstGeom>
            <a:solidFill>
              <a:srgbClr val="004F7E"/>
            </a:solidFill>
            <a:ln>
              <a:solidFill>
                <a:srgbClr val="004F7E"/>
              </a:solidFill>
            </a:ln>
            <a:effectLst>
              <a:outerShdw blurRad="50800" dist="38100" dir="2700000" algn="tl" rotWithShape="0">
                <a:srgbClr val="000000">
                  <a:alpha val="43000"/>
                </a:srgbClr>
              </a:outerShdw>
            </a:effectLst>
          </p:spPr>
          <p:txBody>
            <a:bodyPr wrap="square" rtlCol="0">
              <a:spAutoFit/>
            </a:bodyPr>
            <a:lstStyle/>
            <a:p>
              <a:r>
                <a:rPr lang="en-US" sz="1400" dirty="0">
                  <a:solidFill>
                    <a:srgbClr val="F2F2F2"/>
                  </a:solidFill>
                </a:rPr>
                <a:t>20%</a:t>
              </a:r>
            </a:p>
          </p:txBody>
        </p:sp>
        <p:sp>
          <p:nvSpPr>
            <p:cNvPr id="54" name="Rectangle 53"/>
            <p:cNvSpPr/>
            <p:nvPr/>
          </p:nvSpPr>
          <p:spPr>
            <a:xfrm>
              <a:off x="7149840" y="4144111"/>
              <a:ext cx="2146560" cy="307777"/>
            </a:xfrm>
            <a:prstGeom prst="rect">
              <a:avLst/>
            </a:prstGeom>
          </p:spPr>
          <p:txBody>
            <a:bodyPr wrap="square">
              <a:spAutoFit/>
            </a:bodyPr>
            <a:lstStyle/>
            <a:p>
              <a:r>
                <a:rPr lang="en-US" sz="1400" dirty="0"/>
                <a:t>As soon as I wake up </a:t>
              </a:r>
            </a:p>
          </p:txBody>
        </p:sp>
        <p:sp>
          <p:nvSpPr>
            <p:cNvPr id="39" name="TextBox 38"/>
            <p:cNvSpPr txBox="1"/>
            <p:nvPr/>
          </p:nvSpPr>
          <p:spPr>
            <a:xfrm>
              <a:off x="10000334" y="5081371"/>
              <a:ext cx="528693" cy="307777"/>
            </a:xfrm>
            <a:prstGeom prst="rect">
              <a:avLst/>
            </a:prstGeom>
            <a:solidFill>
              <a:srgbClr val="004F7E"/>
            </a:solidFill>
            <a:ln>
              <a:solidFill>
                <a:srgbClr val="004F7E"/>
              </a:solidFill>
            </a:ln>
            <a:effectLst>
              <a:outerShdw blurRad="50800" dist="38100" dir="2700000" algn="tl" rotWithShape="0">
                <a:srgbClr val="000000">
                  <a:alpha val="43000"/>
                </a:srgbClr>
              </a:outerShdw>
            </a:effectLst>
          </p:spPr>
          <p:txBody>
            <a:bodyPr wrap="square" rtlCol="0">
              <a:spAutoFit/>
            </a:bodyPr>
            <a:lstStyle/>
            <a:p>
              <a:r>
                <a:rPr lang="en-US" sz="1400" dirty="0">
                  <a:solidFill>
                    <a:srgbClr val="F2F2F2"/>
                  </a:solidFill>
                </a:rPr>
                <a:t>17%</a:t>
              </a:r>
            </a:p>
          </p:txBody>
        </p:sp>
        <p:sp>
          <p:nvSpPr>
            <p:cNvPr id="56" name="Rectangle 55"/>
            <p:cNvSpPr/>
            <p:nvPr/>
          </p:nvSpPr>
          <p:spPr>
            <a:xfrm>
              <a:off x="7149840" y="5122886"/>
              <a:ext cx="2587418" cy="307777"/>
            </a:xfrm>
            <a:prstGeom prst="rect">
              <a:avLst/>
            </a:prstGeom>
          </p:spPr>
          <p:txBody>
            <a:bodyPr wrap="square">
              <a:spAutoFit/>
            </a:bodyPr>
            <a:lstStyle/>
            <a:p>
              <a:r>
                <a:rPr lang="en-US" sz="1400" dirty="0"/>
                <a:t>When I’m at work or school</a:t>
              </a:r>
            </a:p>
          </p:txBody>
        </p:sp>
        <p:sp>
          <p:nvSpPr>
            <p:cNvPr id="40" name="TextBox 39"/>
            <p:cNvSpPr txBox="1"/>
            <p:nvPr/>
          </p:nvSpPr>
          <p:spPr>
            <a:xfrm>
              <a:off x="10000334" y="3056679"/>
              <a:ext cx="528693" cy="307777"/>
            </a:xfrm>
            <a:prstGeom prst="rect">
              <a:avLst/>
            </a:prstGeom>
            <a:solidFill>
              <a:srgbClr val="004F7E"/>
            </a:solidFill>
            <a:ln>
              <a:solidFill>
                <a:srgbClr val="004F7E"/>
              </a:solidFill>
            </a:ln>
            <a:effectLst>
              <a:outerShdw blurRad="50800" dist="38100" dir="2700000" algn="tl" rotWithShape="0">
                <a:srgbClr val="000000">
                  <a:alpha val="43000"/>
                </a:srgbClr>
              </a:outerShdw>
            </a:effectLst>
          </p:spPr>
          <p:txBody>
            <a:bodyPr wrap="square" rtlCol="0">
              <a:spAutoFit/>
            </a:bodyPr>
            <a:lstStyle/>
            <a:p>
              <a:r>
                <a:rPr lang="en-US" sz="1400" dirty="0">
                  <a:solidFill>
                    <a:srgbClr val="F2F2F2"/>
                  </a:solidFill>
                </a:rPr>
                <a:t>21%</a:t>
              </a:r>
            </a:p>
          </p:txBody>
        </p:sp>
        <p:sp>
          <p:nvSpPr>
            <p:cNvPr id="57" name="Rectangle 56"/>
            <p:cNvSpPr/>
            <p:nvPr/>
          </p:nvSpPr>
          <p:spPr>
            <a:xfrm>
              <a:off x="7149840" y="3056679"/>
              <a:ext cx="2587418" cy="307777"/>
            </a:xfrm>
            <a:prstGeom prst="rect">
              <a:avLst/>
            </a:prstGeom>
          </p:spPr>
          <p:txBody>
            <a:bodyPr wrap="square">
              <a:spAutoFit/>
            </a:bodyPr>
            <a:lstStyle/>
            <a:p>
              <a:r>
                <a:rPr lang="en-US" sz="1400" dirty="0"/>
                <a:t>After work or school</a:t>
              </a:r>
            </a:p>
          </p:txBody>
        </p:sp>
        <p:sp>
          <p:nvSpPr>
            <p:cNvPr id="44" name="TextBox 43"/>
            <p:cNvSpPr txBox="1"/>
            <p:nvPr/>
          </p:nvSpPr>
          <p:spPr>
            <a:xfrm>
              <a:off x="10000334" y="1998530"/>
              <a:ext cx="528693" cy="307777"/>
            </a:xfrm>
            <a:prstGeom prst="rect">
              <a:avLst/>
            </a:prstGeom>
            <a:solidFill>
              <a:srgbClr val="004F7E"/>
            </a:solidFill>
            <a:ln>
              <a:solidFill>
                <a:srgbClr val="004F7E"/>
              </a:solidFill>
            </a:ln>
            <a:effectLst>
              <a:outerShdw blurRad="50800" dist="38100" dir="2700000" algn="tl" rotWithShape="0">
                <a:srgbClr val="000000">
                  <a:alpha val="43000"/>
                </a:srgbClr>
              </a:outerShdw>
            </a:effectLst>
          </p:spPr>
          <p:txBody>
            <a:bodyPr wrap="square" rtlCol="0">
              <a:spAutoFit/>
            </a:bodyPr>
            <a:lstStyle/>
            <a:p>
              <a:r>
                <a:rPr lang="en-US" sz="1400" dirty="0">
                  <a:solidFill>
                    <a:srgbClr val="F2F2F2"/>
                  </a:solidFill>
                </a:rPr>
                <a:t>24%</a:t>
              </a:r>
            </a:p>
          </p:txBody>
        </p:sp>
        <p:sp>
          <p:nvSpPr>
            <p:cNvPr id="59" name="Rectangle 58"/>
            <p:cNvSpPr/>
            <p:nvPr/>
          </p:nvSpPr>
          <p:spPr>
            <a:xfrm>
              <a:off x="7149840" y="2036638"/>
              <a:ext cx="842786" cy="307777"/>
            </a:xfrm>
            <a:prstGeom prst="rect">
              <a:avLst/>
            </a:prstGeom>
          </p:spPr>
          <p:txBody>
            <a:bodyPr wrap="none">
              <a:spAutoFit/>
            </a:bodyPr>
            <a:lstStyle/>
            <a:p>
              <a:r>
                <a:rPr lang="en-US" sz="1400" dirty="0"/>
                <a:t>Any time </a:t>
              </a:r>
            </a:p>
          </p:txBody>
        </p:sp>
        <p:sp>
          <p:nvSpPr>
            <p:cNvPr id="76" name="TextBox 75"/>
            <p:cNvSpPr txBox="1"/>
            <p:nvPr/>
          </p:nvSpPr>
          <p:spPr>
            <a:xfrm>
              <a:off x="9195527" y="3425289"/>
              <a:ext cx="1333500" cy="430887"/>
            </a:xfrm>
            <a:prstGeom prst="rect">
              <a:avLst/>
            </a:prstGeom>
            <a:noFill/>
          </p:spPr>
          <p:txBody>
            <a:bodyPr wrap="square" rtlCol="0">
              <a:spAutoFit/>
            </a:bodyPr>
            <a:lstStyle/>
            <a:p>
              <a:pPr algn="r"/>
              <a:r>
                <a:rPr lang="en-US" sz="1100" dirty="0"/>
                <a:t>Age 18-25 – 29%</a:t>
              </a:r>
            </a:p>
            <a:p>
              <a:pPr algn="r"/>
              <a:r>
                <a:rPr lang="en-US" sz="1100" dirty="0"/>
                <a:t>Freq. users – 37%</a:t>
              </a:r>
            </a:p>
          </p:txBody>
        </p:sp>
        <p:sp>
          <p:nvSpPr>
            <p:cNvPr id="79" name="TextBox 78"/>
            <p:cNvSpPr txBox="1"/>
            <p:nvPr/>
          </p:nvSpPr>
          <p:spPr>
            <a:xfrm>
              <a:off x="9195527" y="2373439"/>
              <a:ext cx="1333500" cy="261610"/>
            </a:xfrm>
            <a:prstGeom prst="rect">
              <a:avLst/>
            </a:prstGeom>
            <a:noFill/>
          </p:spPr>
          <p:txBody>
            <a:bodyPr wrap="square" rtlCol="0">
              <a:spAutoFit/>
            </a:bodyPr>
            <a:lstStyle/>
            <a:p>
              <a:pPr algn="r"/>
              <a:r>
                <a:rPr lang="en-US" sz="1100" dirty="0"/>
                <a:t>Freq. users– 38%</a:t>
              </a:r>
            </a:p>
          </p:txBody>
        </p:sp>
        <p:sp>
          <p:nvSpPr>
            <p:cNvPr id="80" name="TextBox 79"/>
            <p:cNvSpPr txBox="1"/>
            <p:nvPr/>
          </p:nvSpPr>
          <p:spPr>
            <a:xfrm>
              <a:off x="9195527" y="4467307"/>
              <a:ext cx="1333500" cy="261610"/>
            </a:xfrm>
            <a:prstGeom prst="rect">
              <a:avLst/>
            </a:prstGeom>
            <a:noFill/>
          </p:spPr>
          <p:txBody>
            <a:bodyPr wrap="square" rtlCol="0">
              <a:spAutoFit/>
            </a:bodyPr>
            <a:lstStyle/>
            <a:p>
              <a:pPr algn="r"/>
              <a:r>
                <a:rPr lang="en-US" sz="1100" dirty="0"/>
                <a:t>Freq. users– 51%</a:t>
              </a:r>
            </a:p>
          </p:txBody>
        </p:sp>
        <p:sp>
          <p:nvSpPr>
            <p:cNvPr id="81" name="TextBox 80"/>
            <p:cNvSpPr txBox="1"/>
            <p:nvPr/>
          </p:nvSpPr>
          <p:spPr>
            <a:xfrm>
              <a:off x="9195527" y="5503770"/>
              <a:ext cx="1333500" cy="261610"/>
            </a:xfrm>
            <a:prstGeom prst="rect">
              <a:avLst/>
            </a:prstGeom>
            <a:noFill/>
          </p:spPr>
          <p:txBody>
            <a:bodyPr wrap="square" rtlCol="0">
              <a:spAutoFit/>
            </a:bodyPr>
            <a:lstStyle/>
            <a:p>
              <a:pPr algn="r"/>
              <a:r>
                <a:rPr lang="en-US" sz="1100" dirty="0"/>
                <a:t>Freq. users– 33%</a:t>
              </a:r>
            </a:p>
          </p:txBody>
        </p:sp>
        <p:sp>
          <p:nvSpPr>
            <p:cNvPr id="82" name="TextBox 81"/>
            <p:cNvSpPr txBox="1"/>
            <p:nvPr/>
          </p:nvSpPr>
          <p:spPr>
            <a:xfrm>
              <a:off x="4157924" y="3435892"/>
              <a:ext cx="1333500" cy="261610"/>
            </a:xfrm>
            <a:prstGeom prst="rect">
              <a:avLst/>
            </a:prstGeom>
            <a:noFill/>
          </p:spPr>
          <p:txBody>
            <a:bodyPr wrap="square" rtlCol="0">
              <a:spAutoFit/>
            </a:bodyPr>
            <a:lstStyle/>
            <a:p>
              <a:pPr algn="r"/>
              <a:r>
                <a:rPr lang="en-US" sz="1100" dirty="0"/>
                <a:t>Freq. users– 58%</a:t>
              </a:r>
            </a:p>
          </p:txBody>
        </p:sp>
      </p:gr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4172" y="1782520"/>
            <a:ext cx="1016000" cy="916983"/>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243" y="3012168"/>
            <a:ext cx="1185795" cy="423724"/>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4172" y="4043073"/>
            <a:ext cx="863860" cy="473270"/>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4938" y="4862439"/>
            <a:ext cx="901700" cy="696607"/>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50000" y="2787026"/>
            <a:ext cx="799840" cy="648866"/>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13240" y="3859316"/>
            <a:ext cx="698500" cy="698500"/>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13240" y="4930287"/>
            <a:ext cx="698500" cy="557054"/>
          </a:xfrm>
          <a:prstGeom prst="rect">
            <a:avLst/>
          </a:prstGeom>
        </p:spPr>
      </p:pic>
      <p:pic>
        <p:nvPicPr>
          <p:cNvPr id="15" name="Picture 1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453684" y="1937170"/>
            <a:ext cx="656232" cy="679371"/>
          </a:xfrm>
          <a:prstGeom prst="rect">
            <a:avLst/>
          </a:prstGeom>
        </p:spPr>
      </p:pic>
    </p:spTree>
    <p:extLst>
      <p:ext uri="{BB962C8B-B14F-4D97-AF65-F5344CB8AC3E}">
        <p14:creationId xmlns:p14="http://schemas.microsoft.com/office/powerpoint/2010/main" val="3607281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8638548" y="3302000"/>
            <a:ext cx="467352" cy="2667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0644289" y="4457700"/>
            <a:ext cx="467352" cy="2667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0644289" y="2921000"/>
            <a:ext cx="467352" cy="2667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9656237" y="3657600"/>
            <a:ext cx="467352" cy="2667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9656237" y="2565400"/>
            <a:ext cx="467352" cy="2667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0618889" y="2184400"/>
            <a:ext cx="467352" cy="2667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638548" y="2197100"/>
            <a:ext cx="467352" cy="2667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68642" y="751030"/>
            <a:ext cx="11737234" cy="1569660"/>
          </a:xfrm>
          <a:prstGeom prst="rect">
            <a:avLst/>
          </a:prstGeom>
          <a:noFill/>
        </p:spPr>
        <p:txBody>
          <a:bodyPr wrap="square" rtlCol="0">
            <a:spAutoFit/>
          </a:bodyPr>
          <a:lstStyle/>
          <a:p>
            <a:pPr marL="285750" indent="-285750">
              <a:buFont typeface="Wingdings" charset="2"/>
              <a:buChar char="v"/>
            </a:pPr>
            <a:r>
              <a:rPr lang="en-US" sz="1600" dirty="0"/>
              <a:t>Older consumers are more likely to use </a:t>
            </a:r>
            <a:r>
              <a:rPr lang="en-US" sz="1600" dirty="0" err="1"/>
              <a:t>vaping</a:t>
            </a:r>
            <a:r>
              <a:rPr lang="en-US" sz="1600" dirty="0"/>
              <a:t> products to quit smoking and to reduce tobacco consumption..</a:t>
            </a:r>
          </a:p>
          <a:p>
            <a:pPr marL="742950" lvl="1" indent="-285750">
              <a:buSzPct val="60000"/>
              <a:buFont typeface="Wingdings" charset="2"/>
              <a:buChar char="u"/>
            </a:pPr>
            <a:r>
              <a:rPr lang="en-US" sz="1600" dirty="0"/>
              <a:t>Frequent users are more likely to say </a:t>
            </a:r>
            <a:r>
              <a:rPr lang="en-US" sz="1600" dirty="0" err="1"/>
              <a:t>vaping</a:t>
            </a:r>
            <a:r>
              <a:rPr lang="en-US" sz="1600" dirty="0"/>
              <a:t> helps them relax, and they believe </a:t>
            </a:r>
            <a:r>
              <a:rPr lang="en-US" sz="1600" dirty="0" err="1"/>
              <a:t>vaping</a:t>
            </a:r>
            <a:r>
              <a:rPr lang="en-US" sz="1600" dirty="0"/>
              <a:t> is less harmful than smoking cigarettes.</a:t>
            </a:r>
          </a:p>
          <a:p>
            <a:pPr marL="1200150" lvl="2" indent="-285750">
              <a:buSzPct val="81000"/>
              <a:buFont typeface="Courier New"/>
              <a:buChar char="o"/>
            </a:pPr>
            <a:r>
              <a:rPr lang="en-US" sz="1600" dirty="0"/>
              <a:t>They are also more likely to use </a:t>
            </a:r>
            <a:r>
              <a:rPr lang="en-US" sz="1600" dirty="0" err="1"/>
              <a:t>vaping</a:t>
            </a:r>
            <a:r>
              <a:rPr lang="en-US" sz="1600" dirty="0"/>
              <a:t> products because friends/family members are using.</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900" y="-21345"/>
            <a:ext cx="12192000" cy="646331"/>
          </a:xfrm>
          <a:prstGeom prst="rect">
            <a:avLst/>
          </a:prstGeom>
          <a:noFill/>
        </p:spPr>
        <p:txBody>
          <a:bodyPr wrap="square" rtlCol="0">
            <a:spAutoFit/>
          </a:bodyPr>
          <a:lstStyle/>
          <a:p>
            <a:r>
              <a:rPr lang="en-US" dirty="0">
                <a:solidFill>
                  <a:schemeClr val="bg1"/>
                </a:solidFill>
              </a:rPr>
              <a:t>Most people say they use e-cigarettes because they like the taste – this is especially true for younger users and frequent users. </a:t>
            </a:r>
          </a:p>
        </p:txBody>
      </p:sp>
      <p:sp>
        <p:nvSpPr>
          <p:cNvPr id="3" name="Rectangle 2"/>
          <p:cNvSpPr/>
          <p:nvPr/>
        </p:nvSpPr>
        <p:spPr>
          <a:xfrm>
            <a:off x="2593348" y="6635949"/>
            <a:ext cx="6855452" cy="215444"/>
          </a:xfrm>
          <a:prstGeom prst="rect">
            <a:avLst/>
          </a:prstGeom>
        </p:spPr>
        <p:txBody>
          <a:bodyPr wrap="square">
            <a:spAutoFit/>
          </a:bodyPr>
          <a:lstStyle/>
          <a:p>
            <a:pPr lvl="0"/>
            <a:r>
              <a:rPr lang="en-US" sz="800" dirty="0"/>
              <a:t>Q9. What are the top three reasons you use e-cigarettes or vaping products? (n=355, e-Cigarette User)</a:t>
            </a:r>
          </a:p>
        </p:txBody>
      </p:sp>
      <p:sp>
        <p:nvSpPr>
          <p:cNvPr id="6" name="Slide Number Placeholder 5"/>
          <p:cNvSpPr>
            <a:spLocks noGrp="1"/>
          </p:cNvSpPr>
          <p:nvPr>
            <p:ph type="sldNum" sz="quarter" idx="12"/>
          </p:nvPr>
        </p:nvSpPr>
        <p:spPr/>
        <p:txBody>
          <a:bodyPr/>
          <a:lstStyle/>
          <a:p>
            <a:fld id="{B7C5CABF-F878-C74C-8870-EC106A83C25A}" type="slidenum">
              <a:rPr lang="en-US" smtClean="0"/>
              <a:t>24</a:t>
            </a:fld>
            <a:endParaRPr lang="en-US" dirty="0"/>
          </a:p>
        </p:txBody>
      </p:sp>
      <p:sp>
        <p:nvSpPr>
          <p:cNvPr id="17" name="TextBox 16"/>
          <p:cNvSpPr txBox="1"/>
          <p:nvPr/>
        </p:nvSpPr>
        <p:spPr>
          <a:xfrm>
            <a:off x="815194" y="1745411"/>
            <a:ext cx="7345704" cy="307777"/>
          </a:xfrm>
          <a:prstGeom prst="rect">
            <a:avLst/>
          </a:prstGeom>
          <a:noFill/>
          <a:ln>
            <a:solidFill>
              <a:srgbClr val="003B5F"/>
            </a:solidFill>
          </a:ln>
        </p:spPr>
        <p:txBody>
          <a:bodyPr wrap="square" rtlCol="0">
            <a:spAutoFit/>
          </a:bodyPr>
          <a:lstStyle/>
          <a:p>
            <a:pPr algn="ctr"/>
            <a:r>
              <a:rPr lang="en-US" sz="1400" b="1" dirty="0"/>
              <a:t>Reasons Use E-Cigarettes or </a:t>
            </a:r>
            <a:r>
              <a:rPr lang="en-US" sz="1400" b="1" dirty="0" err="1"/>
              <a:t>Vaping</a:t>
            </a:r>
            <a:r>
              <a:rPr lang="en-US" sz="1400" b="1" dirty="0"/>
              <a:t> Products </a:t>
            </a:r>
            <a:r>
              <a:rPr lang="en-US" sz="1100" b="1" dirty="0"/>
              <a:t>(n=401 Past/Present Users)</a:t>
            </a:r>
          </a:p>
        </p:txBody>
      </p:sp>
      <p:cxnSp>
        <p:nvCxnSpPr>
          <p:cNvPr id="9" name="Straight Connector 8"/>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8521700" y="1808588"/>
            <a:ext cx="889000" cy="261610"/>
          </a:xfrm>
          <a:prstGeom prst="rect">
            <a:avLst/>
          </a:prstGeom>
          <a:noFill/>
        </p:spPr>
        <p:txBody>
          <a:bodyPr wrap="square" rtlCol="0">
            <a:spAutoFit/>
          </a:bodyPr>
          <a:lstStyle/>
          <a:p>
            <a:r>
              <a:rPr lang="en-US" sz="1100" b="1" u="sng" dirty="0"/>
              <a:t>Age 18-25</a:t>
            </a:r>
          </a:p>
        </p:txBody>
      </p:sp>
      <p:graphicFrame>
        <p:nvGraphicFramePr>
          <p:cNvPr id="8" name="Table 7"/>
          <p:cNvGraphicFramePr>
            <a:graphicFrameLocks noGrp="1"/>
          </p:cNvGraphicFramePr>
          <p:nvPr>
            <p:extLst>
              <p:ext uri="{D42A27DB-BD31-4B8C-83A1-F6EECF244321}">
                <p14:modId xmlns:p14="http://schemas.microsoft.com/office/powerpoint/2010/main" val="1424194289"/>
              </p:ext>
            </p:extLst>
          </p:nvPr>
        </p:nvGraphicFramePr>
        <p:xfrm>
          <a:off x="8638548" y="2197100"/>
          <a:ext cx="584200" cy="4097020"/>
        </p:xfrm>
        <a:graphic>
          <a:graphicData uri="http://schemas.openxmlformats.org/drawingml/2006/table">
            <a:tbl>
              <a:tblPr firstRow="1" bandRow="1">
                <a:tableStyleId>{2D5ABB26-0587-4C30-8999-92F81FD0307C}</a:tableStyleId>
              </a:tblPr>
              <a:tblGrid>
                <a:gridCol w="584200">
                  <a:extLst>
                    <a:ext uri="{9D8B030D-6E8A-4147-A177-3AD203B41FA5}">
                      <a16:colId xmlns:a16="http://schemas.microsoft.com/office/drawing/2014/main" val="20000"/>
                    </a:ext>
                  </a:extLst>
                </a:gridCol>
              </a:tblGrid>
              <a:tr h="355600">
                <a:tc>
                  <a:txBody>
                    <a:bodyPr/>
                    <a:lstStyle/>
                    <a:p>
                      <a:r>
                        <a:rPr lang="en-US" sz="1200" dirty="0"/>
                        <a:t>49%</a:t>
                      </a:r>
                    </a:p>
                  </a:txBody>
                  <a:tcPr/>
                </a:tc>
                <a:extLst>
                  <a:ext uri="{0D108BD9-81ED-4DB2-BD59-A6C34878D82A}">
                    <a16:rowId xmlns:a16="http://schemas.microsoft.com/office/drawing/2014/main" val="10000"/>
                  </a:ext>
                </a:extLst>
              </a:tr>
              <a:tr h="342900">
                <a:tc>
                  <a:txBody>
                    <a:bodyPr/>
                    <a:lstStyle/>
                    <a:p>
                      <a:r>
                        <a:rPr lang="en-US" sz="1200" dirty="0"/>
                        <a:t>12%</a:t>
                      </a:r>
                    </a:p>
                  </a:txBody>
                  <a:tcPr/>
                </a:tc>
                <a:extLst>
                  <a:ext uri="{0D108BD9-81ED-4DB2-BD59-A6C34878D82A}">
                    <a16:rowId xmlns:a16="http://schemas.microsoft.com/office/drawing/2014/main" val="10001"/>
                  </a:ext>
                </a:extLst>
              </a:tr>
              <a:tr h="406400">
                <a:tc>
                  <a:txBody>
                    <a:bodyPr/>
                    <a:lstStyle/>
                    <a:p>
                      <a:r>
                        <a:rPr lang="en-US" sz="1200" dirty="0"/>
                        <a:t>32%</a:t>
                      </a:r>
                    </a:p>
                  </a:txBody>
                  <a:tcPr/>
                </a:tc>
                <a:extLst>
                  <a:ext uri="{0D108BD9-81ED-4DB2-BD59-A6C34878D82A}">
                    <a16:rowId xmlns:a16="http://schemas.microsoft.com/office/drawing/2014/main" val="10002"/>
                  </a:ext>
                </a:extLst>
              </a:tr>
              <a:tr h="381000">
                <a:tc>
                  <a:txBody>
                    <a:bodyPr/>
                    <a:lstStyle/>
                    <a:p>
                      <a:r>
                        <a:rPr lang="en-US" sz="1200" dirty="0"/>
                        <a:t>32%</a:t>
                      </a:r>
                    </a:p>
                  </a:txBody>
                  <a:tcPr/>
                </a:tc>
                <a:extLst>
                  <a:ext uri="{0D108BD9-81ED-4DB2-BD59-A6C34878D82A}">
                    <a16:rowId xmlns:a16="http://schemas.microsoft.com/office/drawing/2014/main" val="10003"/>
                  </a:ext>
                </a:extLst>
              </a:tr>
              <a:tr h="406400">
                <a:tc>
                  <a:txBody>
                    <a:bodyPr/>
                    <a:lstStyle/>
                    <a:p>
                      <a:r>
                        <a:rPr lang="en-US" sz="1200" dirty="0"/>
                        <a:t>9%</a:t>
                      </a:r>
                    </a:p>
                  </a:txBody>
                  <a:tcPr/>
                </a:tc>
                <a:extLst>
                  <a:ext uri="{0D108BD9-81ED-4DB2-BD59-A6C34878D82A}">
                    <a16:rowId xmlns:a16="http://schemas.microsoft.com/office/drawing/2014/main" val="10004"/>
                  </a:ext>
                </a:extLst>
              </a:tr>
              <a:tr h="370840">
                <a:tc>
                  <a:txBody>
                    <a:bodyPr/>
                    <a:lstStyle/>
                    <a:p>
                      <a:r>
                        <a:rPr lang="en-US" sz="1200" dirty="0"/>
                        <a:t>14%</a:t>
                      </a:r>
                    </a:p>
                  </a:txBody>
                  <a:tcPr/>
                </a:tc>
                <a:extLst>
                  <a:ext uri="{0D108BD9-81ED-4DB2-BD59-A6C34878D82A}">
                    <a16:rowId xmlns:a16="http://schemas.microsoft.com/office/drawing/2014/main" val="10005"/>
                  </a:ext>
                </a:extLst>
              </a:tr>
              <a:tr h="370840">
                <a:tc>
                  <a:txBody>
                    <a:bodyPr/>
                    <a:lstStyle/>
                    <a:p>
                      <a:r>
                        <a:rPr lang="en-US" sz="1200" dirty="0"/>
                        <a:t>18%</a:t>
                      </a:r>
                    </a:p>
                  </a:txBody>
                  <a:tcPr/>
                </a:tc>
                <a:extLst>
                  <a:ext uri="{0D108BD9-81ED-4DB2-BD59-A6C34878D82A}">
                    <a16:rowId xmlns:a16="http://schemas.microsoft.com/office/drawing/2014/main" val="10006"/>
                  </a:ext>
                </a:extLst>
              </a:tr>
              <a:tr h="350520">
                <a:tc>
                  <a:txBody>
                    <a:bodyPr/>
                    <a:lstStyle/>
                    <a:p>
                      <a:r>
                        <a:rPr lang="en-US" sz="1200" dirty="0"/>
                        <a:t>12%</a:t>
                      </a:r>
                    </a:p>
                  </a:txBody>
                  <a:tcPr/>
                </a:tc>
                <a:extLst>
                  <a:ext uri="{0D108BD9-81ED-4DB2-BD59-A6C34878D82A}">
                    <a16:rowId xmlns:a16="http://schemas.microsoft.com/office/drawing/2014/main" val="10007"/>
                  </a:ext>
                </a:extLst>
              </a:tr>
              <a:tr h="370840">
                <a:tc>
                  <a:txBody>
                    <a:bodyPr/>
                    <a:lstStyle/>
                    <a:p>
                      <a:r>
                        <a:rPr lang="en-US" sz="1200" dirty="0"/>
                        <a:t>14%</a:t>
                      </a:r>
                    </a:p>
                  </a:txBody>
                  <a:tcPr/>
                </a:tc>
                <a:extLst>
                  <a:ext uri="{0D108BD9-81ED-4DB2-BD59-A6C34878D82A}">
                    <a16:rowId xmlns:a16="http://schemas.microsoft.com/office/drawing/2014/main" val="10008"/>
                  </a:ext>
                </a:extLst>
              </a:tr>
              <a:tr h="370840">
                <a:tc>
                  <a:txBody>
                    <a:bodyPr/>
                    <a:lstStyle/>
                    <a:p>
                      <a:r>
                        <a:rPr lang="en-US" sz="1200" dirty="0"/>
                        <a:t>8%</a:t>
                      </a:r>
                    </a:p>
                  </a:txBody>
                  <a:tcPr/>
                </a:tc>
                <a:extLst>
                  <a:ext uri="{0D108BD9-81ED-4DB2-BD59-A6C34878D82A}">
                    <a16:rowId xmlns:a16="http://schemas.microsoft.com/office/drawing/2014/main" val="10009"/>
                  </a:ext>
                </a:extLst>
              </a:tr>
              <a:tr h="370840">
                <a:tc>
                  <a:txBody>
                    <a:bodyPr/>
                    <a:lstStyle/>
                    <a:p>
                      <a:r>
                        <a:rPr lang="en-US" sz="1200" dirty="0"/>
                        <a:t>10%</a:t>
                      </a:r>
                    </a:p>
                  </a:txBody>
                  <a:tcPr/>
                </a:tc>
                <a:extLst>
                  <a:ext uri="{0D108BD9-81ED-4DB2-BD59-A6C34878D82A}">
                    <a16:rowId xmlns:a16="http://schemas.microsoft.com/office/drawing/2014/main" val="10010"/>
                  </a:ext>
                </a:extLst>
              </a:tr>
            </a:tbl>
          </a:graphicData>
        </a:graphic>
      </p:graphicFrame>
      <p:sp>
        <p:nvSpPr>
          <p:cNvPr id="12" name="TextBox 11"/>
          <p:cNvSpPr txBox="1"/>
          <p:nvPr/>
        </p:nvSpPr>
        <p:spPr>
          <a:xfrm>
            <a:off x="9602889" y="1799349"/>
            <a:ext cx="889000" cy="261610"/>
          </a:xfrm>
          <a:prstGeom prst="rect">
            <a:avLst/>
          </a:prstGeom>
          <a:noFill/>
        </p:spPr>
        <p:txBody>
          <a:bodyPr wrap="square" rtlCol="0">
            <a:spAutoFit/>
          </a:bodyPr>
          <a:lstStyle/>
          <a:p>
            <a:r>
              <a:rPr lang="en-US" sz="1100" b="1" u="sng" dirty="0"/>
              <a:t>Age 56+</a:t>
            </a:r>
          </a:p>
        </p:txBody>
      </p:sp>
      <p:graphicFrame>
        <p:nvGraphicFramePr>
          <p:cNvPr id="13" name="Table 12"/>
          <p:cNvGraphicFramePr>
            <a:graphicFrameLocks noGrp="1"/>
          </p:cNvGraphicFramePr>
          <p:nvPr>
            <p:extLst>
              <p:ext uri="{D42A27DB-BD31-4B8C-83A1-F6EECF244321}">
                <p14:modId xmlns:p14="http://schemas.microsoft.com/office/powerpoint/2010/main" val="1769973333"/>
              </p:ext>
            </p:extLst>
          </p:nvPr>
        </p:nvGraphicFramePr>
        <p:xfrm>
          <a:off x="9656237" y="2171700"/>
          <a:ext cx="584200" cy="4109720"/>
        </p:xfrm>
        <a:graphic>
          <a:graphicData uri="http://schemas.openxmlformats.org/drawingml/2006/table">
            <a:tbl>
              <a:tblPr firstRow="1" bandRow="1">
                <a:tableStyleId>{2D5ABB26-0587-4C30-8999-92F81FD0307C}</a:tableStyleId>
              </a:tblPr>
              <a:tblGrid>
                <a:gridCol w="584200">
                  <a:extLst>
                    <a:ext uri="{9D8B030D-6E8A-4147-A177-3AD203B41FA5}">
                      <a16:colId xmlns:a16="http://schemas.microsoft.com/office/drawing/2014/main" val="20000"/>
                    </a:ext>
                  </a:extLst>
                </a:gridCol>
              </a:tblGrid>
              <a:tr h="371761">
                <a:tc>
                  <a:txBody>
                    <a:bodyPr/>
                    <a:lstStyle/>
                    <a:p>
                      <a:r>
                        <a:rPr lang="en-US" sz="1200" dirty="0"/>
                        <a:t>8%</a:t>
                      </a:r>
                    </a:p>
                  </a:txBody>
                  <a:tcPr/>
                </a:tc>
                <a:extLst>
                  <a:ext uri="{0D108BD9-81ED-4DB2-BD59-A6C34878D82A}">
                    <a16:rowId xmlns:a16="http://schemas.microsoft.com/office/drawing/2014/main" val="10000"/>
                  </a:ext>
                </a:extLst>
              </a:tr>
              <a:tr h="342900">
                <a:tc>
                  <a:txBody>
                    <a:bodyPr/>
                    <a:lstStyle/>
                    <a:p>
                      <a:r>
                        <a:rPr lang="en-US" sz="1200" dirty="0"/>
                        <a:t>38%</a:t>
                      </a:r>
                    </a:p>
                  </a:txBody>
                  <a:tcPr/>
                </a:tc>
                <a:extLst>
                  <a:ext uri="{0D108BD9-81ED-4DB2-BD59-A6C34878D82A}">
                    <a16:rowId xmlns:a16="http://schemas.microsoft.com/office/drawing/2014/main" val="10001"/>
                  </a:ext>
                </a:extLst>
              </a:tr>
              <a:tr h="406400">
                <a:tc>
                  <a:txBody>
                    <a:bodyPr/>
                    <a:lstStyle/>
                    <a:p>
                      <a:r>
                        <a:rPr lang="en-US" sz="1200" dirty="0"/>
                        <a:t>15%</a:t>
                      </a:r>
                    </a:p>
                  </a:txBody>
                  <a:tcPr/>
                </a:tc>
                <a:extLst>
                  <a:ext uri="{0D108BD9-81ED-4DB2-BD59-A6C34878D82A}">
                    <a16:rowId xmlns:a16="http://schemas.microsoft.com/office/drawing/2014/main" val="10002"/>
                  </a:ext>
                </a:extLst>
              </a:tr>
              <a:tr h="381000">
                <a:tc>
                  <a:txBody>
                    <a:bodyPr/>
                    <a:lstStyle/>
                    <a:p>
                      <a:r>
                        <a:rPr lang="en-US" sz="1200" dirty="0"/>
                        <a:t>8%</a:t>
                      </a:r>
                    </a:p>
                  </a:txBody>
                  <a:tcPr/>
                </a:tc>
                <a:extLst>
                  <a:ext uri="{0D108BD9-81ED-4DB2-BD59-A6C34878D82A}">
                    <a16:rowId xmlns:a16="http://schemas.microsoft.com/office/drawing/2014/main" val="10003"/>
                  </a:ext>
                </a:extLst>
              </a:tr>
              <a:tr h="406400">
                <a:tc>
                  <a:txBody>
                    <a:bodyPr/>
                    <a:lstStyle/>
                    <a:p>
                      <a:r>
                        <a:rPr lang="en-US" sz="1200" dirty="0"/>
                        <a:t>40%</a:t>
                      </a:r>
                    </a:p>
                  </a:txBody>
                  <a:tcPr/>
                </a:tc>
                <a:extLst>
                  <a:ext uri="{0D108BD9-81ED-4DB2-BD59-A6C34878D82A}">
                    <a16:rowId xmlns:a16="http://schemas.microsoft.com/office/drawing/2014/main" val="10004"/>
                  </a:ext>
                </a:extLst>
              </a:tr>
              <a:tr h="370840">
                <a:tc>
                  <a:txBody>
                    <a:bodyPr/>
                    <a:lstStyle/>
                    <a:p>
                      <a:r>
                        <a:rPr lang="en-US" sz="1200" dirty="0"/>
                        <a:t>18%</a:t>
                      </a:r>
                    </a:p>
                  </a:txBody>
                  <a:tcPr/>
                </a:tc>
                <a:extLst>
                  <a:ext uri="{0D108BD9-81ED-4DB2-BD59-A6C34878D82A}">
                    <a16:rowId xmlns:a16="http://schemas.microsoft.com/office/drawing/2014/main" val="10005"/>
                  </a:ext>
                </a:extLst>
              </a:tr>
              <a:tr h="370840">
                <a:tc>
                  <a:txBody>
                    <a:bodyPr/>
                    <a:lstStyle/>
                    <a:p>
                      <a:r>
                        <a:rPr lang="en-US" sz="1200" dirty="0"/>
                        <a:t>20%</a:t>
                      </a:r>
                    </a:p>
                  </a:txBody>
                  <a:tcPr/>
                </a:tc>
                <a:extLst>
                  <a:ext uri="{0D108BD9-81ED-4DB2-BD59-A6C34878D82A}">
                    <a16:rowId xmlns:a16="http://schemas.microsoft.com/office/drawing/2014/main" val="10006"/>
                  </a:ext>
                </a:extLst>
              </a:tr>
              <a:tr h="347059">
                <a:tc>
                  <a:txBody>
                    <a:bodyPr/>
                    <a:lstStyle/>
                    <a:p>
                      <a:r>
                        <a:rPr lang="en-US" sz="1200" dirty="0"/>
                        <a:t>15%</a:t>
                      </a:r>
                    </a:p>
                  </a:txBody>
                  <a:tcPr/>
                </a:tc>
                <a:extLst>
                  <a:ext uri="{0D108BD9-81ED-4DB2-BD59-A6C34878D82A}">
                    <a16:rowId xmlns:a16="http://schemas.microsoft.com/office/drawing/2014/main" val="10007"/>
                  </a:ext>
                </a:extLst>
              </a:tr>
              <a:tr h="370840">
                <a:tc>
                  <a:txBody>
                    <a:bodyPr/>
                    <a:lstStyle/>
                    <a:p>
                      <a:r>
                        <a:rPr lang="en-US" sz="1200" dirty="0"/>
                        <a:t>13%</a:t>
                      </a:r>
                    </a:p>
                  </a:txBody>
                  <a:tcPr/>
                </a:tc>
                <a:extLst>
                  <a:ext uri="{0D108BD9-81ED-4DB2-BD59-A6C34878D82A}">
                    <a16:rowId xmlns:a16="http://schemas.microsoft.com/office/drawing/2014/main" val="10008"/>
                  </a:ext>
                </a:extLst>
              </a:tr>
              <a:tr h="370840">
                <a:tc>
                  <a:txBody>
                    <a:bodyPr/>
                    <a:lstStyle/>
                    <a:p>
                      <a:r>
                        <a:rPr lang="en-US" sz="1200" dirty="0"/>
                        <a:t>15%</a:t>
                      </a:r>
                    </a:p>
                  </a:txBody>
                  <a:tcPr/>
                </a:tc>
                <a:extLst>
                  <a:ext uri="{0D108BD9-81ED-4DB2-BD59-A6C34878D82A}">
                    <a16:rowId xmlns:a16="http://schemas.microsoft.com/office/drawing/2014/main" val="10009"/>
                  </a:ext>
                </a:extLst>
              </a:tr>
              <a:tr h="370840">
                <a:tc>
                  <a:txBody>
                    <a:bodyPr/>
                    <a:lstStyle/>
                    <a:p>
                      <a:r>
                        <a:rPr lang="en-US" sz="1200" dirty="0"/>
                        <a:t>0%</a:t>
                      </a:r>
                    </a:p>
                  </a:txBody>
                  <a:tcPr/>
                </a:tc>
                <a:extLst>
                  <a:ext uri="{0D108BD9-81ED-4DB2-BD59-A6C34878D82A}">
                    <a16:rowId xmlns:a16="http://schemas.microsoft.com/office/drawing/2014/main" val="10010"/>
                  </a:ext>
                </a:extLst>
              </a:tr>
            </a:tbl>
          </a:graphicData>
        </a:graphic>
      </p:graphicFrame>
      <p:sp>
        <p:nvSpPr>
          <p:cNvPr id="14" name="TextBox 13"/>
          <p:cNvSpPr txBox="1"/>
          <p:nvPr/>
        </p:nvSpPr>
        <p:spPr>
          <a:xfrm>
            <a:off x="10590941" y="1799349"/>
            <a:ext cx="889000" cy="261610"/>
          </a:xfrm>
          <a:prstGeom prst="rect">
            <a:avLst/>
          </a:prstGeom>
          <a:noFill/>
        </p:spPr>
        <p:txBody>
          <a:bodyPr wrap="square" rtlCol="0">
            <a:spAutoFit/>
          </a:bodyPr>
          <a:lstStyle/>
          <a:p>
            <a:r>
              <a:rPr lang="en-US" sz="1100" b="1" u="sng" dirty="0"/>
              <a:t>Freq. Users</a:t>
            </a:r>
          </a:p>
        </p:txBody>
      </p:sp>
      <p:graphicFrame>
        <p:nvGraphicFramePr>
          <p:cNvPr id="18" name="Chart 17"/>
          <p:cNvGraphicFramePr/>
          <p:nvPr>
            <p:extLst>
              <p:ext uri="{D42A27DB-BD31-4B8C-83A1-F6EECF244321}">
                <p14:modId xmlns:p14="http://schemas.microsoft.com/office/powerpoint/2010/main" val="1132787020"/>
              </p:ext>
            </p:extLst>
          </p:nvPr>
        </p:nvGraphicFramePr>
        <p:xfrm>
          <a:off x="815194" y="1986217"/>
          <a:ext cx="7452506" cy="43621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590922874"/>
              </p:ext>
            </p:extLst>
          </p:nvPr>
        </p:nvGraphicFramePr>
        <p:xfrm>
          <a:off x="10644289" y="2184400"/>
          <a:ext cx="584200" cy="4091940"/>
        </p:xfrm>
        <a:graphic>
          <a:graphicData uri="http://schemas.openxmlformats.org/drawingml/2006/table">
            <a:tbl>
              <a:tblPr firstRow="1" bandRow="1">
                <a:tableStyleId>{2D5ABB26-0587-4C30-8999-92F81FD0307C}</a:tableStyleId>
              </a:tblPr>
              <a:tblGrid>
                <a:gridCol w="584200">
                  <a:extLst>
                    <a:ext uri="{9D8B030D-6E8A-4147-A177-3AD203B41FA5}">
                      <a16:colId xmlns:a16="http://schemas.microsoft.com/office/drawing/2014/main" val="20000"/>
                    </a:ext>
                  </a:extLst>
                </a:gridCol>
              </a:tblGrid>
              <a:tr h="359061">
                <a:tc>
                  <a:txBody>
                    <a:bodyPr/>
                    <a:lstStyle/>
                    <a:p>
                      <a:r>
                        <a:rPr lang="en-US" sz="1200" dirty="0"/>
                        <a:t>49%</a:t>
                      </a:r>
                    </a:p>
                  </a:txBody>
                  <a:tcPr/>
                </a:tc>
                <a:extLst>
                  <a:ext uri="{0D108BD9-81ED-4DB2-BD59-A6C34878D82A}">
                    <a16:rowId xmlns:a16="http://schemas.microsoft.com/office/drawing/2014/main" val="10000"/>
                  </a:ext>
                </a:extLst>
              </a:tr>
              <a:tr h="342900">
                <a:tc>
                  <a:txBody>
                    <a:bodyPr/>
                    <a:lstStyle/>
                    <a:p>
                      <a:r>
                        <a:rPr lang="en-US" sz="1200" dirty="0"/>
                        <a:t>32%</a:t>
                      </a:r>
                    </a:p>
                  </a:txBody>
                  <a:tcPr/>
                </a:tc>
                <a:extLst>
                  <a:ext uri="{0D108BD9-81ED-4DB2-BD59-A6C34878D82A}">
                    <a16:rowId xmlns:a16="http://schemas.microsoft.com/office/drawing/2014/main" val="10001"/>
                  </a:ext>
                </a:extLst>
              </a:tr>
              <a:tr h="406400">
                <a:tc>
                  <a:txBody>
                    <a:bodyPr/>
                    <a:lstStyle/>
                    <a:p>
                      <a:r>
                        <a:rPr lang="en-US" sz="1200" dirty="0"/>
                        <a:t>38%</a:t>
                      </a:r>
                    </a:p>
                  </a:txBody>
                  <a:tcPr/>
                </a:tc>
                <a:extLst>
                  <a:ext uri="{0D108BD9-81ED-4DB2-BD59-A6C34878D82A}">
                    <a16:rowId xmlns:a16="http://schemas.microsoft.com/office/drawing/2014/main" val="10002"/>
                  </a:ext>
                </a:extLst>
              </a:tr>
              <a:tr h="381000">
                <a:tc>
                  <a:txBody>
                    <a:bodyPr/>
                    <a:lstStyle/>
                    <a:p>
                      <a:r>
                        <a:rPr lang="en-US" sz="1200" dirty="0"/>
                        <a:t>15%</a:t>
                      </a:r>
                    </a:p>
                  </a:txBody>
                  <a:tcPr/>
                </a:tc>
                <a:extLst>
                  <a:ext uri="{0D108BD9-81ED-4DB2-BD59-A6C34878D82A}">
                    <a16:rowId xmlns:a16="http://schemas.microsoft.com/office/drawing/2014/main" val="10003"/>
                  </a:ext>
                </a:extLst>
              </a:tr>
              <a:tr h="406400">
                <a:tc>
                  <a:txBody>
                    <a:bodyPr/>
                    <a:lstStyle/>
                    <a:p>
                      <a:r>
                        <a:rPr lang="en-US" sz="1200" dirty="0"/>
                        <a:t>26%</a:t>
                      </a:r>
                    </a:p>
                  </a:txBody>
                  <a:tcPr/>
                </a:tc>
                <a:extLst>
                  <a:ext uri="{0D108BD9-81ED-4DB2-BD59-A6C34878D82A}">
                    <a16:rowId xmlns:a16="http://schemas.microsoft.com/office/drawing/2014/main" val="10004"/>
                  </a:ext>
                </a:extLst>
              </a:tr>
              <a:tr h="370840">
                <a:tc>
                  <a:txBody>
                    <a:bodyPr/>
                    <a:lstStyle/>
                    <a:p>
                      <a:r>
                        <a:rPr lang="en-US" sz="1200" dirty="0"/>
                        <a:t>23%</a:t>
                      </a:r>
                    </a:p>
                  </a:txBody>
                  <a:tcPr/>
                </a:tc>
                <a:extLst>
                  <a:ext uri="{0D108BD9-81ED-4DB2-BD59-A6C34878D82A}">
                    <a16:rowId xmlns:a16="http://schemas.microsoft.com/office/drawing/2014/main" val="10005"/>
                  </a:ext>
                </a:extLst>
              </a:tr>
              <a:tr h="370840">
                <a:tc>
                  <a:txBody>
                    <a:bodyPr/>
                    <a:lstStyle/>
                    <a:p>
                      <a:r>
                        <a:rPr lang="en-US" sz="1200" dirty="0"/>
                        <a:t>33%</a:t>
                      </a:r>
                    </a:p>
                  </a:txBody>
                  <a:tcPr/>
                </a:tc>
                <a:extLst>
                  <a:ext uri="{0D108BD9-81ED-4DB2-BD59-A6C34878D82A}">
                    <a16:rowId xmlns:a16="http://schemas.microsoft.com/office/drawing/2014/main" val="10006"/>
                  </a:ext>
                </a:extLst>
              </a:tr>
              <a:tr h="359759">
                <a:tc>
                  <a:txBody>
                    <a:bodyPr/>
                    <a:lstStyle/>
                    <a:p>
                      <a:r>
                        <a:rPr lang="en-US" sz="1200" dirty="0"/>
                        <a:t>14%</a:t>
                      </a:r>
                    </a:p>
                  </a:txBody>
                  <a:tcPr/>
                </a:tc>
                <a:extLst>
                  <a:ext uri="{0D108BD9-81ED-4DB2-BD59-A6C34878D82A}">
                    <a16:rowId xmlns:a16="http://schemas.microsoft.com/office/drawing/2014/main" val="10007"/>
                  </a:ext>
                </a:extLst>
              </a:tr>
              <a:tr h="370840">
                <a:tc>
                  <a:txBody>
                    <a:bodyPr/>
                    <a:lstStyle/>
                    <a:p>
                      <a:r>
                        <a:rPr lang="en-US" sz="1200" dirty="0"/>
                        <a:t>18%</a:t>
                      </a:r>
                    </a:p>
                  </a:txBody>
                  <a:tcPr/>
                </a:tc>
                <a:extLst>
                  <a:ext uri="{0D108BD9-81ED-4DB2-BD59-A6C34878D82A}">
                    <a16:rowId xmlns:a16="http://schemas.microsoft.com/office/drawing/2014/main" val="10008"/>
                  </a:ext>
                </a:extLst>
              </a:tr>
              <a:tr h="353060">
                <a:tc>
                  <a:txBody>
                    <a:bodyPr/>
                    <a:lstStyle/>
                    <a:p>
                      <a:r>
                        <a:rPr lang="en-US" sz="1200" dirty="0"/>
                        <a:t>15%</a:t>
                      </a:r>
                    </a:p>
                  </a:txBody>
                  <a:tcPr/>
                </a:tc>
                <a:extLst>
                  <a:ext uri="{0D108BD9-81ED-4DB2-BD59-A6C34878D82A}">
                    <a16:rowId xmlns:a16="http://schemas.microsoft.com/office/drawing/2014/main" val="10009"/>
                  </a:ext>
                </a:extLst>
              </a:tr>
              <a:tr h="370840">
                <a:tc>
                  <a:txBody>
                    <a:bodyPr/>
                    <a:lstStyle/>
                    <a:p>
                      <a:r>
                        <a:rPr lang="en-US" sz="1200" dirty="0"/>
                        <a:t>14%</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07720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770537" y="3646020"/>
            <a:ext cx="491063"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9783237" y="3321610"/>
            <a:ext cx="478363"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9783237" y="2153210"/>
            <a:ext cx="478363"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0761137" y="2451100"/>
            <a:ext cx="478363"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9772" y="729749"/>
            <a:ext cx="11737234" cy="1569660"/>
          </a:xfrm>
          <a:prstGeom prst="rect">
            <a:avLst/>
          </a:prstGeom>
          <a:noFill/>
        </p:spPr>
        <p:txBody>
          <a:bodyPr wrap="square" rtlCol="0">
            <a:spAutoFit/>
          </a:bodyPr>
          <a:lstStyle/>
          <a:p>
            <a:pPr marL="285750" indent="-285750">
              <a:buFont typeface="Wingdings" charset="2"/>
              <a:buChar char="v"/>
            </a:pPr>
            <a:r>
              <a:rPr lang="en-US" sz="1600" dirty="0"/>
              <a:t>Younger consumers are more likely to say religious reasons keep them from trying </a:t>
            </a:r>
            <a:r>
              <a:rPr lang="en-US" sz="1600" dirty="0" err="1"/>
              <a:t>vape</a:t>
            </a:r>
            <a:r>
              <a:rPr lang="en-US" sz="1600" dirty="0"/>
              <a:t> products, and more say their friends do not use these products. </a:t>
            </a:r>
          </a:p>
          <a:p>
            <a:pPr marL="742950" lvl="1" indent="-285750">
              <a:buSzPct val="60000"/>
              <a:buFont typeface="Wingdings" charset="2"/>
              <a:buChar char="u"/>
            </a:pPr>
            <a:r>
              <a:rPr lang="en-US" sz="1600" dirty="0"/>
              <a:t>Older consumers say they just have no interest in using these products.</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28371"/>
            <a:ext cx="11850627" cy="646331"/>
          </a:xfrm>
          <a:prstGeom prst="rect">
            <a:avLst/>
          </a:prstGeom>
          <a:noFill/>
        </p:spPr>
        <p:txBody>
          <a:bodyPr wrap="square" rtlCol="0">
            <a:spAutoFit/>
          </a:bodyPr>
          <a:lstStyle/>
          <a:p>
            <a:r>
              <a:rPr lang="en-US" dirty="0">
                <a:solidFill>
                  <a:schemeClr val="bg1"/>
                </a:solidFill>
              </a:rPr>
              <a:t>Idahoans who have not tried </a:t>
            </a:r>
            <a:r>
              <a:rPr lang="en-US" dirty="0" err="1">
                <a:solidFill>
                  <a:schemeClr val="bg1"/>
                </a:solidFill>
              </a:rPr>
              <a:t>vaping</a:t>
            </a:r>
            <a:r>
              <a:rPr lang="en-US" dirty="0">
                <a:solidFill>
                  <a:schemeClr val="bg1"/>
                </a:solidFill>
              </a:rPr>
              <a:t> products cite concerns for their own health and the health of others as key reasons they have not tried </a:t>
            </a:r>
            <a:r>
              <a:rPr lang="en-US" dirty="0" err="1">
                <a:solidFill>
                  <a:schemeClr val="bg1"/>
                </a:solidFill>
              </a:rPr>
              <a:t>vaping</a:t>
            </a:r>
            <a:r>
              <a:rPr lang="en-US" dirty="0">
                <a:solidFill>
                  <a:schemeClr val="bg1"/>
                </a:solidFill>
              </a:rPr>
              <a:t>.</a:t>
            </a:r>
          </a:p>
        </p:txBody>
      </p:sp>
      <p:sp>
        <p:nvSpPr>
          <p:cNvPr id="3" name="Rectangle 2"/>
          <p:cNvSpPr/>
          <p:nvPr/>
        </p:nvSpPr>
        <p:spPr>
          <a:xfrm>
            <a:off x="2593348" y="6635949"/>
            <a:ext cx="6855452" cy="215444"/>
          </a:xfrm>
          <a:prstGeom prst="rect">
            <a:avLst/>
          </a:prstGeom>
        </p:spPr>
        <p:txBody>
          <a:bodyPr wrap="square">
            <a:spAutoFit/>
          </a:bodyPr>
          <a:lstStyle/>
          <a:p>
            <a:pPr lvl="0"/>
            <a:r>
              <a:rPr lang="en-US" sz="800" dirty="0"/>
              <a:t>Q30. What are the top three reasons you decided NOT to use e-cigarettes or vaping products? (n=446, e-Cigarette Non-User) </a:t>
            </a:r>
          </a:p>
        </p:txBody>
      </p:sp>
      <p:sp>
        <p:nvSpPr>
          <p:cNvPr id="6" name="Slide Number Placeholder 5"/>
          <p:cNvSpPr>
            <a:spLocks noGrp="1"/>
          </p:cNvSpPr>
          <p:nvPr>
            <p:ph type="sldNum" sz="quarter" idx="12"/>
          </p:nvPr>
        </p:nvSpPr>
        <p:spPr/>
        <p:txBody>
          <a:bodyPr/>
          <a:lstStyle/>
          <a:p>
            <a:fld id="{B7C5CABF-F878-C74C-8870-EC106A83C25A}" type="slidenum">
              <a:rPr lang="en-US" smtClean="0"/>
              <a:t>25</a:t>
            </a:fld>
            <a:endParaRPr lang="en-US" dirty="0"/>
          </a:p>
        </p:txBody>
      </p:sp>
      <p:graphicFrame>
        <p:nvGraphicFramePr>
          <p:cNvPr id="16" name="Chart 15"/>
          <p:cNvGraphicFramePr/>
          <p:nvPr>
            <p:extLst>
              <p:ext uri="{D42A27DB-BD31-4B8C-83A1-F6EECF244321}">
                <p14:modId xmlns:p14="http://schemas.microsoft.com/office/powerpoint/2010/main" val="2310644688"/>
              </p:ext>
            </p:extLst>
          </p:nvPr>
        </p:nvGraphicFramePr>
        <p:xfrm>
          <a:off x="493772" y="1930077"/>
          <a:ext cx="9123401" cy="450710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493772" y="1745412"/>
            <a:ext cx="8886326" cy="307777"/>
          </a:xfrm>
          <a:prstGeom prst="rect">
            <a:avLst/>
          </a:prstGeom>
          <a:noFill/>
          <a:ln>
            <a:solidFill>
              <a:srgbClr val="003B5F"/>
            </a:solidFill>
          </a:ln>
        </p:spPr>
        <p:txBody>
          <a:bodyPr wrap="square" rtlCol="0">
            <a:spAutoFit/>
          </a:bodyPr>
          <a:lstStyle/>
          <a:p>
            <a:pPr algn="ctr"/>
            <a:r>
              <a:rPr lang="en-US" sz="1400" b="1" dirty="0"/>
              <a:t>Reasons Decided </a:t>
            </a:r>
            <a:r>
              <a:rPr lang="en-US" sz="1400" b="1" dirty="0">
                <a:solidFill>
                  <a:srgbClr val="FF0000"/>
                </a:solidFill>
              </a:rPr>
              <a:t>NOT</a:t>
            </a:r>
            <a:r>
              <a:rPr lang="en-US" sz="1400" b="1" dirty="0"/>
              <a:t> to Use E-Cigarettes or </a:t>
            </a:r>
            <a:r>
              <a:rPr lang="en-US" sz="1400" b="1" dirty="0" err="1"/>
              <a:t>Vaping</a:t>
            </a:r>
            <a:r>
              <a:rPr lang="en-US" sz="1400" b="1" dirty="0"/>
              <a:t> Products </a:t>
            </a:r>
            <a:r>
              <a:rPr lang="en-US" sz="1100" b="1" dirty="0"/>
              <a:t>(n=446 Non-Users) </a:t>
            </a:r>
          </a:p>
        </p:txBody>
      </p:sp>
      <p:cxnSp>
        <p:nvCxnSpPr>
          <p:cNvPr id="9" name="Straight Connector 8"/>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626600" y="1745088"/>
            <a:ext cx="889000" cy="261610"/>
          </a:xfrm>
          <a:prstGeom prst="rect">
            <a:avLst/>
          </a:prstGeom>
          <a:noFill/>
        </p:spPr>
        <p:txBody>
          <a:bodyPr wrap="square" rtlCol="0">
            <a:spAutoFit/>
          </a:bodyPr>
          <a:lstStyle/>
          <a:p>
            <a:r>
              <a:rPr lang="en-US" sz="1100" b="1" u="sng" dirty="0"/>
              <a:t>Age 18-25</a:t>
            </a:r>
          </a:p>
        </p:txBody>
      </p:sp>
      <p:sp>
        <p:nvSpPr>
          <p:cNvPr id="12" name="TextBox 11"/>
          <p:cNvSpPr txBox="1"/>
          <p:nvPr/>
        </p:nvSpPr>
        <p:spPr>
          <a:xfrm>
            <a:off x="10707789" y="1735849"/>
            <a:ext cx="889000" cy="261610"/>
          </a:xfrm>
          <a:prstGeom prst="rect">
            <a:avLst/>
          </a:prstGeom>
          <a:noFill/>
        </p:spPr>
        <p:txBody>
          <a:bodyPr wrap="square" rtlCol="0">
            <a:spAutoFit/>
          </a:bodyPr>
          <a:lstStyle/>
          <a:p>
            <a:r>
              <a:rPr lang="en-US" sz="1100" b="1" u="sng" dirty="0"/>
              <a:t>Age 56+</a:t>
            </a:r>
          </a:p>
        </p:txBody>
      </p:sp>
      <p:graphicFrame>
        <p:nvGraphicFramePr>
          <p:cNvPr id="13" name="Table 12"/>
          <p:cNvGraphicFramePr>
            <a:graphicFrameLocks noGrp="1"/>
          </p:cNvGraphicFramePr>
          <p:nvPr>
            <p:extLst>
              <p:ext uri="{D42A27DB-BD31-4B8C-83A1-F6EECF244321}">
                <p14:modId xmlns:p14="http://schemas.microsoft.com/office/powerpoint/2010/main" val="3425227581"/>
              </p:ext>
            </p:extLst>
          </p:nvPr>
        </p:nvGraphicFramePr>
        <p:xfrm>
          <a:off x="10761137" y="2108200"/>
          <a:ext cx="584200" cy="4226560"/>
        </p:xfrm>
        <a:graphic>
          <a:graphicData uri="http://schemas.openxmlformats.org/drawingml/2006/table">
            <a:tbl>
              <a:tblPr firstRow="1" bandRow="1">
                <a:tableStyleId>{2D5ABB26-0587-4C30-8999-92F81FD0307C}</a:tableStyleId>
              </a:tblPr>
              <a:tblGrid>
                <a:gridCol w="584200">
                  <a:extLst>
                    <a:ext uri="{9D8B030D-6E8A-4147-A177-3AD203B41FA5}">
                      <a16:colId xmlns:a16="http://schemas.microsoft.com/office/drawing/2014/main" val="20000"/>
                    </a:ext>
                  </a:extLst>
                </a:gridCol>
              </a:tblGrid>
              <a:tr h="304800">
                <a:tc>
                  <a:txBody>
                    <a:bodyPr/>
                    <a:lstStyle/>
                    <a:p>
                      <a:r>
                        <a:rPr lang="en-US" sz="1200" dirty="0"/>
                        <a:t>69%</a:t>
                      </a:r>
                    </a:p>
                  </a:txBody>
                  <a:tcPr/>
                </a:tc>
                <a:extLst>
                  <a:ext uri="{0D108BD9-81ED-4DB2-BD59-A6C34878D82A}">
                    <a16:rowId xmlns:a16="http://schemas.microsoft.com/office/drawing/2014/main" val="10000"/>
                  </a:ext>
                </a:extLst>
              </a:tr>
              <a:tr h="266700">
                <a:tc>
                  <a:txBody>
                    <a:bodyPr/>
                    <a:lstStyle/>
                    <a:p>
                      <a:r>
                        <a:rPr lang="en-US" sz="1200" dirty="0"/>
                        <a:t>52%</a:t>
                      </a:r>
                    </a:p>
                  </a:txBody>
                  <a:tcPr/>
                </a:tc>
                <a:extLst>
                  <a:ext uri="{0D108BD9-81ED-4DB2-BD59-A6C34878D82A}">
                    <a16:rowId xmlns:a16="http://schemas.microsoft.com/office/drawing/2014/main" val="10001"/>
                  </a:ext>
                </a:extLst>
              </a:tr>
              <a:tr h="297180">
                <a:tc>
                  <a:txBody>
                    <a:bodyPr/>
                    <a:lstStyle/>
                    <a:p>
                      <a:r>
                        <a:rPr lang="en-US" sz="1200" dirty="0"/>
                        <a:t>30%</a:t>
                      </a:r>
                    </a:p>
                  </a:txBody>
                  <a:tcPr/>
                </a:tc>
                <a:extLst>
                  <a:ext uri="{0D108BD9-81ED-4DB2-BD59-A6C34878D82A}">
                    <a16:rowId xmlns:a16="http://schemas.microsoft.com/office/drawing/2014/main" val="10002"/>
                  </a:ext>
                </a:extLst>
              </a:tr>
              <a:tr h="317500">
                <a:tc>
                  <a:txBody>
                    <a:bodyPr/>
                    <a:lstStyle/>
                    <a:p>
                      <a:r>
                        <a:rPr lang="en-US" sz="1200" dirty="0"/>
                        <a:t>27%</a:t>
                      </a:r>
                    </a:p>
                  </a:txBody>
                  <a:tcPr/>
                </a:tc>
                <a:extLst>
                  <a:ext uri="{0D108BD9-81ED-4DB2-BD59-A6C34878D82A}">
                    <a16:rowId xmlns:a16="http://schemas.microsoft.com/office/drawing/2014/main" val="10003"/>
                  </a:ext>
                </a:extLst>
              </a:tr>
              <a:tr h="304800">
                <a:tc>
                  <a:txBody>
                    <a:bodyPr/>
                    <a:lstStyle/>
                    <a:p>
                      <a:r>
                        <a:rPr lang="en-US" sz="1200" dirty="0"/>
                        <a:t>18%</a:t>
                      </a:r>
                    </a:p>
                  </a:txBody>
                  <a:tcPr/>
                </a:tc>
                <a:extLst>
                  <a:ext uri="{0D108BD9-81ED-4DB2-BD59-A6C34878D82A}">
                    <a16:rowId xmlns:a16="http://schemas.microsoft.com/office/drawing/2014/main" val="10004"/>
                  </a:ext>
                </a:extLst>
              </a:tr>
              <a:tr h="241300">
                <a:tc>
                  <a:txBody>
                    <a:bodyPr/>
                    <a:lstStyle/>
                    <a:p>
                      <a:r>
                        <a:rPr lang="en-US" sz="1200" dirty="0"/>
                        <a:t>11%</a:t>
                      </a:r>
                    </a:p>
                  </a:txBody>
                  <a:tcPr/>
                </a:tc>
                <a:extLst>
                  <a:ext uri="{0D108BD9-81ED-4DB2-BD59-A6C34878D82A}">
                    <a16:rowId xmlns:a16="http://schemas.microsoft.com/office/drawing/2014/main" val="10005"/>
                  </a:ext>
                </a:extLst>
              </a:tr>
              <a:tr h="292100">
                <a:tc>
                  <a:txBody>
                    <a:bodyPr/>
                    <a:lstStyle/>
                    <a:p>
                      <a:r>
                        <a:rPr lang="en-US" sz="1200" dirty="0"/>
                        <a:t>13%</a:t>
                      </a:r>
                    </a:p>
                  </a:txBody>
                  <a:tcPr/>
                </a:tc>
                <a:extLst>
                  <a:ext uri="{0D108BD9-81ED-4DB2-BD59-A6C34878D82A}">
                    <a16:rowId xmlns:a16="http://schemas.microsoft.com/office/drawing/2014/main" val="10006"/>
                  </a:ext>
                </a:extLst>
              </a:tr>
              <a:tr h="330200">
                <a:tc>
                  <a:txBody>
                    <a:bodyPr/>
                    <a:lstStyle/>
                    <a:p>
                      <a:r>
                        <a:rPr lang="en-US" sz="1200" dirty="0"/>
                        <a:t>11%</a:t>
                      </a:r>
                    </a:p>
                  </a:txBody>
                  <a:tcPr/>
                </a:tc>
                <a:extLst>
                  <a:ext uri="{0D108BD9-81ED-4DB2-BD59-A6C34878D82A}">
                    <a16:rowId xmlns:a16="http://schemas.microsoft.com/office/drawing/2014/main" val="10007"/>
                  </a:ext>
                </a:extLst>
              </a:tr>
              <a:tr h="266700">
                <a:tc>
                  <a:txBody>
                    <a:bodyPr/>
                    <a:lstStyle/>
                    <a:p>
                      <a:r>
                        <a:rPr lang="en-US" sz="1200" dirty="0"/>
                        <a:t>8%</a:t>
                      </a:r>
                    </a:p>
                  </a:txBody>
                  <a:tcPr/>
                </a:tc>
                <a:extLst>
                  <a:ext uri="{0D108BD9-81ED-4DB2-BD59-A6C34878D82A}">
                    <a16:rowId xmlns:a16="http://schemas.microsoft.com/office/drawing/2014/main" val="10008"/>
                  </a:ext>
                </a:extLst>
              </a:tr>
              <a:tr h="309880">
                <a:tc>
                  <a:txBody>
                    <a:bodyPr/>
                    <a:lstStyle/>
                    <a:p>
                      <a:r>
                        <a:rPr lang="en-US" sz="1200" dirty="0"/>
                        <a:t>8%</a:t>
                      </a:r>
                    </a:p>
                  </a:txBody>
                  <a:tcPr/>
                </a:tc>
                <a:extLst>
                  <a:ext uri="{0D108BD9-81ED-4DB2-BD59-A6C34878D82A}">
                    <a16:rowId xmlns:a16="http://schemas.microsoft.com/office/drawing/2014/main" val="10009"/>
                  </a:ext>
                </a:extLst>
              </a:tr>
              <a:tr h="266700">
                <a:tc>
                  <a:txBody>
                    <a:bodyPr/>
                    <a:lstStyle/>
                    <a:p>
                      <a:r>
                        <a:rPr lang="en-US" sz="1200" dirty="0"/>
                        <a:t>2%</a:t>
                      </a:r>
                    </a:p>
                  </a:txBody>
                  <a:tcPr/>
                </a:tc>
                <a:extLst>
                  <a:ext uri="{0D108BD9-81ED-4DB2-BD59-A6C34878D82A}">
                    <a16:rowId xmlns:a16="http://schemas.microsoft.com/office/drawing/2014/main" val="10010"/>
                  </a:ext>
                </a:extLst>
              </a:tr>
              <a:tr h="322580">
                <a:tc>
                  <a:txBody>
                    <a:bodyPr/>
                    <a:lstStyle/>
                    <a:p>
                      <a:r>
                        <a:rPr lang="en-US" sz="1200" dirty="0"/>
                        <a:t>5%</a:t>
                      </a:r>
                    </a:p>
                  </a:txBody>
                  <a:tcPr/>
                </a:tc>
                <a:extLst>
                  <a:ext uri="{0D108BD9-81ED-4DB2-BD59-A6C34878D82A}">
                    <a16:rowId xmlns:a16="http://schemas.microsoft.com/office/drawing/2014/main" val="10011"/>
                  </a:ext>
                </a:extLst>
              </a:tr>
              <a:tr h="279400">
                <a:tc>
                  <a:txBody>
                    <a:bodyPr/>
                    <a:lstStyle/>
                    <a:p>
                      <a:r>
                        <a:rPr lang="en-US" sz="1200" dirty="0"/>
                        <a:t>2%</a:t>
                      </a:r>
                    </a:p>
                  </a:txBody>
                  <a:tcPr/>
                </a:tc>
                <a:extLst>
                  <a:ext uri="{0D108BD9-81ED-4DB2-BD59-A6C34878D82A}">
                    <a16:rowId xmlns:a16="http://schemas.microsoft.com/office/drawing/2014/main" val="10012"/>
                  </a:ext>
                </a:extLst>
              </a:tr>
              <a:tr h="370840">
                <a:tc>
                  <a:txBody>
                    <a:bodyPr/>
                    <a:lstStyle/>
                    <a:p>
                      <a:r>
                        <a:rPr lang="en-US" sz="1200" dirty="0"/>
                        <a:t>5%</a:t>
                      </a:r>
                    </a:p>
                  </a:txBody>
                  <a:tcPr/>
                </a:tc>
                <a:extLst>
                  <a:ext uri="{0D108BD9-81ED-4DB2-BD59-A6C34878D82A}">
                    <a16:rowId xmlns:a16="http://schemas.microsoft.com/office/drawing/2014/main" val="10013"/>
                  </a:ext>
                </a:extLst>
              </a:tr>
            </a:tbl>
          </a:graphicData>
        </a:graphic>
      </p:graphicFrame>
      <p:sp>
        <p:nvSpPr>
          <p:cNvPr id="23" name="Rectangle 22"/>
          <p:cNvSpPr/>
          <p:nvPr/>
        </p:nvSpPr>
        <p:spPr>
          <a:xfrm>
            <a:off x="9783237" y="5404410"/>
            <a:ext cx="491063"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553947463"/>
              </p:ext>
            </p:extLst>
          </p:nvPr>
        </p:nvGraphicFramePr>
        <p:xfrm>
          <a:off x="9743448" y="2133600"/>
          <a:ext cx="530852" cy="4226560"/>
        </p:xfrm>
        <a:graphic>
          <a:graphicData uri="http://schemas.openxmlformats.org/drawingml/2006/table">
            <a:tbl>
              <a:tblPr firstRow="1" bandRow="1">
                <a:tableStyleId>{2D5ABB26-0587-4C30-8999-92F81FD0307C}</a:tableStyleId>
              </a:tblPr>
              <a:tblGrid>
                <a:gridCol w="530852">
                  <a:extLst>
                    <a:ext uri="{9D8B030D-6E8A-4147-A177-3AD203B41FA5}">
                      <a16:colId xmlns:a16="http://schemas.microsoft.com/office/drawing/2014/main" val="20000"/>
                    </a:ext>
                  </a:extLst>
                </a:gridCol>
              </a:tblGrid>
              <a:tr h="254000">
                <a:tc>
                  <a:txBody>
                    <a:bodyPr/>
                    <a:lstStyle/>
                    <a:p>
                      <a:r>
                        <a:rPr lang="en-US" sz="1200" dirty="0"/>
                        <a:t>78%</a:t>
                      </a:r>
                    </a:p>
                  </a:txBody>
                  <a:tcPr/>
                </a:tc>
                <a:extLst>
                  <a:ext uri="{0D108BD9-81ED-4DB2-BD59-A6C34878D82A}">
                    <a16:rowId xmlns:a16="http://schemas.microsoft.com/office/drawing/2014/main" val="10000"/>
                  </a:ext>
                </a:extLst>
              </a:tr>
              <a:tr h="292100">
                <a:tc>
                  <a:txBody>
                    <a:bodyPr/>
                    <a:lstStyle/>
                    <a:p>
                      <a:r>
                        <a:rPr lang="en-US" sz="1200" dirty="0"/>
                        <a:t>21%</a:t>
                      </a:r>
                    </a:p>
                  </a:txBody>
                  <a:tcPr/>
                </a:tc>
                <a:extLst>
                  <a:ext uri="{0D108BD9-81ED-4DB2-BD59-A6C34878D82A}">
                    <a16:rowId xmlns:a16="http://schemas.microsoft.com/office/drawing/2014/main" val="10001"/>
                  </a:ext>
                </a:extLst>
              </a:tr>
              <a:tr h="259080">
                <a:tc>
                  <a:txBody>
                    <a:bodyPr/>
                    <a:lstStyle/>
                    <a:p>
                      <a:r>
                        <a:rPr lang="en-US" sz="1200" dirty="0"/>
                        <a:t>33%</a:t>
                      </a:r>
                    </a:p>
                  </a:txBody>
                  <a:tcPr/>
                </a:tc>
                <a:extLst>
                  <a:ext uri="{0D108BD9-81ED-4DB2-BD59-A6C34878D82A}">
                    <a16:rowId xmlns:a16="http://schemas.microsoft.com/office/drawing/2014/main" val="10002"/>
                  </a:ext>
                </a:extLst>
              </a:tr>
              <a:tr h="327660">
                <a:tc>
                  <a:txBody>
                    <a:bodyPr/>
                    <a:lstStyle/>
                    <a:p>
                      <a:r>
                        <a:rPr lang="en-US" sz="1200" dirty="0"/>
                        <a:t>28%</a:t>
                      </a:r>
                    </a:p>
                  </a:txBody>
                  <a:tcPr/>
                </a:tc>
                <a:extLst>
                  <a:ext uri="{0D108BD9-81ED-4DB2-BD59-A6C34878D82A}">
                    <a16:rowId xmlns:a16="http://schemas.microsoft.com/office/drawing/2014/main" val="10003"/>
                  </a:ext>
                </a:extLst>
              </a:tr>
              <a:tr h="330200">
                <a:tc>
                  <a:txBody>
                    <a:bodyPr/>
                    <a:lstStyle/>
                    <a:p>
                      <a:r>
                        <a:rPr lang="en-US" sz="1200" dirty="0"/>
                        <a:t>31%</a:t>
                      </a:r>
                    </a:p>
                  </a:txBody>
                  <a:tcPr/>
                </a:tc>
                <a:extLst>
                  <a:ext uri="{0D108BD9-81ED-4DB2-BD59-A6C34878D82A}">
                    <a16:rowId xmlns:a16="http://schemas.microsoft.com/office/drawing/2014/main" val="10004"/>
                  </a:ext>
                </a:extLst>
              </a:tr>
              <a:tr h="266700">
                <a:tc>
                  <a:txBody>
                    <a:bodyPr/>
                    <a:lstStyle/>
                    <a:p>
                      <a:r>
                        <a:rPr lang="en-US" sz="1200" dirty="0"/>
                        <a:t>23%</a:t>
                      </a:r>
                    </a:p>
                  </a:txBody>
                  <a:tcPr/>
                </a:tc>
                <a:extLst>
                  <a:ext uri="{0D108BD9-81ED-4DB2-BD59-A6C34878D82A}">
                    <a16:rowId xmlns:a16="http://schemas.microsoft.com/office/drawing/2014/main" val="10005"/>
                  </a:ext>
                </a:extLst>
              </a:tr>
              <a:tr h="292100">
                <a:tc>
                  <a:txBody>
                    <a:bodyPr/>
                    <a:lstStyle/>
                    <a:p>
                      <a:r>
                        <a:rPr lang="en-US" sz="1200" dirty="0"/>
                        <a:t>21%</a:t>
                      </a:r>
                    </a:p>
                  </a:txBody>
                  <a:tcPr/>
                </a:tc>
                <a:extLst>
                  <a:ext uri="{0D108BD9-81ED-4DB2-BD59-A6C34878D82A}">
                    <a16:rowId xmlns:a16="http://schemas.microsoft.com/office/drawing/2014/main" val="10006"/>
                  </a:ext>
                </a:extLst>
              </a:tr>
              <a:tr h="317500">
                <a:tc>
                  <a:txBody>
                    <a:bodyPr/>
                    <a:lstStyle/>
                    <a:p>
                      <a:r>
                        <a:rPr lang="en-US" sz="1200" dirty="0"/>
                        <a:t>7%</a:t>
                      </a:r>
                    </a:p>
                  </a:txBody>
                  <a:tcPr/>
                </a:tc>
                <a:extLst>
                  <a:ext uri="{0D108BD9-81ED-4DB2-BD59-A6C34878D82A}">
                    <a16:rowId xmlns:a16="http://schemas.microsoft.com/office/drawing/2014/main" val="10007"/>
                  </a:ext>
                </a:extLst>
              </a:tr>
              <a:tr h="266700">
                <a:tc>
                  <a:txBody>
                    <a:bodyPr/>
                    <a:lstStyle/>
                    <a:p>
                      <a:r>
                        <a:rPr lang="en-US" sz="1200" dirty="0"/>
                        <a:t>6%</a:t>
                      </a:r>
                    </a:p>
                  </a:txBody>
                  <a:tcPr/>
                </a:tc>
                <a:extLst>
                  <a:ext uri="{0D108BD9-81ED-4DB2-BD59-A6C34878D82A}">
                    <a16:rowId xmlns:a16="http://schemas.microsoft.com/office/drawing/2014/main" val="10008"/>
                  </a:ext>
                </a:extLst>
              </a:tr>
              <a:tr h="322580">
                <a:tc>
                  <a:txBody>
                    <a:bodyPr/>
                    <a:lstStyle/>
                    <a:p>
                      <a:r>
                        <a:rPr lang="en-US" sz="1200" dirty="0"/>
                        <a:t>10%</a:t>
                      </a:r>
                    </a:p>
                  </a:txBody>
                  <a:tcPr/>
                </a:tc>
                <a:extLst>
                  <a:ext uri="{0D108BD9-81ED-4DB2-BD59-A6C34878D82A}">
                    <a16:rowId xmlns:a16="http://schemas.microsoft.com/office/drawing/2014/main" val="10009"/>
                  </a:ext>
                </a:extLst>
              </a:tr>
              <a:tr h="279400">
                <a:tc>
                  <a:txBody>
                    <a:bodyPr/>
                    <a:lstStyle/>
                    <a:p>
                      <a:r>
                        <a:rPr lang="en-US" sz="1200" dirty="0"/>
                        <a:t>6%</a:t>
                      </a:r>
                    </a:p>
                  </a:txBody>
                  <a:tcPr/>
                </a:tc>
                <a:extLst>
                  <a:ext uri="{0D108BD9-81ED-4DB2-BD59-A6C34878D82A}">
                    <a16:rowId xmlns:a16="http://schemas.microsoft.com/office/drawing/2014/main" val="10010"/>
                  </a:ext>
                </a:extLst>
              </a:tr>
              <a:tr h="317500">
                <a:tc>
                  <a:txBody>
                    <a:bodyPr/>
                    <a:lstStyle/>
                    <a:p>
                      <a:r>
                        <a:rPr lang="en-US" sz="1200" dirty="0"/>
                        <a:t>10%</a:t>
                      </a:r>
                    </a:p>
                  </a:txBody>
                  <a:tcPr/>
                </a:tc>
                <a:extLst>
                  <a:ext uri="{0D108BD9-81ED-4DB2-BD59-A6C34878D82A}">
                    <a16:rowId xmlns:a16="http://schemas.microsoft.com/office/drawing/2014/main" val="10011"/>
                  </a:ext>
                </a:extLst>
              </a:tr>
              <a:tr h="279400">
                <a:tc>
                  <a:txBody>
                    <a:bodyPr/>
                    <a:lstStyle/>
                    <a:p>
                      <a:r>
                        <a:rPr lang="en-US" sz="1200" dirty="0"/>
                        <a:t>0%</a:t>
                      </a:r>
                    </a:p>
                  </a:txBody>
                  <a:tcPr/>
                </a:tc>
                <a:extLst>
                  <a:ext uri="{0D108BD9-81ED-4DB2-BD59-A6C34878D82A}">
                    <a16:rowId xmlns:a16="http://schemas.microsoft.com/office/drawing/2014/main" val="10012"/>
                  </a:ext>
                </a:extLst>
              </a:tr>
              <a:tr h="370840">
                <a:tc>
                  <a:txBody>
                    <a:bodyPr/>
                    <a:lstStyle/>
                    <a:p>
                      <a:r>
                        <a:rPr lang="en-US" sz="1200" dirty="0"/>
                        <a:t>4%</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74176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05" y="699657"/>
            <a:ext cx="11737234" cy="1323439"/>
          </a:xfrm>
          <a:prstGeom prst="rect">
            <a:avLst/>
          </a:prstGeom>
          <a:noFill/>
        </p:spPr>
        <p:txBody>
          <a:bodyPr wrap="square" rtlCol="0">
            <a:spAutoFit/>
          </a:bodyPr>
          <a:lstStyle/>
          <a:p>
            <a:pPr marL="285750" indent="-285750">
              <a:buFont typeface="Wingdings" charset="2"/>
              <a:buChar char="v"/>
            </a:pPr>
            <a:r>
              <a:rPr lang="en-US" sz="1600" dirty="0"/>
              <a:t>Opinions are mixed about the usefulness of </a:t>
            </a:r>
            <a:r>
              <a:rPr lang="en-US" sz="1600" dirty="0" err="1"/>
              <a:t>vaping</a:t>
            </a:r>
            <a:r>
              <a:rPr lang="en-US" sz="1600" dirty="0"/>
              <a:t> products to quit the use of tobacco products, and whether or not they are less harmful compared to regular cigarettes.</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72197"/>
            <a:ext cx="11825227" cy="369332"/>
          </a:xfrm>
          <a:prstGeom prst="rect">
            <a:avLst/>
          </a:prstGeom>
          <a:noFill/>
        </p:spPr>
        <p:txBody>
          <a:bodyPr wrap="square" rtlCol="0">
            <a:spAutoFit/>
          </a:bodyPr>
          <a:lstStyle/>
          <a:p>
            <a:r>
              <a:rPr lang="en-US" dirty="0">
                <a:solidFill>
                  <a:schemeClr val="bg1"/>
                </a:solidFill>
              </a:rPr>
              <a:t>Many Idahoans recognize at least some of the dangers associated with using e-cigarettes/</a:t>
            </a:r>
            <a:r>
              <a:rPr lang="en-US" dirty="0" err="1">
                <a:solidFill>
                  <a:schemeClr val="bg1"/>
                </a:solidFill>
              </a:rPr>
              <a:t>vaping</a:t>
            </a:r>
            <a:r>
              <a:rPr lang="en-US" dirty="0">
                <a:solidFill>
                  <a:schemeClr val="bg1"/>
                </a:solidFill>
              </a:rPr>
              <a:t> products. </a:t>
            </a:r>
          </a:p>
        </p:txBody>
      </p:sp>
      <p:sp>
        <p:nvSpPr>
          <p:cNvPr id="3" name="Rectangle 2"/>
          <p:cNvSpPr/>
          <p:nvPr/>
        </p:nvSpPr>
        <p:spPr>
          <a:xfrm>
            <a:off x="2826388" y="6585784"/>
            <a:ext cx="6299715" cy="215444"/>
          </a:xfrm>
          <a:prstGeom prst="rect">
            <a:avLst/>
          </a:prstGeom>
        </p:spPr>
        <p:txBody>
          <a:bodyPr wrap="square">
            <a:spAutoFit/>
          </a:bodyPr>
          <a:lstStyle/>
          <a:p>
            <a:pPr lvl="0"/>
            <a:r>
              <a:rPr lang="en-US" sz="800" dirty="0"/>
              <a:t>Q22. Please tell me how much you agree or disagree with the following statements about e-cigarettes and electronic vaping products. (n=777) </a:t>
            </a:r>
          </a:p>
        </p:txBody>
      </p:sp>
      <p:sp>
        <p:nvSpPr>
          <p:cNvPr id="6" name="Slide Number Placeholder 5"/>
          <p:cNvSpPr>
            <a:spLocks noGrp="1"/>
          </p:cNvSpPr>
          <p:nvPr>
            <p:ph type="sldNum" sz="quarter" idx="12"/>
          </p:nvPr>
        </p:nvSpPr>
        <p:spPr/>
        <p:txBody>
          <a:bodyPr/>
          <a:lstStyle/>
          <a:p>
            <a:fld id="{B7C5CABF-F878-C74C-8870-EC106A83C25A}" type="slidenum">
              <a:rPr lang="en-US" smtClean="0"/>
              <a:t>26</a:t>
            </a:fld>
            <a:endParaRPr lang="en-US" dirty="0"/>
          </a:p>
        </p:txBody>
      </p:sp>
      <p:sp>
        <p:nvSpPr>
          <p:cNvPr id="46" name="TextBox 45"/>
          <p:cNvSpPr txBox="1"/>
          <p:nvPr/>
        </p:nvSpPr>
        <p:spPr>
          <a:xfrm>
            <a:off x="438979" y="1534821"/>
            <a:ext cx="11288375" cy="307777"/>
          </a:xfrm>
          <a:prstGeom prst="rect">
            <a:avLst/>
          </a:prstGeom>
          <a:noFill/>
          <a:ln>
            <a:solidFill>
              <a:srgbClr val="004F7E"/>
            </a:solidFill>
          </a:ln>
        </p:spPr>
        <p:txBody>
          <a:bodyPr wrap="square" rtlCol="0">
            <a:spAutoFit/>
          </a:bodyPr>
          <a:lstStyle/>
          <a:p>
            <a:pPr algn="ctr"/>
            <a:r>
              <a:rPr lang="en-US" sz="1400" dirty="0"/>
              <a:t>Attitudes Towards </a:t>
            </a:r>
            <a:r>
              <a:rPr lang="en-US" sz="1400" dirty="0" err="1"/>
              <a:t>Vaping</a:t>
            </a:r>
            <a:r>
              <a:rPr lang="en-US" sz="1400" dirty="0"/>
              <a:t>/</a:t>
            </a:r>
            <a:r>
              <a:rPr lang="en-US" sz="1400" dirty="0" err="1"/>
              <a:t>Vaping</a:t>
            </a:r>
            <a:r>
              <a:rPr lang="en-US" sz="1400" dirty="0"/>
              <a:t> Products  (total base n=847)</a:t>
            </a:r>
          </a:p>
        </p:txBody>
      </p:sp>
      <p:graphicFrame>
        <p:nvGraphicFramePr>
          <p:cNvPr id="2" name="Chart 1"/>
          <p:cNvGraphicFramePr/>
          <p:nvPr>
            <p:extLst>
              <p:ext uri="{D42A27DB-BD31-4B8C-83A1-F6EECF244321}">
                <p14:modId xmlns:p14="http://schemas.microsoft.com/office/powerpoint/2010/main" val="3330030132"/>
              </p:ext>
            </p:extLst>
          </p:nvPr>
        </p:nvGraphicFramePr>
        <p:xfrm>
          <a:off x="438979" y="1830345"/>
          <a:ext cx="11288375" cy="4232693"/>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1705698" y="6063038"/>
            <a:ext cx="10021656" cy="323986"/>
            <a:chOff x="610067" y="6162655"/>
            <a:chExt cx="10021656" cy="323986"/>
          </a:xfrm>
        </p:grpSpPr>
        <p:sp>
          <p:nvSpPr>
            <p:cNvPr id="8" name="Rectangle 7"/>
            <p:cNvSpPr/>
            <p:nvPr/>
          </p:nvSpPr>
          <p:spPr>
            <a:xfrm>
              <a:off x="610067" y="6225031"/>
              <a:ext cx="796822" cy="15045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369539" y="6162655"/>
              <a:ext cx="2062765" cy="261610"/>
            </a:xfrm>
            <a:prstGeom prst="rect">
              <a:avLst/>
            </a:prstGeom>
            <a:noFill/>
          </p:spPr>
          <p:txBody>
            <a:bodyPr wrap="square" rtlCol="0">
              <a:spAutoFit/>
            </a:bodyPr>
            <a:lstStyle/>
            <a:p>
              <a:r>
                <a:rPr lang="en-US" sz="1100" dirty="0"/>
                <a:t>Strongly disagree</a:t>
              </a:r>
            </a:p>
          </p:txBody>
        </p:sp>
        <p:sp>
          <p:nvSpPr>
            <p:cNvPr id="11" name="Rectangle 10"/>
            <p:cNvSpPr/>
            <p:nvPr/>
          </p:nvSpPr>
          <p:spPr>
            <a:xfrm>
              <a:off x="2978629" y="6225031"/>
              <a:ext cx="796822" cy="15045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738101" y="6162655"/>
              <a:ext cx="2062765" cy="261610"/>
            </a:xfrm>
            <a:prstGeom prst="rect">
              <a:avLst/>
            </a:prstGeom>
            <a:noFill/>
          </p:spPr>
          <p:txBody>
            <a:bodyPr wrap="square" rtlCol="0">
              <a:spAutoFit/>
            </a:bodyPr>
            <a:lstStyle/>
            <a:p>
              <a:r>
                <a:rPr lang="en-US" sz="1100" dirty="0"/>
                <a:t>Somewhat disagree</a:t>
              </a:r>
            </a:p>
          </p:txBody>
        </p:sp>
        <p:sp>
          <p:nvSpPr>
            <p:cNvPr id="13" name="Rectangle 12"/>
            <p:cNvSpPr/>
            <p:nvPr/>
          </p:nvSpPr>
          <p:spPr>
            <a:xfrm>
              <a:off x="5509044" y="6287291"/>
              <a:ext cx="796822" cy="15045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268516" y="6224915"/>
              <a:ext cx="2062765" cy="261610"/>
            </a:xfrm>
            <a:prstGeom prst="rect">
              <a:avLst/>
            </a:prstGeom>
            <a:noFill/>
          </p:spPr>
          <p:txBody>
            <a:bodyPr wrap="square" rtlCol="0">
              <a:spAutoFit/>
            </a:bodyPr>
            <a:lstStyle/>
            <a:p>
              <a:r>
                <a:rPr lang="en-US" sz="1100" dirty="0"/>
                <a:t>Somewhat agree</a:t>
              </a:r>
            </a:p>
          </p:txBody>
        </p:sp>
        <p:sp>
          <p:nvSpPr>
            <p:cNvPr id="15" name="Rectangle 14"/>
            <p:cNvSpPr/>
            <p:nvPr/>
          </p:nvSpPr>
          <p:spPr>
            <a:xfrm>
              <a:off x="7809486" y="6287407"/>
              <a:ext cx="796822" cy="15045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568958" y="6225031"/>
              <a:ext cx="2062765" cy="261610"/>
            </a:xfrm>
            <a:prstGeom prst="rect">
              <a:avLst/>
            </a:prstGeom>
            <a:noFill/>
          </p:spPr>
          <p:txBody>
            <a:bodyPr wrap="square" rtlCol="0">
              <a:spAutoFit/>
            </a:bodyPr>
            <a:lstStyle/>
            <a:p>
              <a:r>
                <a:rPr lang="en-US" sz="1100" dirty="0"/>
                <a:t>Strongly agree</a:t>
              </a:r>
            </a:p>
          </p:txBody>
        </p:sp>
      </p:grpSp>
      <p:cxnSp>
        <p:nvCxnSpPr>
          <p:cNvPr id="18" name="Straight Connector 1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223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05" y="699657"/>
            <a:ext cx="11737234" cy="1077218"/>
          </a:xfrm>
          <a:prstGeom prst="rect">
            <a:avLst/>
          </a:prstGeom>
          <a:noFill/>
        </p:spPr>
        <p:txBody>
          <a:bodyPr wrap="square" rtlCol="0">
            <a:spAutoFit/>
          </a:bodyPr>
          <a:lstStyle/>
          <a:p>
            <a:pPr marL="285750" indent="-285750">
              <a:buFont typeface="Wingdings" charset="2"/>
              <a:buChar char="v"/>
            </a:pPr>
            <a:r>
              <a:rPr lang="en-US" sz="1600" dirty="0"/>
              <a:t>More than half of frequent users believes that </a:t>
            </a:r>
            <a:r>
              <a:rPr lang="en-US" sz="1600" dirty="0" err="1"/>
              <a:t>vaping</a:t>
            </a:r>
            <a:r>
              <a:rPr lang="en-US" sz="1600" dirty="0"/>
              <a:t> is safe because products contain just water vapor and flavor.</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1005" y="-29403"/>
            <a:ext cx="12092895" cy="646331"/>
          </a:xfrm>
          <a:prstGeom prst="rect">
            <a:avLst/>
          </a:prstGeom>
          <a:noFill/>
        </p:spPr>
        <p:txBody>
          <a:bodyPr wrap="square" rtlCol="0">
            <a:spAutoFit/>
          </a:bodyPr>
          <a:lstStyle/>
          <a:p>
            <a:r>
              <a:rPr lang="en-US" dirty="0">
                <a:solidFill>
                  <a:schemeClr val="bg1"/>
                </a:solidFill>
              </a:rPr>
              <a:t>While recognizing that e-cigarettes contain nicotine and are addictive, </a:t>
            </a:r>
            <a:r>
              <a:rPr lang="en-US" dirty="0" err="1">
                <a:solidFill>
                  <a:schemeClr val="bg1"/>
                </a:solidFill>
              </a:rPr>
              <a:t>vaping</a:t>
            </a:r>
            <a:r>
              <a:rPr lang="en-US" dirty="0">
                <a:solidFill>
                  <a:schemeClr val="bg1"/>
                </a:solidFill>
              </a:rPr>
              <a:t> product users are </a:t>
            </a:r>
            <a:r>
              <a:rPr lang="en-US" i="1" dirty="0">
                <a:solidFill>
                  <a:schemeClr val="bg1"/>
                </a:solidFill>
              </a:rPr>
              <a:t>more</a:t>
            </a:r>
            <a:r>
              <a:rPr lang="en-US" dirty="0">
                <a:solidFill>
                  <a:schemeClr val="bg1"/>
                </a:solidFill>
              </a:rPr>
              <a:t> likely than non-users to believe that </a:t>
            </a:r>
            <a:r>
              <a:rPr lang="en-US" dirty="0" err="1">
                <a:solidFill>
                  <a:schemeClr val="bg1"/>
                </a:solidFill>
              </a:rPr>
              <a:t>vaping</a:t>
            </a:r>
            <a:r>
              <a:rPr lang="en-US" dirty="0">
                <a:solidFill>
                  <a:schemeClr val="bg1"/>
                </a:solidFill>
              </a:rPr>
              <a:t> products are not as harmful as cigarettes and can be helpful when trying to quit cigarettes.  </a:t>
            </a:r>
          </a:p>
        </p:txBody>
      </p:sp>
      <p:sp>
        <p:nvSpPr>
          <p:cNvPr id="3" name="Rectangle 2"/>
          <p:cNvSpPr/>
          <p:nvPr/>
        </p:nvSpPr>
        <p:spPr>
          <a:xfrm>
            <a:off x="2826388" y="6585784"/>
            <a:ext cx="6299715" cy="215444"/>
          </a:xfrm>
          <a:prstGeom prst="rect">
            <a:avLst/>
          </a:prstGeom>
        </p:spPr>
        <p:txBody>
          <a:bodyPr wrap="square">
            <a:spAutoFit/>
          </a:bodyPr>
          <a:lstStyle/>
          <a:p>
            <a:pPr lvl="0"/>
            <a:r>
              <a:rPr lang="en-US" sz="800" dirty="0"/>
              <a:t>Q22. Please tell me how much you agree or disagree with the following statements about e-cigarettes and electronic vaping products. (n=777) </a:t>
            </a:r>
          </a:p>
        </p:txBody>
      </p:sp>
      <p:sp>
        <p:nvSpPr>
          <p:cNvPr id="6" name="Slide Number Placeholder 5"/>
          <p:cNvSpPr>
            <a:spLocks noGrp="1"/>
          </p:cNvSpPr>
          <p:nvPr>
            <p:ph type="sldNum" sz="quarter" idx="12"/>
          </p:nvPr>
        </p:nvSpPr>
        <p:spPr/>
        <p:txBody>
          <a:bodyPr/>
          <a:lstStyle/>
          <a:p>
            <a:fld id="{B7C5CABF-F878-C74C-8870-EC106A83C25A}" type="slidenum">
              <a:rPr lang="en-US" smtClean="0"/>
              <a:t>27</a:t>
            </a:fld>
            <a:endParaRPr lang="en-US" dirty="0"/>
          </a:p>
        </p:txBody>
      </p:sp>
      <p:cxnSp>
        <p:nvCxnSpPr>
          <p:cNvPr id="18" name="Straight Connector 1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3306977589"/>
              </p:ext>
            </p:extLst>
          </p:nvPr>
        </p:nvGraphicFramePr>
        <p:xfrm>
          <a:off x="658871" y="1626698"/>
          <a:ext cx="10869275" cy="4343400"/>
        </p:xfrm>
        <a:graphic>
          <a:graphicData uri="http://schemas.openxmlformats.org/drawingml/2006/table">
            <a:tbl>
              <a:tblPr firstRow="1" bandRow="1">
                <a:tableStyleId>{21E4AEA4-8DFA-4A89-87EB-49C32662AFE0}</a:tableStyleId>
              </a:tblPr>
              <a:tblGrid>
                <a:gridCol w="7953439">
                  <a:extLst>
                    <a:ext uri="{9D8B030D-6E8A-4147-A177-3AD203B41FA5}">
                      <a16:colId xmlns:a16="http://schemas.microsoft.com/office/drawing/2014/main" val="20000"/>
                    </a:ext>
                  </a:extLst>
                </a:gridCol>
                <a:gridCol w="1000286">
                  <a:extLst>
                    <a:ext uri="{9D8B030D-6E8A-4147-A177-3AD203B41FA5}">
                      <a16:colId xmlns:a16="http://schemas.microsoft.com/office/drawing/2014/main" val="20001"/>
                    </a:ext>
                  </a:extLst>
                </a:gridCol>
                <a:gridCol w="1000286">
                  <a:extLst>
                    <a:ext uri="{9D8B030D-6E8A-4147-A177-3AD203B41FA5}">
                      <a16:colId xmlns:a16="http://schemas.microsoft.com/office/drawing/2014/main" val="20002"/>
                    </a:ext>
                  </a:extLst>
                </a:gridCol>
                <a:gridCol w="915264">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ATTITUDES TOWARDS VAPING/VAPING PRODUCTS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 strongly/somewhat agree)</a:t>
                      </a:r>
                    </a:p>
                    <a:p>
                      <a:endParaRPr lang="en-US" sz="1400" dirty="0"/>
                    </a:p>
                  </a:txBody>
                  <a:tcPr/>
                </a:tc>
                <a:tc>
                  <a:txBody>
                    <a:bodyPr/>
                    <a:lstStyle/>
                    <a:p>
                      <a:pPr algn="ctr"/>
                      <a:r>
                        <a:rPr lang="en-US" sz="1400" dirty="0"/>
                        <a:t>Non-Users</a:t>
                      </a:r>
                    </a:p>
                    <a:p>
                      <a:pPr algn="ctr"/>
                      <a:r>
                        <a:rPr lang="en-US" sz="1400" dirty="0"/>
                        <a:t>(n=446)</a:t>
                      </a:r>
                    </a:p>
                  </a:txBody>
                  <a:tcPr/>
                </a:tc>
                <a:tc>
                  <a:txBody>
                    <a:bodyPr/>
                    <a:lstStyle/>
                    <a:p>
                      <a:pPr algn="ctr"/>
                      <a:r>
                        <a:rPr lang="en-US" sz="1400" dirty="0"/>
                        <a:t>Past/Current</a:t>
                      </a:r>
                      <a:r>
                        <a:rPr lang="en-US" sz="1400" baseline="0" dirty="0"/>
                        <a:t> Users</a:t>
                      </a:r>
                    </a:p>
                    <a:p>
                      <a:pPr algn="ctr"/>
                      <a:r>
                        <a:rPr lang="en-US" sz="1400" baseline="0" dirty="0"/>
                        <a:t>(n=401)</a:t>
                      </a:r>
                      <a:endParaRPr lang="en-US" sz="1400" dirty="0"/>
                    </a:p>
                  </a:txBody>
                  <a:tcPr/>
                </a:tc>
                <a:tc>
                  <a:txBody>
                    <a:bodyPr/>
                    <a:lstStyle/>
                    <a:p>
                      <a:pPr algn="ctr"/>
                      <a:r>
                        <a:rPr lang="en-US" sz="1400" dirty="0"/>
                        <a:t>Freq.</a:t>
                      </a:r>
                      <a:r>
                        <a:rPr lang="en-US" sz="1400" baseline="0" dirty="0"/>
                        <a:t> Users</a:t>
                      </a:r>
                    </a:p>
                    <a:p>
                      <a:pPr algn="ctr"/>
                      <a:r>
                        <a:rPr lang="en-US" sz="1400" baseline="0" dirty="0"/>
                        <a:t>(n=73)</a:t>
                      </a:r>
                      <a:endParaRPr lang="en-US" sz="1400" dirty="0"/>
                    </a:p>
                  </a:txBody>
                  <a:tcPr/>
                </a:tc>
                <a:extLst>
                  <a:ext uri="{0D108BD9-81ED-4DB2-BD59-A6C34878D82A}">
                    <a16:rowId xmlns:a16="http://schemas.microsoft.com/office/drawing/2014/main" val="10000"/>
                  </a:ext>
                </a:extLst>
              </a:tr>
              <a:tr h="370840">
                <a:tc>
                  <a:txBody>
                    <a:bodyPr/>
                    <a:lstStyle/>
                    <a:p>
                      <a:r>
                        <a:rPr lang="en-US" sz="1200" kern="1200" dirty="0">
                          <a:effectLst/>
                        </a:rPr>
                        <a:t>Most e-cigarettes and </a:t>
                      </a:r>
                      <a:r>
                        <a:rPr lang="en-US" sz="1200" kern="1200" dirty="0" err="1">
                          <a:effectLst/>
                        </a:rPr>
                        <a:t>vaping</a:t>
                      </a:r>
                      <a:r>
                        <a:rPr lang="en-US" sz="1200" kern="1200" dirty="0">
                          <a:effectLst/>
                        </a:rPr>
                        <a:t> products contain nicotine – the same highly addictive substance found in regular cigarettes</a:t>
                      </a:r>
                      <a:r>
                        <a:rPr lang="en-US" sz="1200" dirty="0">
                          <a:effectLst/>
                        </a:rPr>
                        <a:t> </a:t>
                      </a:r>
                      <a:endParaRPr lang="en-US" sz="1200" dirty="0"/>
                    </a:p>
                  </a:txBody>
                  <a:tcPr/>
                </a:tc>
                <a:tc>
                  <a:txBody>
                    <a:bodyPr/>
                    <a:lstStyle/>
                    <a:p>
                      <a:pPr algn="ctr"/>
                      <a:r>
                        <a:rPr lang="en-US" sz="1200" dirty="0"/>
                        <a:t>89%</a:t>
                      </a:r>
                    </a:p>
                  </a:txBody>
                  <a:tcPr/>
                </a:tc>
                <a:tc>
                  <a:txBody>
                    <a:bodyPr/>
                    <a:lstStyle/>
                    <a:p>
                      <a:pPr algn="ctr"/>
                      <a:r>
                        <a:rPr lang="en-US" sz="1200" dirty="0"/>
                        <a:t>90%</a:t>
                      </a:r>
                    </a:p>
                  </a:txBody>
                  <a:tcPr/>
                </a:tc>
                <a:tc>
                  <a:txBody>
                    <a:bodyPr/>
                    <a:lstStyle/>
                    <a:p>
                      <a:pPr algn="ctr"/>
                      <a:r>
                        <a:rPr lang="en-US" sz="1200" dirty="0"/>
                        <a:t>94%</a:t>
                      </a:r>
                    </a:p>
                  </a:txBody>
                  <a:tcPr/>
                </a:tc>
                <a:extLst>
                  <a:ext uri="{0D108BD9-81ED-4DB2-BD59-A6C34878D82A}">
                    <a16:rowId xmlns:a16="http://schemas.microsoft.com/office/drawing/2014/main" val="10001"/>
                  </a:ext>
                </a:extLst>
              </a:tr>
              <a:tr h="370840">
                <a:tc>
                  <a:txBody>
                    <a:bodyPr/>
                    <a:lstStyle/>
                    <a:p>
                      <a:r>
                        <a:rPr lang="en-US" sz="1200" kern="1200" dirty="0">
                          <a:effectLst/>
                        </a:rPr>
                        <a:t>E-cigarettes and </a:t>
                      </a:r>
                      <a:r>
                        <a:rPr lang="en-US" sz="1200" kern="1200" dirty="0" err="1">
                          <a:effectLst/>
                        </a:rPr>
                        <a:t>vaping</a:t>
                      </a:r>
                      <a:r>
                        <a:rPr lang="en-US" sz="1200" kern="1200" dirty="0">
                          <a:effectLst/>
                        </a:rPr>
                        <a:t> products are just as addictive as cigarettes.</a:t>
                      </a:r>
                      <a:r>
                        <a:rPr lang="en-US" sz="1200" dirty="0">
                          <a:effectLst/>
                        </a:rPr>
                        <a:t> </a:t>
                      </a:r>
                      <a:endParaRPr lang="en-US" sz="1200" dirty="0"/>
                    </a:p>
                  </a:txBody>
                  <a:tcPr/>
                </a:tc>
                <a:tc>
                  <a:txBody>
                    <a:bodyPr/>
                    <a:lstStyle/>
                    <a:p>
                      <a:pPr algn="ctr"/>
                      <a:r>
                        <a:rPr lang="en-US" sz="1200" dirty="0"/>
                        <a:t>89%</a:t>
                      </a:r>
                    </a:p>
                  </a:txBody>
                  <a:tcPr/>
                </a:tc>
                <a:tc>
                  <a:txBody>
                    <a:bodyPr/>
                    <a:lstStyle/>
                    <a:p>
                      <a:pPr algn="ctr"/>
                      <a:r>
                        <a:rPr lang="en-US" sz="1200" dirty="0"/>
                        <a:t>88%</a:t>
                      </a:r>
                    </a:p>
                  </a:txBody>
                  <a:tcPr/>
                </a:tc>
                <a:tc>
                  <a:txBody>
                    <a:bodyPr/>
                    <a:lstStyle/>
                    <a:p>
                      <a:pPr algn="ctr"/>
                      <a:r>
                        <a:rPr lang="en-US" sz="1200" dirty="0"/>
                        <a:t>86%</a:t>
                      </a:r>
                    </a:p>
                  </a:txBody>
                  <a:tcPr/>
                </a:tc>
                <a:extLst>
                  <a:ext uri="{0D108BD9-81ED-4DB2-BD59-A6C34878D82A}">
                    <a16:rowId xmlns:a16="http://schemas.microsoft.com/office/drawing/2014/main" val="10002"/>
                  </a:ext>
                </a:extLst>
              </a:tr>
              <a:tr h="370840">
                <a:tc>
                  <a:txBody>
                    <a:bodyPr/>
                    <a:lstStyle/>
                    <a:p>
                      <a:r>
                        <a:rPr lang="en-US" sz="1200" kern="1200" dirty="0">
                          <a:effectLst/>
                        </a:rPr>
                        <a:t>Nicotine-free e-cigarettes and </a:t>
                      </a:r>
                      <a:r>
                        <a:rPr lang="en-US" sz="1200" kern="1200" dirty="0" err="1">
                          <a:effectLst/>
                        </a:rPr>
                        <a:t>vaping</a:t>
                      </a:r>
                      <a:r>
                        <a:rPr lang="en-US" sz="1200" kern="1200" dirty="0">
                          <a:effectLst/>
                        </a:rPr>
                        <a:t> products contain other chemicals that can be harmful to your health</a:t>
                      </a:r>
                      <a:r>
                        <a:rPr lang="en-US" sz="1200" dirty="0">
                          <a:effectLst/>
                        </a:rPr>
                        <a:t> </a:t>
                      </a:r>
                      <a:endParaRPr lang="en-US" sz="1200" dirty="0"/>
                    </a:p>
                  </a:txBody>
                  <a:tcPr/>
                </a:tc>
                <a:tc>
                  <a:txBody>
                    <a:bodyPr/>
                    <a:lstStyle/>
                    <a:p>
                      <a:pPr algn="ctr"/>
                      <a:r>
                        <a:rPr lang="en-US" sz="1200" dirty="0"/>
                        <a:t>89%</a:t>
                      </a:r>
                    </a:p>
                  </a:txBody>
                  <a:tcPr/>
                </a:tc>
                <a:tc>
                  <a:txBody>
                    <a:bodyPr/>
                    <a:lstStyle/>
                    <a:p>
                      <a:pPr algn="ctr"/>
                      <a:r>
                        <a:rPr lang="en-US" sz="1200" dirty="0"/>
                        <a:t>81%</a:t>
                      </a:r>
                    </a:p>
                  </a:txBody>
                  <a:tcPr/>
                </a:tc>
                <a:tc>
                  <a:txBody>
                    <a:bodyPr/>
                    <a:lstStyle/>
                    <a:p>
                      <a:pPr algn="ctr"/>
                      <a:r>
                        <a:rPr lang="en-US" sz="1200" dirty="0"/>
                        <a:t>70%</a:t>
                      </a:r>
                    </a:p>
                  </a:txBody>
                  <a:tcPr/>
                </a:tc>
                <a:extLst>
                  <a:ext uri="{0D108BD9-81ED-4DB2-BD59-A6C34878D82A}">
                    <a16:rowId xmlns:a16="http://schemas.microsoft.com/office/drawing/2014/main" val="10003"/>
                  </a:ext>
                </a:extLst>
              </a:tr>
              <a:tr h="370840">
                <a:tc>
                  <a:txBody>
                    <a:bodyPr/>
                    <a:lstStyle/>
                    <a:p>
                      <a:r>
                        <a:rPr lang="en-US" sz="1200" kern="1200" dirty="0">
                          <a:effectLst/>
                        </a:rPr>
                        <a:t>Exposure to nicotine from e-cigarettes and </a:t>
                      </a:r>
                      <a:r>
                        <a:rPr lang="en-US" sz="1200" kern="1200" dirty="0" err="1">
                          <a:effectLst/>
                        </a:rPr>
                        <a:t>vaping</a:t>
                      </a:r>
                      <a:r>
                        <a:rPr lang="en-US" sz="1200" kern="1200" dirty="0">
                          <a:effectLst/>
                        </a:rPr>
                        <a:t> products can harm brain development.</a:t>
                      </a:r>
                      <a:r>
                        <a:rPr lang="en-US" sz="1200" dirty="0">
                          <a:effectLst/>
                        </a:rPr>
                        <a:t> </a:t>
                      </a:r>
                      <a:endParaRPr lang="en-US" sz="1200" dirty="0"/>
                    </a:p>
                  </a:txBody>
                  <a:tcPr/>
                </a:tc>
                <a:tc>
                  <a:txBody>
                    <a:bodyPr/>
                    <a:lstStyle/>
                    <a:p>
                      <a:pPr algn="ctr"/>
                      <a:r>
                        <a:rPr lang="en-US" sz="1200" dirty="0"/>
                        <a:t>86%</a:t>
                      </a:r>
                    </a:p>
                  </a:txBody>
                  <a:tcPr/>
                </a:tc>
                <a:tc>
                  <a:txBody>
                    <a:bodyPr/>
                    <a:lstStyle/>
                    <a:p>
                      <a:pPr algn="ctr"/>
                      <a:r>
                        <a:rPr lang="en-US" sz="1200" dirty="0"/>
                        <a:t>76%</a:t>
                      </a:r>
                    </a:p>
                  </a:txBody>
                  <a:tcPr/>
                </a:tc>
                <a:tc>
                  <a:txBody>
                    <a:bodyPr/>
                    <a:lstStyle/>
                    <a:p>
                      <a:pPr algn="ctr"/>
                      <a:r>
                        <a:rPr lang="en-US" sz="1200" dirty="0"/>
                        <a:t>72%</a:t>
                      </a:r>
                    </a:p>
                  </a:txBody>
                  <a:tcPr/>
                </a:tc>
                <a:extLst>
                  <a:ext uri="{0D108BD9-81ED-4DB2-BD59-A6C34878D82A}">
                    <a16:rowId xmlns:a16="http://schemas.microsoft.com/office/drawing/2014/main" val="10004"/>
                  </a:ext>
                </a:extLst>
              </a:tr>
              <a:tr h="370840">
                <a:tc>
                  <a:txBody>
                    <a:bodyPr/>
                    <a:lstStyle/>
                    <a:p>
                      <a:r>
                        <a:rPr lang="en-US" sz="1200" kern="1200" dirty="0">
                          <a:effectLst/>
                        </a:rPr>
                        <a:t>The long-term effects of </a:t>
                      </a:r>
                      <a:r>
                        <a:rPr lang="en-US" sz="1200" kern="1200" dirty="0" err="1">
                          <a:effectLst/>
                        </a:rPr>
                        <a:t>vaping</a:t>
                      </a:r>
                      <a:r>
                        <a:rPr lang="en-US" sz="1200" kern="1200" dirty="0">
                          <a:effectLst/>
                        </a:rPr>
                        <a:t> are unknown.</a:t>
                      </a:r>
                      <a:r>
                        <a:rPr lang="en-US" sz="1200" dirty="0">
                          <a:effectLst/>
                        </a:rPr>
                        <a:t> </a:t>
                      </a:r>
                      <a:endParaRPr lang="en-US" sz="1200" dirty="0"/>
                    </a:p>
                  </a:txBody>
                  <a:tcPr/>
                </a:tc>
                <a:tc>
                  <a:txBody>
                    <a:bodyPr/>
                    <a:lstStyle/>
                    <a:p>
                      <a:pPr algn="ctr"/>
                      <a:r>
                        <a:rPr lang="en-US" sz="1200" dirty="0"/>
                        <a:t>74%</a:t>
                      </a:r>
                    </a:p>
                  </a:txBody>
                  <a:tcPr/>
                </a:tc>
                <a:tc>
                  <a:txBody>
                    <a:bodyPr/>
                    <a:lstStyle/>
                    <a:p>
                      <a:pPr algn="ctr"/>
                      <a:r>
                        <a:rPr lang="en-US" sz="1200" dirty="0"/>
                        <a:t>80%</a:t>
                      </a:r>
                    </a:p>
                  </a:txBody>
                  <a:tcPr/>
                </a:tc>
                <a:tc>
                  <a:txBody>
                    <a:bodyPr/>
                    <a:lstStyle/>
                    <a:p>
                      <a:pPr algn="ctr"/>
                      <a:r>
                        <a:rPr lang="en-US" sz="1200" dirty="0"/>
                        <a:t>86%</a:t>
                      </a:r>
                    </a:p>
                  </a:txBody>
                  <a:tcPr/>
                </a:tc>
                <a:extLst>
                  <a:ext uri="{0D108BD9-81ED-4DB2-BD59-A6C34878D82A}">
                    <a16:rowId xmlns:a16="http://schemas.microsoft.com/office/drawing/2014/main" val="10005"/>
                  </a:ext>
                </a:extLst>
              </a:tr>
              <a:tr h="370840">
                <a:tc>
                  <a:txBody>
                    <a:bodyPr/>
                    <a:lstStyle/>
                    <a:p>
                      <a:r>
                        <a:rPr lang="en-US" sz="1200" kern="1200" dirty="0">
                          <a:effectLst/>
                        </a:rPr>
                        <a:t>E-cigarettes and </a:t>
                      </a:r>
                      <a:r>
                        <a:rPr lang="en-US" sz="1200" kern="1200" dirty="0" err="1">
                          <a:effectLst/>
                        </a:rPr>
                        <a:t>vaping</a:t>
                      </a:r>
                      <a:r>
                        <a:rPr lang="en-US" sz="1200" kern="1200" dirty="0">
                          <a:effectLst/>
                        </a:rPr>
                        <a:t> products are helpful in quitting the use of other tobacco products.</a:t>
                      </a:r>
                      <a:r>
                        <a:rPr lang="en-US" sz="1200" dirty="0">
                          <a:effectLst/>
                        </a:rPr>
                        <a:t> </a:t>
                      </a:r>
                      <a:endParaRPr lang="en-US" sz="1200" dirty="0"/>
                    </a:p>
                  </a:txBody>
                  <a:tcPr/>
                </a:tc>
                <a:tc>
                  <a:txBody>
                    <a:bodyPr/>
                    <a:lstStyle/>
                    <a:p>
                      <a:pPr algn="ctr"/>
                      <a:r>
                        <a:rPr lang="en-US" sz="1200" dirty="0"/>
                        <a:t>39%</a:t>
                      </a:r>
                    </a:p>
                  </a:txBody>
                  <a:tcPr/>
                </a:tc>
                <a:tc>
                  <a:txBody>
                    <a:bodyPr/>
                    <a:lstStyle/>
                    <a:p>
                      <a:pPr algn="ctr"/>
                      <a:r>
                        <a:rPr lang="en-US" sz="1200" dirty="0"/>
                        <a:t>74%</a:t>
                      </a:r>
                    </a:p>
                  </a:txBody>
                  <a:tcPr/>
                </a:tc>
                <a:tc>
                  <a:txBody>
                    <a:bodyPr/>
                    <a:lstStyle/>
                    <a:p>
                      <a:pPr algn="ctr"/>
                      <a:r>
                        <a:rPr lang="en-US" sz="1200" dirty="0"/>
                        <a:t>85%</a:t>
                      </a:r>
                    </a:p>
                  </a:txBody>
                  <a:tcPr/>
                </a:tc>
                <a:extLst>
                  <a:ext uri="{0D108BD9-81ED-4DB2-BD59-A6C34878D82A}">
                    <a16:rowId xmlns:a16="http://schemas.microsoft.com/office/drawing/2014/main" val="10006"/>
                  </a:ext>
                </a:extLst>
              </a:tr>
              <a:tr h="370840">
                <a:tc>
                  <a:txBody>
                    <a:bodyPr/>
                    <a:lstStyle/>
                    <a:p>
                      <a:r>
                        <a:rPr lang="en-US" sz="1200" kern="1200" dirty="0">
                          <a:effectLst/>
                        </a:rPr>
                        <a:t>Emissions from e-cigarettes are less harmful and toxic to others than second-hand smoke from cigarettes.</a:t>
                      </a:r>
                      <a:r>
                        <a:rPr lang="en-US" sz="1200" dirty="0">
                          <a:effectLst/>
                        </a:rPr>
                        <a:t> </a:t>
                      </a:r>
                      <a:endParaRPr lang="en-US" sz="1200" dirty="0"/>
                    </a:p>
                  </a:txBody>
                  <a:tcPr/>
                </a:tc>
                <a:tc>
                  <a:txBody>
                    <a:bodyPr/>
                    <a:lstStyle/>
                    <a:p>
                      <a:pPr algn="ctr"/>
                      <a:r>
                        <a:rPr lang="en-US" sz="1200" dirty="0"/>
                        <a:t>42%</a:t>
                      </a:r>
                    </a:p>
                  </a:txBody>
                  <a:tcPr/>
                </a:tc>
                <a:tc>
                  <a:txBody>
                    <a:bodyPr/>
                    <a:lstStyle/>
                    <a:p>
                      <a:pPr algn="ctr"/>
                      <a:r>
                        <a:rPr lang="en-US" sz="1200" dirty="0"/>
                        <a:t>70%</a:t>
                      </a:r>
                    </a:p>
                  </a:txBody>
                  <a:tcPr/>
                </a:tc>
                <a:tc>
                  <a:txBody>
                    <a:bodyPr/>
                    <a:lstStyle/>
                    <a:p>
                      <a:pPr algn="ctr"/>
                      <a:r>
                        <a:rPr lang="en-US" sz="1200" dirty="0"/>
                        <a:t>90%</a:t>
                      </a:r>
                    </a:p>
                  </a:txBody>
                  <a:tcPr/>
                </a:tc>
                <a:extLst>
                  <a:ext uri="{0D108BD9-81ED-4DB2-BD59-A6C34878D82A}">
                    <a16:rowId xmlns:a16="http://schemas.microsoft.com/office/drawing/2014/main" val="10007"/>
                  </a:ext>
                </a:extLst>
              </a:tr>
              <a:tr h="370840">
                <a:tc>
                  <a:txBody>
                    <a:bodyPr/>
                    <a:lstStyle/>
                    <a:p>
                      <a:r>
                        <a:rPr lang="en-US" sz="1200" kern="1200" dirty="0">
                          <a:effectLst/>
                        </a:rPr>
                        <a:t>E-cigarettes and </a:t>
                      </a:r>
                      <a:r>
                        <a:rPr lang="en-US" sz="1200" kern="1200" dirty="0" err="1">
                          <a:effectLst/>
                        </a:rPr>
                        <a:t>vaping</a:t>
                      </a:r>
                      <a:r>
                        <a:rPr lang="en-US" sz="1200" kern="1200" dirty="0">
                          <a:effectLst/>
                        </a:rPr>
                        <a:t> products are less toxic or harmful compared to regular cigarettes</a:t>
                      </a:r>
                      <a:r>
                        <a:rPr lang="en-US" sz="1200" dirty="0">
                          <a:effectLst/>
                        </a:rPr>
                        <a:t> </a:t>
                      </a:r>
                      <a:endParaRPr lang="en-US" sz="1200" dirty="0"/>
                    </a:p>
                  </a:txBody>
                  <a:tcPr/>
                </a:tc>
                <a:tc>
                  <a:txBody>
                    <a:bodyPr/>
                    <a:lstStyle/>
                    <a:p>
                      <a:pPr algn="ctr"/>
                      <a:r>
                        <a:rPr lang="en-US" sz="1200" dirty="0"/>
                        <a:t>28%</a:t>
                      </a:r>
                    </a:p>
                  </a:txBody>
                  <a:tcPr/>
                </a:tc>
                <a:tc>
                  <a:txBody>
                    <a:bodyPr/>
                    <a:lstStyle/>
                    <a:p>
                      <a:pPr algn="ctr"/>
                      <a:r>
                        <a:rPr lang="en-US" sz="1200" dirty="0"/>
                        <a:t>62%</a:t>
                      </a:r>
                    </a:p>
                  </a:txBody>
                  <a:tcPr/>
                </a:tc>
                <a:tc>
                  <a:txBody>
                    <a:bodyPr/>
                    <a:lstStyle/>
                    <a:p>
                      <a:pPr algn="ctr"/>
                      <a:r>
                        <a:rPr lang="en-US" sz="1200" dirty="0"/>
                        <a:t>82%</a:t>
                      </a:r>
                    </a:p>
                  </a:txBody>
                  <a:tcPr/>
                </a:tc>
                <a:extLst>
                  <a:ext uri="{0D108BD9-81ED-4DB2-BD59-A6C34878D82A}">
                    <a16:rowId xmlns:a16="http://schemas.microsoft.com/office/drawing/2014/main" val="10008"/>
                  </a:ext>
                </a:extLst>
              </a:tr>
              <a:tr h="370840">
                <a:tc>
                  <a:txBody>
                    <a:bodyPr/>
                    <a:lstStyle/>
                    <a:p>
                      <a:r>
                        <a:rPr lang="en-US" sz="1200" kern="1200" dirty="0" err="1">
                          <a:effectLst/>
                        </a:rPr>
                        <a:t>Vaping</a:t>
                      </a:r>
                      <a:r>
                        <a:rPr lang="en-US" sz="1200" kern="1200" dirty="0">
                          <a:effectLst/>
                        </a:rPr>
                        <a:t> is safe – it’s just water vapor and flavor</a:t>
                      </a:r>
                      <a:r>
                        <a:rPr lang="en-US" sz="1200" dirty="0">
                          <a:effectLst/>
                        </a:rPr>
                        <a:t> </a:t>
                      </a:r>
                      <a:endParaRPr lang="en-US" sz="1200" dirty="0"/>
                    </a:p>
                  </a:txBody>
                  <a:tcPr/>
                </a:tc>
                <a:tc>
                  <a:txBody>
                    <a:bodyPr/>
                    <a:lstStyle/>
                    <a:p>
                      <a:pPr algn="ctr"/>
                      <a:r>
                        <a:rPr lang="en-US" sz="1200" dirty="0"/>
                        <a:t>10%</a:t>
                      </a:r>
                    </a:p>
                  </a:txBody>
                  <a:tcPr/>
                </a:tc>
                <a:tc>
                  <a:txBody>
                    <a:bodyPr/>
                    <a:lstStyle/>
                    <a:p>
                      <a:pPr algn="ctr"/>
                      <a:r>
                        <a:rPr lang="en-US" sz="1200" dirty="0"/>
                        <a:t>33%</a:t>
                      </a:r>
                    </a:p>
                  </a:txBody>
                  <a:tcPr/>
                </a:tc>
                <a:tc>
                  <a:txBody>
                    <a:bodyPr/>
                    <a:lstStyle/>
                    <a:p>
                      <a:pPr algn="ctr"/>
                      <a:r>
                        <a:rPr lang="en-US" sz="1200" dirty="0"/>
                        <a:t>56%</a:t>
                      </a:r>
                    </a:p>
                  </a:txBody>
                  <a:tcPr/>
                </a:tc>
                <a:extLst>
                  <a:ext uri="{0D108BD9-81ED-4DB2-BD59-A6C34878D82A}">
                    <a16:rowId xmlns:a16="http://schemas.microsoft.com/office/drawing/2014/main" val="10009"/>
                  </a:ext>
                </a:extLst>
              </a:tr>
            </a:tbl>
          </a:graphicData>
        </a:graphic>
      </p:graphicFrame>
      <p:sp>
        <p:nvSpPr>
          <p:cNvPr id="17" name="Rectangle 16"/>
          <p:cNvSpPr/>
          <p:nvPr/>
        </p:nvSpPr>
        <p:spPr>
          <a:xfrm>
            <a:off x="9613900" y="3365500"/>
            <a:ext cx="1914246" cy="258681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88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42103"/>
            <a:ext cx="11774427" cy="646331"/>
          </a:xfrm>
          <a:prstGeom prst="rect">
            <a:avLst/>
          </a:prstGeom>
          <a:noFill/>
        </p:spPr>
        <p:txBody>
          <a:bodyPr wrap="square" rtlCol="0">
            <a:spAutoFit/>
          </a:bodyPr>
          <a:lstStyle/>
          <a:p>
            <a:r>
              <a:rPr lang="en-US" dirty="0">
                <a:solidFill>
                  <a:schemeClr val="bg1"/>
                </a:solidFill>
              </a:rPr>
              <a:t>Most Idahoans agree </a:t>
            </a:r>
            <a:r>
              <a:rPr lang="en-US" dirty="0" err="1">
                <a:solidFill>
                  <a:schemeClr val="bg1"/>
                </a:solidFill>
              </a:rPr>
              <a:t>vape</a:t>
            </a:r>
            <a:r>
              <a:rPr lang="en-US" dirty="0">
                <a:solidFill>
                  <a:schemeClr val="bg1"/>
                </a:solidFill>
              </a:rPr>
              <a:t> shops should be required to have a permit, and </a:t>
            </a:r>
            <a:r>
              <a:rPr lang="en-US" dirty="0" err="1">
                <a:solidFill>
                  <a:schemeClr val="bg1"/>
                </a:solidFill>
              </a:rPr>
              <a:t>vaping</a:t>
            </a:r>
            <a:r>
              <a:rPr lang="en-US" dirty="0">
                <a:solidFill>
                  <a:schemeClr val="bg1"/>
                </a:solidFill>
              </a:rPr>
              <a:t> products should be included in “Smoke-Free Zones” in public places.</a:t>
            </a:r>
          </a:p>
        </p:txBody>
      </p:sp>
      <p:sp>
        <p:nvSpPr>
          <p:cNvPr id="3" name="Rectangle 2"/>
          <p:cNvSpPr/>
          <p:nvPr/>
        </p:nvSpPr>
        <p:spPr>
          <a:xfrm>
            <a:off x="2826388" y="6585784"/>
            <a:ext cx="6299715" cy="215444"/>
          </a:xfrm>
          <a:prstGeom prst="rect">
            <a:avLst/>
          </a:prstGeom>
        </p:spPr>
        <p:txBody>
          <a:bodyPr wrap="square">
            <a:spAutoFit/>
          </a:bodyPr>
          <a:lstStyle/>
          <a:p>
            <a:r>
              <a:rPr lang="en-US" sz="800" dirty="0"/>
              <a:t>Q23 and Q24. Do you agree with the following statements regarding e-cigarette and tobacco policies?</a:t>
            </a:r>
          </a:p>
        </p:txBody>
      </p:sp>
      <p:sp>
        <p:nvSpPr>
          <p:cNvPr id="6" name="Slide Number Placeholder 5"/>
          <p:cNvSpPr>
            <a:spLocks noGrp="1"/>
          </p:cNvSpPr>
          <p:nvPr>
            <p:ph type="sldNum" sz="quarter" idx="12"/>
          </p:nvPr>
        </p:nvSpPr>
        <p:spPr/>
        <p:txBody>
          <a:bodyPr/>
          <a:lstStyle/>
          <a:p>
            <a:fld id="{B7C5CABF-F878-C74C-8870-EC106A83C25A}" type="slidenum">
              <a:rPr lang="en-US" smtClean="0"/>
              <a:t>28</a:t>
            </a:fld>
            <a:endParaRPr lang="en-US" dirty="0"/>
          </a:p>
        </p:txBody>
      </p:sp>
      <p:grpSp>
        <p:nvGrpSpPr>
          <p:cNvPr id="32" name="Group 31"/>
          <p:cNvGrpSpPr/>
          <p:nvPr/>
        </p:nvGrpSpPr>
        <p:grpSpPr>
          <a:xfrm>
            <a:off x="1030375" y="1853048"/>
            <a:ext cx="4887825" cy="4357252"/>
            <a:chOff x="448211" y="1394636"/>
            <a:chExt cx="4270469" cy="4357252"/>
          </a:xfrm>
        </p:grpSpPr>
        <p:sp>
          <p:nvSpPr>
            <p:cNvPr id="17" name="Rectangle 16"/>
            <p:cNvSpPr/>
            <p:nvPr/>
          </p:nvSpPr>
          <p:spPr>
            <a:xfrm>
              <a:off x="976250" y="1961271"/>
              <a:ext cx="3258615" cy="830997"/>
            </a:xfrm>
            <a:prstGeom prst="rect">
              <a:avLst/>
            </a:prstGeom>
          </p:spPr>
          <p:txBody>
            <a:bodyPr wrap="square">
              <a:spAutoFit/>
            </a:bodyPr>
            <a:lstStyle/>
            <a:p>
              <a:pPr lvl="0" algn="ctr"/>
              <a:r>
                <a:rPr lang="en-US" sz="1600" b="1" i="1" dirty="0"/>
                <a:t>E-cigarette and </a:t>
              </a:r>
              <a:r>
                <a:rPr lang="en-US" sz="1600" b="1" i="1" dirty="0" err="1"/>
                <a:t>vape</a:t>
              </a:r>
              <a:r>
                <a:rPr lang="en-US" sz="1600" b="1" i="1" dirty="0"/>
                <a:t> shops should be required to have permits similar to tobacco and alcohol.</a:t>
              </a:r>
            </a:p>
          </p:txBody>
        </p:sp>
        <p:sp>
          <p:nvSpPr>
            <p:cNvPr id="22" name="Rounded Rectangle 21"/>
            <p:cNvSpPr/>
            <p:nvPr/>
          </p:nvSpPr>
          <p:spPr>
            <a:xfrm>
              <a:off x="448211" y="1394636"/>
              <a:ext cx="4270469" cy="4357252"/>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444240" y="1561430"/>
              <a:ext cx="2539870" cy="307777"/>
            </a:xfrm>
            <a:prstGeom prst="rect">
              <a:avLst/>
            </a:prstGeom>
            <a:noFill/>
          </p:spPr>
          <p:txBody>
            <a:bodyPr wrap="square" rtlCol="0">
              <a:spAutoFit/>
            </a:bodyPr>
            <a:lstStyle/>
            <a:p>
              <a:pPr algn="ctr"/>
              <a:r>
                <a:rPr lang="en-US" sz="1400" u="sng" dirty="0"/>
                <a:t>Agree with Statement?</a:t>
              </a:r>
            </a:p>
          </p:txBody>
        </p:sp>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827" y="2809892"/>
              <a:ext cx="1142057" cy="1136981"/>
            </a:xfrm>
            <a:prstGeom prst="rect">
              <a:avLst/>
            </a:prstGeom>
          </p:spPr>
        </p:pic>
        <p:pic>
          <p:nvPicPr>
            <p:cNvPr id="31" name="Picture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2418" y="2806571"/>
              <a:ext cx="1129155" cy="1129155"/>
            </a:xfrm>
            <a:prstGeom prst="rect">
              <a:avLst/>
            </a:prstGeom>
          </p:spPr>
        </p:pic>
      </p:grpSp>
      <p:grpSp>
        <p:nvGrpSpPr>
          <p:cNvPr id="37" name="Group 36"/>
          <p:cNvGrpSpPr/>
          <p:nvPr/>
        </p:nvGrpSpPr>
        <p:grpSpPr>
          <a:xfrm>
            <a:off x="6172367" y="1853048"/>
            <a:ext cx="4968789" cy="4357252"/>
            <a:chOff x="6990868" y="1394636"/>
            <a:chExt cx="4749632" cy="4357252"/>
          </a:xfrm>
        </p:grpSpPr>
        <p:sp>
          <p:nvSpPr>
            <p:cNvPr id="18" name="Rectangle 17"/>
            <p:cNvSpPr/>
            <p:nvPr/>
          </p:nvSpPr>
          <p:spPr>
            <a:xfrm>
              <a:off x="7345703" y="1906724"/>
              <a:ext cx="3510998" cy="830997"/>
            </a:xfrm>
            <a:prstGeom prst="rect">
              <a:avLst/>
            </a:prstGeom>
          </p:spPr>
          <p:txBody>
            <a:bodyPr wrap="square">
              <a:spAutoFit/>
            </a:bodyPr>
            <a:lstStyle/>
            <a:p>
              <a:pPr lvl="0" algn="ctr"/>
              <a:r>
                <a:rPr lang="en-US" sz="1600" b="1" i="1" dirty="0"/>
                <a:t>E-cigarettes and </a:t>
              </a:r>
              <a:r>
                <a:rPr lang="en-US" sz="1600" b="1" i="1" dirty="0" err="1"/>
                <a:t>vaping</a:t>
              </a:r>
              <a:r>
                <a:rPr lang="en-US" sz="1600" b="1" i="1" dirty="0"/>
                <a:t> products should be included in “Smoke-Free Zones” in public spaces.</a:t>
              </a:r>
            </a:p>
          </p:txBody>
        </p:sp>
        <p:sp>
          <p:nvSpPr>
            <p:cNvPr id="28" name="Rounded Rectangle 27"/>
            <p:cNvSpPr/>
            <p:nvPr/>
          </p:nvSpPr>
          <p:spPr>
            <a:xfrm>
              <a:off x="6990868" y="1394636"/>
              <a:ext cx="4749632" cy="4357252"/>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7992110" y="1561430"/>
              <a:ext cx="2539870" cy="307777"/>
            </a:xfrm>
            <a:prstGeom prst="rect">
              <a:avLst/>
            </a:prstGeom>
            <a:noFill/>
          </p:spPr>
          <p:txBody>
            <a:bodyPr wrap="square" rtlCol="0">
              <a:spAutoFit/>
            </a:bodyPr>
            <a:lstStyle/>
            <a:p>
              <a:pPr algn="ctr"/>
              <a:r>
                <a:rPr lang="en-US" sz="1400" u="sng" dirty="0"/>
                <a:t>Agree with Statement?</a:t>
              </a:r>
            </a:p>
          </p:txBody>
        </p:sp>
        <p:pic>
          <p:nvPicPr>
            <p:cNvPr id="35" name="Picture 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1310" y="2887175"/>
              <a:ext cx="1260690" cy="1136981"/>
            </a:xfrm>
            <a:prstGeom prst="rect">
              <a:avLst/>
            </a:prstGeom>
          </p:spPr>
        </p:pic>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1341" y="2909254"/>
              <a:ext cx="1246448" cy="1129155"/>
            </a:xfrm>
            <a:prstGeom prst="rect">
              <a:avLst/>
            </a:prstGeom>
          </p:spPr>
        </p:pic>
      </p:grpSp>
      <p:cxnSp>
        <p:nvCxnSpPr>
          <p:cNvPr id="24" name="Straight Connector 23"/>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9105" y="699657"/>
            <a:ext cx="11737234" cy="1077218"/>
          </a:xfrm>
          <a:prstGeom prst="rect">
            <a:avLst/>
          </a:prstGeom>
          <a:noFill/>
        </p:spPr>
        <p:txBody>
          <a:bodyPr wrap="square" rtlCol="0">
            <a:spAutoFit/>
          </a:bodyPr>
          <a:lstStyle/>
          <a:p>
            <a:pPr marL="285750" indent="-285750">
              <a:buFont typeface="Wingdings" charset="2"/>
              <a:buChar char="v"/>
            </a:pPr>
            <a:r>
              <a:rPr lang="en-US" sz="1600" dirty="0"/>
              <a:t>Those who use </a:t>
            </a:r>
            <a:r>
              <a:rPr lang="en-US" sz="1600" dirty="0" err="1"/>
              <a:t>vaping</a:t>
            </a:r>
            <a:r>
              <a:rPr lang="en-US" sz="1600" dirty="0"/>
              <a:t> products (past and present) are less likely to agree with the two statements.</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82681194"/>
              </p:ext>
            </p:extLst>
          </p:nvPr>
        </p:nvGraphicFramePr>
        <p:xfrm>
          <a:off x="1558414" y="4378959"/>
          <a:ext cx="4613954" cy="1694014"/>
        </p:xfrm>
        <a:graphic>
          <a:graphicData uri="http://schemas.openxmlformats.org/drawingml/2006/table">
            <a:tbl>
              <a:tblPr firstRow="1" bandRow="1">
                <a:tableStyleId>{2D5ABB26-0587-4C30-8999-92F81FD0307C}</a:tableStyleId>
              </a:tblPr>
              <a:tblGrid>
                <a:gridCol w="1692786">
                  <a:extLst>
                    <a:ext uri="{9D8B030D-6E8A-4147-A177-3AD203B41FA5}">
                      <a16:colId xmlns:a16="http://schemas.microsoft.com/office/drawing/2014/main" val="20000"/>
                    </a:ext>
                  </a:extLst>
                </a:gridCol>
                <a:gridCol w="1003300">
                  <a:extLst>
                    <a:ext uri="{9D8B030D-6E8A-4147-A177-3AD203B41FA5}">
                      <a16:colId xmlns:a16="http://schemas.microsoft.com/office/drawing/2014/main" val="20001"/>
                    </a:ext>
                  </a:extLst>
                </a:gridCol>
                <a:gridCol w="1917868">
                  <a:extLst>
                    <a:ext uri="{9D8B030D-6E8A-4147-A177-3AD203B41FA5}">
                      <a16:colId xmlns:a16="http://schemas.microsoft.com/office/drawing/2014/main" val="20002"/>
                    </a:ext>
                  </a:extLst>
                </a:gridCol>
              </a:tblGrid>
              <a:tr h="441534">
                <a:tc>
                  <a:txBody>
                    <a:bodyPr/>
                    <a:lstStyle/>
                    <a:p>
                      <a:r>
                        <a:rPr lang="en-US" sz="1200" b="1" dirty="0">
                          <a:solidFill>
                            <a:schemeClr val="accent6">
                              <a:lumMod val="50000"/>
                            </a:schemeClr>
                          </a:solidFill>
                        </a:rPr>
                        <a:t>YES = 84%</a:t>
                      </a:r>
                    </a:p>
                  </a:txBody>
                  <a:tcPr/>
                </a:tc>
                <a:tc>
                  <a:txBody>
                    <a:bodyPr/>
                    <a:lstStyle/>
                    <a:p>
                      <a:r>
                        <a:rPr lang="en-US" sz="1200" b="1" dirty="0">
                          <a:solidFill>
                            <a:srgbClr val="FF0000"/>
                          </a:solidFill>
                        </a:rPr>
                        <a:t>NO = 16%</a:t>
                      </a:r>
                    </a:p>
                  </a:txBody>
                  <a:tcPr/>
                </a:tc>
                <a:tc>
                  <a:txBody>
                    <a:bodyPr/>
                    <a:lstStyle/>
                    <a:p>
                      <a:r>
                        <a:rPr lang="en-US" sz="1200" dirty="0"/>
                        <a:t>Total (n=847)</a:t>
                      </a:r>
                    </a:p>
                  </a:txBody>
                  <a:tcPr/>
                </a:tc>
                <a:extLst>
                  <a:ext uri="{0D108BD9-81ED-4DB2-BD59-A6C34878D82A}">
                    <a16:rowId xmlns:a16="http://schemas.microsoft.com/office/drawing/2014/main" val="10000"/>
                  </a:ext>
                </a:extLst>
              </a:tr>
              <a:tr h="397640">
                <a:tc>
                  <a:txBody>
                    <a:bodyPr/>
                    <a:lstStyle/>
                    <a:p>
                      <a:r>
                        <a:rPr lang="en-US" sz="1200" b="1" dirty="0">
                          <a:solidFill>
                            <a:schemeClr val="accent6">
                              <a:lumMod val="50000"/>
                            </a:schemeClr>
                          </a:solidFill>
                        </a:rPr>
                        <a:t>YES = 90%</a:t>
                      </a:r>
                    </a:p>
                  </a:txBody>
                  <a:tcPr/>
                </a:tc>
                <a:tc>
                  <a:txBody>
                    <a:bodyPr/>
                    <a:lstStyle/>
                    <a:p>
                      <a:r>
                        <a:rPr lang="en-US" sz="1200" b="1" dirty="0">
                          <a:solidFill>
                            <a:srgbClr val="FF0000"/>
                          </a:solidFill>
                        </a:rPr>
                        <a:t>NO = 10%</a:t>
                      </a:r>
                    </a:p>
                  </a:txBody>
                  <a:tcPr/>
                </a:tc>
                <a:tc>
                  <a:txBody>
                    <a:bodyPr/>
                    <a:lstStyle/>
                    <a:p>
                      <a:r>
                        <a:rPr lang="en-US" sz="1200" dirty="0"/>
                        <a:t>Non-Users (n=446)</a:t>
                      </a:r>
                    </a:p>
                  </a:txBody>
                  <a:tcPr/>
                </a:tc>
                <a:extLst>
                  <a:ext uri="{0D108BD9-81ED-4DB2-BD59-A6C34878D82A}">
                    <a16:rowId xmlns:a16="http://schemas.microsoft.com/office/drawing/2014/main" val="10001"/>
                  </a:ext>
                </a:extLst>
              </a:tr>
              <a:tr h="397640">
                <a:tc>
                  <a:txBody>
                    <a:bodyPr/>
                    <a:lstStyle/>
                    <a:p>
                      <a:r>
                        <a:rPr lang="en-US" sz="1200" b="1" dirty="0">
                          <a:solidFill>
                            <a:schemeClr val="accent6">
                              <a:lumMod val="50000"/>
                            </a:schemeClr>
                          </a:solidFill>
                        </a:rPr>
                        <a:t>YES = 78%</a:t>
                      </a:r>
                    </a:p>
                  </a:txBody>
                  <a:tcPr/>
                </a:tc>
                <a:tc>
                  <a:txBody>
                    <a:bodyPr/>
                    <a:lstStyle/>
                    <a:p>
                      <a:r>
                        <a:rPr lang="en-US" sz="1200" b="1" dirty="0">
                          <a:solidFill>
                            <a:srgbClr val="FF0000"/>
                          </a:solidFill>
                        </a:rPr>
                        <a:t>NO = 22%</a:t>
                      </a:r>
                    </a:p>
                  </a:txBody>
                  <a:tcPr/>
                </a:tc>
                <a:tc>
                  <a:txBody>
                    <a:bodyPr/>
                    <a:lstStyle/>
                    <a:p>
                      <a:r>
                        <a:rPr lang="en-US" sz="1200" dirty="0"/>
                        <a:t>Past/Current Users  (n=401)</a:t>
                      </a:r>
                    </a:p>
                  </a:txBody>
                  <a:tcPr/>
                </a:tc>
                <a:extLst>
                  <a:ext uri="{0D108BD9-81ED-4DB2-BD59-A6C34878D82A}">
                    <a16:rowId xmlns:a16="http://schemas.microsoft.com/office/drawing/2014/main" val="10002"/>
                  </a:ext>
                </a:extLst>
              </a:tr>
              <a:tr h="397640">
                <a:tc>
                  <a:txBody>
                    <a:bodyPr/>
                    <a:lstStyle/>
                    <a:p>
                      <a:r>
                        <a:rPr lang="en-US" sz="1200" b="1" dirty="0">
                          <a:solidFill>
                            <a:schemeClr val="accent6">
                              <a:lumMod val="50000"/>
                            </a:schemeClr>
                          </a:solidFill>
                        </a:rPr>
                        <a:t>YES = 70%</a:t>
                      </a:r>
                    </a:p>
                  </a:txBody>
                  <a:tcPr/>
                </a:tc>
                <a:tc>
                  <a:txBody>
                    <a:bodyPr/>
                    <a:lstStyle/>
                    <a:p>
                      <a:r>
                        <a:rPr lang="en-US" sz="1200" b="1" dirty="0">
                          <a:solidFill>
                            <a:srgbClr val="FF0000"/>
                          </a:solidFill>
                        </a:rPr>
                        <a:t>NO = 30%</a:t>
                      </a:r>
                    </a:p>
                  </a:txBody>
                  <a:tcPr/>
                </a:tc>
                <a:tc>
                  <a:txBody>
                    <a:bodyPr/>
                    <a:lstStyle/>
                    <a:p>
                      <a:r>
                        <a:rPr lang="en-US" sz="1200" dirty="0"/>
                        <a:t>Freq. Users  (n=73)</a:t>
                      </a:r>
                    </a:p>
                  </a:txBody>
                  <a:tcPr/>
                </a:tc>
                <a:extLst>
                  <a:ext uri="{0D108BD9-81ED-4DB2-BD59-A6C34878D82A}">
                    <a16:rowId xmlns:a16="http://schemas.microsoft.com/office/drawing/2014/main" val="10003"/>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2839712451"/>
              </p:ext>
            </p:extLst>
          </p:nvPr>
        </p:nvGraphicFramePr>
        <p:xfrm>
          <a:off x="6527203" y="4454185"/>
          <a:ext cx="4613954" cy="1694014"/>
        </p:xfrm>
        <a:graphic>
          <a:graphicData uri="http://schemas.openxmlformats.org/drawingml/2006/table">
            <a:tbl>
              <a:tblPr firstRow="1" bandRow="1">
                <a:tableStyleId>{2D5ABB26-0587-4C30-8999-92F81FD0307C}</a:tableStyleId>
              </a:tblPr>
              <a:tblGrid>
                <a:gridCol w="1692786">
                  <a:extLst>
                    <a:ext uri="{9D8B030D-6E8A-4147-A177-3AD203B41FA5}">
                      <a16:colId xmlns:a16="http://schemas.microsoft.com/office/drawing/2014/main" val="20000"/>
                    </a:ext>
                  </a:extLst>
                </a:gridCol>
                <a:gridCol w="1003300">
                  <a:extLst>
                    <a:ext uri="{9D8B030D-6E8A-4147-A177-3AD203B41FA5}">
                      <a16:colId xmlns:a16="http://schemas.microsoft.com/office/drawing/2014/main" val="20001"/>
                    </a:ext>
                  </a:extLst>
                </a:gridCol>
                <a:gridCol w="1917868">
                  <a:extLst>
                    <a:ext uri="{9D8B030D-6E8A-4147-A177-3AD203B41FA5}">
                      <a16:colId xmlns:a16="http://schemas.microsoft.com/office/drawing/2014/main" val="20002"/>
                    </a:ext>
                  </a:extLst>
                </a:gridCol>
              </a:tblGrid>
              <a:tr h="441534">
                <a:tc>
                  <a:txBody>
                    <a:bodyPr/>
                    <a:lstStyle/>
                    <a:p>
                      <a:r>
                        <a:rPr lang="en-US" sz="1200" b="1" dirty="0">
                          <a:solidFill>
                            <a:schemeClr val="accent6">
                              <a:lumMod val="50000"/>
                            </a:schemeClr>
                          </a:solidFill>
                        </a:rPr>
                        <a:t>YES = 80%</a:t>
                      </a:r>
                    </a:p>
                  </a:txBody>
                  <a:tcPr/>
                </a:tc>
                <a:tc>
                  <a:txBody>
                    <a:bodyPr/>
                    <a:lstStyle/>
                    <a:p>
                      <a:r>
                        <a:rPr lang="en-US" sz="1200" b="1" dirty="0">
                          <a:solidFill>
                            <a:srgbClr val="FF0000"/>
                          </a:solidFill>
                        </a:rPr>
                        <a:t>NO = 20%</a:t>
                      </a:r>
                    </a:p>
                  </a:txBody>
                  <a:tcPr/>
                </a:tc>
                <a:tc>
                  <a:txBody>
                    <a:bodyPr/>
                    <a:lstStyle/>
                    <a:p>
                      <a:r>
                        <a:rPr lang="en-US" sz="1200" dirty="0"/>
                        <a:t>Total (n=847)</a:t>
                      </a:r>
                    </a:p>
                  </a:txBody>
                  <a:tcPr/>
                </a:tc>
                <a:extLst>
                  <a:ext uri="{0D108BD9-81ED-4DB2-BD59-A6C34878D82A}">
                    <a16:rowId xmlns:a16="http://schemas.microsoft.com/office/drawing/2014/main" val="10000"/>
                  </a:ext>
                </a:extLst>
              </a:tr>
              <a:tr h="397640">
                <a:tc>
                  <a:txBody>
                    <a:bodyPr/>
                    <a:lstStyle/>
                    <a:p>
                      <a:r>
                        <a:rPr lang="en-US" sz="1200" b="1" dirty="0">
                          <a:solidFill>
                            <a:schemeClr val="accent6">
                              <a:lumMod val="50000"/>
                            </a:schemeClr>
                          </a:solidFill>
                        </a:rPr>
                        <a:t>YES = 88%</a:t>
                      </a:r>
                    </a:p>
                  </a:txBody>
                  <a:tcPr/>
                </a:tc>
                <a:tc>
                  <a:txBody>
                    <a:bodyPr/>
                    <a:lstStyle/>
                    <a:p>
                      <a:r>
                        <a:rPr lang="en-US" sz="1200" b="1" dirty="0">
                          <a:solidFill>
                            <a:srgbClr val="FF0000"/>
                          </a:solidFill>
                        </a:rPr>
                        <a:t>NO = 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Non-Users (n=446)</a:t>
                      </a:r>
                    </a:p>
                  </a:txBody>
                  <a:tcPr/>
                </a:tc>
                <a:extLst>
                  <a:ext uri="{0D108BD9-81ED-4DB2-BD59-A6C34878D82A}">
                    <a16:rowId xmlns:a16="http://schemas.microsoft.com/office/drawing/2014/main" val="10001"/>
                  </a:ext>
                </a:extLst>
              </a:tr>
              <a:tr h="397640">
                <a:tc>
                  <a:txBody>
                    <a:bodyPr/>
                    <a:lstStyle/>
                    <a:p>
                      <a:r>
                        <a:rPr lang="en-US" sz="1200" b="1" dirty="0">
                          <a:solidFill>
                            <a:schemeClr val="accent6">
                              <a:lumMod val="50000"/>
                            </a:schemeClr>
                          </a:solidFill>
                        </a:rPr>
                        <a:t>YES = 70%</a:t>
                      </a:r>
                    </a:p>
                  </a:txBody>
                  <a:tcPr/>
                </a:tc>
                <a:tc>
                  <a:txBody>
                    <a:bodyPr/>
                    <a:lstStyle/>
                    <a:p>
                      <a:r>
                        <a:rPr lang="en-US" sz="1200" b="1" dirty="0">
                          <a:solidFill>
                            <a:srgbClr val="FF0000"/>
                          </a:solidFill>
                        </a:rPr>
                        <a:t>NO = 30%</a:t>
                      </a:r>
                    </a:p>
                  </a:txBody>
                  <a:tcPr/>
                </a:tc>
                <a:tc>
                  <a:txBody>
                    <a:bodyPr/>
                    <a:lstStyle/>
                    <a:p>
                      <a:r>
                        <a:rPr lang="en-US" sz="1200" dirty="0"/>
                        <a:t>Past/Current Users  (n=401)</a:t>
                      </a:r>
                    </a:p>
                  </a:txBody>
                  <a:tcPr/>
                </a:tc>
                <a:extLst>
                  <a:ext uri="{0D108BD9-81ED-4DB2-BD59-A6C34878D82A}">
                    <a16:rowId xmlns:a16="http://schemas.microsoft.com/office/drawing/2014/main" val="10002"/>
                  </a:ext>
                </a:extLst>
              </a:tr>
              <a:tr h="397640">
                <a:tc>
                  <a:txBody>
                    <a:bodyPr/>
                    <a:lstStyle/>
                    <a:p>
                      <a:r>
                        <a:rPr lang="en-US" sz="1200" b="1" dirty="0">
                          <a:solidFill>
                            <a:schemeClr val="accent6">
                              <a:lumMod val="50000"/>
                            </a:schemeClr>
                          </a:solidFill>
                        </a:rPr>
                        <a:t>YES = 62%</a:t>
                      </a:r>
                    </a:p>
                  </a:txBody>
                  <a:tcPr/>
                </a:tc>
                <a:tc>
                  <a:txBody>
                    <a:bodyPr/>
                    <a:lstStyle/>
                    <a:p>
                      <a:r>
                        <a:rPr lang="en-US" sz="1200" b="1" dirty="0">
                          <a:solidFill>
                            <a:srgbClr val="FF0000"/>
                          </a:solidFill>
                        </a:rPr>
                        <a:t>NO = 38%</a:t>
                      </a:r>
                    </a:p>
                  </a:txBody>
                  <a:tcPr/>
                </a:tc>
                <a:tc>
                  <a:txBody>
                    <a:bodyPr/>
                    <a:lstStyle/>
                    <a:p>
                      <a:r>
                        <a:rPr lang="en-US" sz="1200" dirty="0"/>
                        <a:t>Freq. Users  (n=73)</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45319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05" y="699657"/>
            <a:ext cx="11737234" cy="1077218"/>
          </a:xfrm>
          <a:prstGeom prst="rect">
            <a:avLst/>
          </a:prstGeom>
          <a:noFill/>
        </p:spPr>
        <p:txBody>
          <a:bodyPr wrap="square" rtlCol="0">
            <a:spAutoFit/>
          </a:bodyPr>
          <a:lstStyle/>
          <a:p>
            <a:pPr marL="285750" indent="-285750">
              <a:buFont typeface="Wingdings" charset="2"/>
              <a:buChar char="v"/>
            </a:pPr>
            <a:r>
              <a:rPr lang="en-US" sz="1600" dirty="0"/>
              <a:t>Linking </a:t>
            </a:r>
            <a:r>
              <a:rPr lang="en-US" sz="1600" dirty="0" err="1"/>
              <a:t>vaping</a:t>
            </a:r>
            <a:r>
              <a:rPr lang="en-US" sz="1600" dirty="0"/>
              <a:t> to an illness (e.g. lung disease, respiratory illness, cancer) appears to be most compelling.</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29403"/>
            <a:ext cx="11837927" cy="646331"/>
          </a:xfrm>
          <a:prstGeom prst="rect">
            <a:avLst/>
          </a:prstGeom>
          <a:noFill/>
        </p:spPr>
        <p:txBody>
          <a:bodyPr wrap="square" rtlCol="0">
            <a:spAutoFit/>
          </a:bodyPr>
          <a:lstStyle/>
          <a:p>
            <a:r>
              <a:rPr lang="en-US" dirty="0">
                <a:solidFill>
                  <a:schemeClr val="bg1"/>
                </a:solidFill>
              </a:rPr>
              <a:t>At least 80% of Idahoans feel that each statement below is at least somewhat likely to discourage them from using </a:t>
            </a:r>
            <a:r>
              <a:rPr lang="en-US" dirty="0" err="1">
                <a:solidFill>
                  <a:schemeClr val="bg1"/>
                </a:solidFill>
              </a:rPr>
              <a:t>vaping</a:t>
            </a:r>
            <a:r>
              <a:rPr lang="en-US" dirty="0">
                <a:solidFill>
                  <a:schemeClr val="bg1"/>
                </a:solidFill>
              </a:rPr>
              <a:t> products.</a:t>
            </a:r>
          </a:p>
        </p:txBody>
      </p:sp>
      <p:sp>
        <p:nvSpPr>
          <p:cNvPr id="3" name="Rectangle 2"/>
          <p:cNvSpPr/>
          <p:nvPr/>
        </p:nvSpPr>
        <p:spPr>
          <a:xfrm>
            <a:off x="2533697" y="6585784"/>
            <a:ext cx="6915103" cy="215444"/>
          </a:xfrm>
          <a:prstGeom prst="rect">
            <a:avLst/>
          </a:prstGeom>
        </p:spPr>
        <p:txBody>
          <a:bodyPr wrap="square">
            <a:spAutoFit/>
          </a:bodyPr>
          <a:lstStyle/>
          <a:p>
            <a:r>
              <a:rPr lang="en-US" sz="800" dirty="0"/>
              <a:t>Q25. If you heard the following statements, how likely would they be to </a:t>
            </a:r>
            <a:r>
              <a:rPr lang="en-US" sz="800" b="1" u="sng" dirty="0"/>
              <a:t>discourage</a:t>
            </a:r>
            <a:r>
              <a:rPr lang="en-US" sz="800" dirty="0"/>
              <a:t> you from smoking e-cigarettes or using vaping products? (n=801, Total) </a:t>
            </a:r>
          </a:p>
        </p:txBody>
      </p:sp>
      <p:sp>
        <p:nvSpPr>
          <p:cNvPr id="6" name="Slide Number Placeholder 5"/>
          <p:cNvSpPr>
            <a:spLocks noGrp="1"/>
          </p:cNvSpPr>
          <p:nvPr>
            <p:ph type="sldNum" sz="quarter" idx="12"/>
          </p:nvPr>
        </p:nvSpPr>
        <p:spPr/>
        <p:txBody>
          <a:bodyPr/>
          <a:lstStyle/>
          <a:p>
            <a:fld id="{B7C5CABF-F878-C74C-8870-EC106A83C25A}" type="slidenum">
              <a:rPr lang="en-US" smtClean="0"/>
              <a:t>29</a:t>
            </a:fld>
            <a:endParaRPr lang="en-US" dirty="0"/>
          </a:p>
        </p:txBody>
      </p:sp>
      <p:sp>
        <p:nvSpPr>
          <p:cNvPr id="24" name="TextBox 23"/>
          <p:cNvSpPr txBox="1"/>
          <p:nvPr/>
        </p:nvSpPr>
        <p:spPr>
          <a:xfrm>
            <a:off x="1251780" y="1491706"/>
            <a:ext cx="9161362" cy="307777"/>
          </a:xfrm>
          <a:prstGeom prst="rect">
            <a:avLst/>
          </a:prstGeom>
          <a:noFill/>
          <a:ln>
            <a:solidFill>
              <a:srgbClr val="004F7E"/>
            </a:solidFill>
          </a:ln>
        </p:spPr>
        <p:txBody>
          <a:bodyPr wrap="square" rtlCol="0">
            <a:spAutoFit/>
          </a:bodyPr>
          <a:lstStyle/>
          <a:p>
            <a:pPr algn="ctr"/>
            <a:r>
              <a:rPr lang="en-US" sz="1400" dirty="0"/>
              <a:t>Likelihood of Statement to Discourage Use of e-Cigarettes/</a:t>
            </a:r>
            <a:r>
              <a:rPr lang="en-US" sz="1400" dirty="0" err="1"/>
              <a:t>Vaping</a:t>
            </a:r>
            <a:r>
              <a:rPr lang="en-US" sz="1400" dirty="0"/>
              <a:t> Products  </a:t>
            </a:r>
            <a:r>
              <a:rPr lang="en-US" sz="1200" dirty="0"/>
              <a:t>(Total base – 847)</a:t>
            </a:r>
          </a:p>
        </p:txBody>
      </p:sp>
      <p:graphicFrame>
        <p:nvGraphicFramePr>
          <p:cNvPr id="25" name="Chart 24"/>
          <p:cNvGraphicFramePr/>
          <p:nvPr>
            <p:extLst>
              <p:ext uri="{D42A27DB-BD31-4B8C-83A1-F6EECF244321}">
                <p14:modId xmlns:p14="http://schemas.microsoft.com/office/powerpoint/2010/main" val="574911126"/>
              </p:ext>
            </p:extLst>
          </p:nvPr>
        </p:nvGraphicFramePr>
        <p:xfrm>
          <a:off x="1251780" y="1979981"/>
          <a:ext cx="9262960" cy="3379237"/>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25"/>
          <p:cNvGrpSpPr/>
          <p:nvPr/>
        </p:nvGrpSpPr>
        <p:grpSpPr>
          <a:xfrm>
            <a:off x="1705698" y="5801428"/>
            <a:ext cx="10021656" cy="323986"/>
            <a:chOff x="610067" y="6162655"/>
            <a:chExt cx="10021656" cy="323986"/>
          </a:xfrm>
        </p:grpSpPr>
        <p:sp>
          <p:nvSpPr>
            <p:cNvPr id="38" name="Rectangle 37"/>
            <p:cNvSpPr/>
            <p:nvPr/>
          </p:nvSpPr>
          <p:spPr>
            <a:xfrm>
              <a:off x="610067" y="6225031"/>
              <a:ext cx="796822" cy="15045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369539" y="6162655"/>
              <a:ext cx="2062765" cy="261610"/>
            </a:xfrm>
            <a:prstGeom prst="rect">
              <a:avLst/>
            </a:prstGeom>
            <a:noFill/>
          </p:spPr>
          <p:txBody>
            <a:bodyPr wrap="square" rtlCol="0">
              <a:spAutoFit/>
            </a:bodyPr>
            <a:lstStyle/>
            <a:p>
              <a:r>
                <a:rPr lang="en-US" sz="1100" dirty="0"/>
                <a:t>Not at all likely</a:t>
              </a:r>
            </a:p>
          </p:txBody>
        </p:sp>
        <p:sp>
          <p:nvSpPr>
            <p:cNvPr id="40" name="Rectangle 39"/>
            <p:cNvSpPr/>
            <p:nvPr/>
          </p:nvSpPr>
          <p:spPr>
            <a:xfrm>
              <a:off x="2978629" y="6225031"/>
              <a:ext cx="796822" cy="15045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3738101" y="6162655"/>
              <a:ext cx="2062765" cy="261610"/>
            </a:xfrm>
            <a:prstGeom prst="rect">
              <a:avLst/>
            </a:prstGeom>
            <a:noFill/>
          </p:spPr>
          <p:txBody>
            <a:bodyPr wrap="square" rtlCol="0">
              <a:spAutoFit/>
            </a:bodyPr>
            <a:lstStyle/>
            <a:p>
              <a:r>
                <a:rPr lang="en-US" sz="1100" dirty="0"/>
                <a:t>Somewhat unlikely</a:t>
              </a:r>
            </a:p>
          </p:txBody>
        </p:sp>
        <p:sp>
          <p:nvSpPr>
            <p:cNvPr id="42" name="Rectangle 41"/>
            <p:cNvSpPr/>
            <p:nvPr/>
          </p:nvSpPr>
          <p:spPr>
            <a:xfrm>
              <a:off x="5509044" y="6287291"/>
              <a:ext cx="796822" cy="15045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6268516" y="6224915"/>
              <a:ext cx="2062765" cy="261610"/>
            </a:xfrm>
            <a:prstGeom prst="rect">
              <a:avLst/>
            </a:prstGeom>
            <a:noFill/>
          </p:spPr>
          <p:txBody>
            <a:bodyPr wrap="square" rtlCol="0">
              <a:spAutoFit/>
            </a:bodyPr>
            <a:lstStyle/>
            <a:p>
              <a:r>
                <a:rPr lang="en-US" sz="1100" dirty="0"/>
                <a:t>Somewhat likely</a:t>
              </a:r>
            </a:p>
          </p:txBody>
        </p:sp>
        <p:sp>
          <p:nvSpPr>
            <p:cNvPr id="44" name="Rectangle 43"/>
            <p:cNvSpPr/>
            <p:nvPr/>
          </p:nvSpPr>
          <p:spPr>
            <a:xfrm>
              <a:off x="7809486" y="6287407"/>
              <a:ext cx="796822" cy="15045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8568958" y="6225031"/>
              <a:ext cx="2062765" cy="261610"/>
            </a:xfrm>
            <a:prstGeom prst="rect">
              <a:avLst/>
            </a:prstGeom>
            <a:noFill/>
          </p:spPr>
          <p:txBody>
            <a:bodyPr wrap="square" rtlCol="0">
              <a:spAutoFit/>
            </a:bodyPr>
            <a:lstStyle/>
            <a:p>
              <a:r>
                <a:rPr lang="en-US" sz="1100" dirty="0"/>
                <a:t>Very Likely</a:t>
              </a:r>
            </a:p>
          </p:txBody>
        </p:sp>
      </p:grpSp>
      <p:cxnSp>
        <p:nvCxnSpPr>
          <p:cNvPr id="18" name="Straight Connector 1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772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Background, Objectives, Methodology</a:t>
            </a:r>
          </a:p>
        </p:txBody>
      </p:sp>
      <p:sp>
        <p:nvSpPr>
          <p:cNvPr id="4" name="TextBox 3"/>
          <p:cNvSpPr txBox="1"/>
          <p:nvPr/>
        </p:nvSpPr>
        <p:spPr>
          <a:xfrm>
            <a:off x="333150" y="935605"/>
            <a:ext cx="11009114" cy="4862869"/>
          </a:xfrm>
          <a:prstGeom prst="rect">
            <a:avLst/>
          </a:prstGeom>
          <a:noFill/>
        </p:spPr>
        <p:txBody>
          <a:bodyPr wrap="square" rtlCol="0">
            <a:spAutoFit/>
          </a:bodyPr>
          <a:lstStyle/>
          <a:p>
            <a:r>
              <a:rPr lang="en-US" sz="1400" b="1" dirty="0">
                <a:solidFill>
                  <a:schemeClr val="accent2">
                    <a:lumMod val="50000"/>
                  </a:schemeClr>
                </a:solidFill>
              </a:rPr>
              <a:t>Background and Objectives</a:t>
            </a:r>
            <a:endParaRPr lang="en-US" sz="1400" dirty="0">
              <a:solidFill>
                <a:schemeClr val="accent2">
                  <a:lumMod val="50000"/>
                </a:schemeClr>
              </a:solidFill>
            </a:endParaRPr>
          </a:p>
          <a:p>
            <a:endParaRPr lang="en-US" sz="800" dirty="0">
              <a:solidFill>
                <a:schemeClr val="accent2">
                  <a:lumMod val="50000"/>
                </a:schemeClr>
              </a:solidFill>
            </a:endParaRPr>
          </a:p>
          <a:p>
            <a:pPr marL="285750" indent="-285750">
              <a:buFont typeface="Wingdings" charset="2"/>
              <a:buChar char="§"/>
            </a:pPr>
            <a:r>
              <a:rPr lang="en-US" sz="1400" dirty="0">
                <a:solidFill>
                  <a:schemeClr val="accent2">
                    <a:lumMod val="50000"/>
                  </a:schemeClr>
                </a:solidFill>
              </a:rPr>
              <a:t>The Idaho Department of Health and Welfare offers a variety of educational materials and resources to help teens and adults quit using tobacco and/or electronic cigarette products. Project Filter is one of the agency’s programs, whose mission is to help those who want to quit tobacco or </a:t>
            </a:r>
            <a:r>
              <a:rPr lang="en-US" sz="1400" dirty="0" err="1">
                <a:solidFill>
                  <a:schemeClr val="accent2">
                    <a:lumMod val="50000"/>
                  </a:schemeClr>
                </a:solidFill>
              </a:rPr>
              <a:t>vaping</a:t>
            </a:r>
            <a:r>
              <a:rPr lang="en-US" sz="1400" dirty="0">
                <a:solidFill>
                  <a:schemeClr val="accent2">
                    <a:lumMod val="50000"/>
                  </a:schemeClr>
                </a:solidFill>
              </a:rPr>
              <a:t> products be successful. </a:t>
            </a:r>
          </a:p>
          <a:p>
            <a:pPr marL="285750" indent="-285750">
              <a:buFont typeface="Wingdings" charset="2"/>
              <a:buChar char="§"/>
            </a:pPr>
            <a:endParaRPr lang="en-US" sz="1400" dirty="0">
              <a:solidFill>
                <a:schemeClr val="accent2">
                  <a:lumMod val="50000"/>
                </a:schemeClr>
              </a:solidFill>
            </a:endParaRPr>
          </a:p>
          <a:p>
            <a:pPr marL="285750" indent="-285750">
              <a:buFont typeface="Wingdings" charset="2"/>
              <a:buChar char="§"/>
            </a:pPr>
            <a:r>
              <a:rPr lang="en-US" sz="1400" dirty="0">
                <a:solidFill>
                  <a:schemeClr val="accent2">
                    <a:lumMod val="50000"/>
                  </a:schemeClr>
                </a:solidFill>
              </a:rPr>
              <a:t>The Project Filter team wished to field a survey to update their knowledge about Idahoans’ usage of </a:t>
            </a:r>
            <a:r>
              <a:rPr lang="en-US" sz="1400" dirty="0" err="1">
                <a:solidFill>
                  <a:schemeClr val="accent2">
                    <a:lumMod val="50000"/>
                  </a:schemeClr>
                </a:solidFill>
              </a:rPr>
              <a:t>vaping</a:t>
            </a:r>
            <a:r>
              <a:rPr lang="en-US" sz="1400" dirty="0">
                <a:solidFill>
                  <a:schemeClr val="accent2">
                    <a:lumMod val="50000"/>
                  </a:schemeClr>
                </a:solidFill>
              </a:rPr>
              <a:t> products, and their receptivity towards anti-</a:t>
            </a:r>
            <a:r>
              <a:rPr lang="en-US" sz="1400" dirty="0" err="1">
                <a:solidFill>
                  <a:schemeClr val="accent2">
                    <a:lumMod val="50000"/>
                  </a:schemeClr>
                </a:solidFill>
              </a:rPr>
              <a:t>vaping</a:t>
            </a:r>
            <a:r>
              <a:rPr lang="en-US" sz="1400" dirty="0">
                <a:solidFill>
                  <a:schemeClr val="accent2">
                    <a:lumMod val="50000"/>
                  </a:schemeClr>
                </a:solidFill>
              </a:rPr>
              <a:t> messages. </a:t>
            </a:r>
            <a:r>
              <a:rPr lang="en-US" sz="1400" dirty="0">
                <a:solidFill>
                  <a:schemeClr val="accent2">
                    <a:lumMod val="50000"/>
                  </a:schemeClr>
                </a:solidFill>
                <a:cs typeface="Calibri"/>
              </a:rPr>
              <a:t>The objectives of the survey were to:</a:t>
            </a:r>
          </a:p>
          <a:p>
            <a:endParaRPr lang="en-US" sz="1400" dirty="0">
              <a:cs typeface="Calibri"/>
            </a:endParaRPr>
          </a:p>
          <a:p>
            <a:pPr marL="740664" lvl="2" indent="-285750">
              <a:buFont typeface="Courier New"/>
              <a:buChar char="o"/>
            </a:pPr>
            <a:r>
              <a:rPr lang="en-US" sz="1400" spc="-5" dirty="0">
                <a:solidFill>
                  <a:srgbClr val="404040"/>
                </a:solidFill>
                <a:cs typeface="Calibri"/>
              </a:rPr>
              <a:t>Understand </a:t>
            </a:r>
            <a:r>
              <a:rPr lang="en-US" sz="1400" dirty="0">
                <a:solidFill>
                  <a:srgbClr val="404040"/>
                </a:solidFill>
                <a:cs typeface="Calibri"/>
              </a:rPr>
              <a:t>the </a:t>
            </a:r>
            <a:r>
              <a:rPr lang="en-US" sz="1400" spc="85" dirty="0">
                <a:solidFill>
                  <a:srgbClr val="404040"/>
                </a:solidFill>
                <a:cs typeface="Calibri"/>
              </a:rPr>
              <a:t>attitudes </a:t>
            </a:r>
            <a:r>
              <a:rPr lang="en-US" sz="1400" dirty="0">
                <a:solidFill>
                  <a:srgbClr val="404040"/>
                </a:solidFill>
                <a:cs typeface="Calibri"/>
              </a:rPr>
              <a:t>and </a:t>
            </a:r>
            <a:r>
              <a:rPr lang="en-US" sz="1400" spc="-5" dirty="0">
                <a:solidFill>
                  <a:srgbClr val="404040"/>
                </a:solidFill>
                <a:cs typeface="Calibri"/>
              </a:rPr>
              <a:t>behaviors of </a:t>
            </a:r>
            <a:r>
              <a:rPr lang="en-US" sz="1400" dirty="0">
                <a:solidFill>
                  <a:srgbClr val="404040"/>
                </a:solidFill>
                <a:cs typeface="Calibri"/>
              </a:rPr>
              <a:t>adults </a:t>
            </a:r>
            <a:r>
              <a:rPr lang="en-US" sz="1400" spc="-5" dirty="0">
                <a:solidFill>
                  <a:srgbClr val="404040"/>
                </a:solidFill>
                <a:cs typeface="Calibri"/>
              </a:rPr>
              <a:t>age 18 and older </a:t>
            </a:r>
            <a:r>
              <a:rPr lang="en-US" sz="1400" spc="-180" dirty="0">
                <a:solidFill>
                  <a:srgbClr val="404040"/>
                </a:solidFill>
                <a:cs typeface="Calibri"/>
              </a:rPr>
              <a:t> </a:t>
            </a:r>
            <a:r>
              <a:rPr lang="en-US" sz="1400" spc="-5" dirty="0">
                <a:solidFill>
                  <a:srgbClr val="404040"/>
                </a:solidFill>
                <a:cs typeface="Calibri"/>
              </a:rPr>
              <a:t>with regard </a:t>
            </a:r>
            <a:r>
              <a:rPr lang="en-US" sz="1400" dirty="0">
                <a:solidFill>
                  <a:srgbClr val="404040"/>
                </a:solidFill>
                <a:cs typeface="Calibri"/>
              </a:rPr>
              <a:t>to </a:t>
            </a:r>
            <a:r>
              <a:rPr lang="en-US" sz="1400" spc="-95" dirty="0">
                <a:solidFill>
                  <a:srgbClr val="404040"/>
                </a:solidFill>
                <a:cs typeface="Calibri"/>
              </a:rPr>
              <a:t>e-cigarette</a:t>
            </a:r>
            <a:r>
              <a:rPr lang="en-US" sz="1400" spc="20" dirty="0">
                <a:solidFill>
                  <a:srgbClr val="404040"/>
                </a:solidFill>
                <a:cs typeface="Calibri"/>
              </a:rPr>
              <a:t> </a:t>
            </a:r>
            <a:r>
              <a:rPr lang="en-US" sz="1400" spc="-5" dirty="0">
                <a:solidFill>
                  <a:srgbClr val="404040"/>
                </a:solidFill>
                <a:cs typeface="Calibri"/>
              </a:rPr>
              <a:t>usage/</a:t>
            </a:r>
            <a:r>
              <a:rPr lang="en-US" sz="1400" spc="-5" dirty="0" err="1">
                <a:solidFill>
                  <a:srgbClr val="404040"/>
                </a:solidFill>
                <a:cs typeface="Calibri"/>
              </a:rPr>
              <a:t>vaping</a:t>
            </a:r>
            <a:r>
              <a:rPr lang="en-US" sz="1400" spc="-5" dirty="0">
                <a:solidFill>
                  <a:srgbClr val="404040"/>
                </a:solidFill>
                <a:cs typeface="Calibri"/>
              </a:rPr>
              <a:t>.</a:t>
            </a:r>
          </a:p>
          <a:p>
            <a:pPr marL="740664" lvl="2" indent="-285750">
              <a:buFont typeface="Courier New"/>
              <a:buChar char="o"/>
            </a:pPr>
            <a:r>
              <a:rPr lang="en-US" sz="1400" spc="-5" dirty="0">
                <a:solidFill>
                  <a:srgbClr val="404040"/>
                </a:solidFill>
                <a:cs typeface="Calibri"/>
              </a:rPr>
              <a:t>Measure target </a:t>
            </a:r>
            <a:r>
              <a:rPr lang="en-US" sz="1400" dirty="0">
                <a:solidFill>
                  <a:srgbClr val="404040"/>
                </a:solidFill>
                <a:cs typeface="Calibri"/>
              </a:rPr>
              <a:t>audience </a:t>
            </a:r>
            <a:r>
              <a:rPr lang="en-US" sz="1400" spc="-5" dirty="0">
                <a:solidFill>
                  <a:srgbClr val="404040"/>
                </a:solidFill>
                <a:cs typeface="Calibri"/>
              </a:rPr>
              <a:t>thoughts, </a:t>
            </a:r>
            <a:r>
              <a:rPr lang="en-US" sz="1400" spc="5" dirty="0">
                <a:solidFill>
                  <a:srgbClr val="404040"/>
                </a:solidFill>
                <a:cs typeface="Calibri"/>
              </a:rPr>
              <a:t>receptivity, </a:t>
            </a:r>
            <a:r>
              <a:rPr lang="en-US" sz="1400" dirty="0">
                <a:solidFill>
                  <a:srgbClr val="404040"/>
                </a:solidFill>
                <a:cs typeface="Calibri"/>
              </a:rPr>
              <a:t>and </a:t>
            </a:r>
            <a:r>
              <a:rPr lang="en-US" sz="1400" spc="85" dirty="0">
                <a:solidFill>
                  <a:srgbClr val="404040"/>
                </a:solidFill>
                <a:cs typeface="Calibri"/>
              </a:rPr>
              <a:t>attitudes </a:t>
            </a:r>
            <a:r>
              <a:rPr lang="en-US" sz="1400" spc="-5" dirty="0">
                <a:solidFill>
                  <a:srgbClr val="404040"/>
                </a:solidFill>
                <a:cs typeface="Calibri"/>
              </a:rPr>
              <a:t>towards anti-</a:t>
            </a:r>
            <a:r>
              <a:rPr lang="en-US" sz="1400" spc="-5" dirty="0" err="1">
                <a:solidFill>
                  <a:srgbClr val="404040"/>
                </a:solidFill>
                <a:cs typeface="Calibri"/>
              </a:rPr>
              <a:t>vaping</a:t>
            </a:r>
            <a:r>
              <a:rPr lang="en-US" sz="1400" spc="-130" dirty="0">
                <a:solidFill>
                  <a:srgbClr val="404040"/>
                </a:solidFill>
                <a:cs typeface="Calibri"/>
              </a:rPr>
              <a:t> / e- </a:t>
            </a:r>
            <a:r>
              <a:rPr lang="en-US" sz="1400" spc="-5" dirty="0">
                <a:solidFill>
                  <a:srgbClr val="404040"/>
                </a:solidFill>
                <a:cs typeface="Calibri"/>
              </a:rPr>
              <a:t>cigarette messages, and to assess the </a:t>
            </a:r>
            <a:r>
              <a:rPr lang="en-US" sz="1400" spc="5" dirty="0">
                <a:solidFill>
                  <a:srgbClr val="404040"/>
                </a:solidFill>
                <a:cs typeface="Calibri"/>
              </a:rPr>
              <a:t>eﬀectiveness of two TV advertisements</a:t>
            </a:r>
            <a:r>
              <a:rPr lang="en-US" sz="1400" spc="-5" dirty="0">
                <a:solidFill>
                  <a:srgbClr val="404040"/>
                </a:solidFill>
                <a:cs typeface="Calibri"/>
              </a:rPr>
              <a:t>.</a:t>
            </a:r>
            <a:endParaRPr lang="en-US" sz="1400" dirty="0">
              <a:cs typeface="Calibri"/>
            </a:endParaRPr>
          </a:p>
          <a:p>
            <a:pPr marL="283464" indent="-285750">
              <a:buFont typeface="Wingdings" charset="2"/>
              <a:buChar char="§"/>
            </a:pPr>
            <a:endParaRPr lang="en-US" sz="1400" dirty="0">
              <a:solidFill>
                <a:schemeClr val="accent2">
                  <a:lumMod val="50000"/>
                </a:schemeClr>
              </a:solidFill>
            </a:endParaRPr>
          </a:p>
          <a:p>
            <a:endParaRPr lang="en-US" sz="1400" dirty="0">
              <a:solidFill>
                <a:schemeClr val="accent2">
                  <a:lumMod val="50000"/>
                </a:schemeClr>
              </a:solidFill>
            </a:endParaRPr>
          </a:p>
          <a:p>
            <a:r>
              <a:rPr lang="en-US" sz="1400" b="1" dirty="0">
                <a:solidFill>
                  <a:schemeClr val="accent2">
                    <a:lumMod val="50000"/>
                  </a:schemeClr>
                </a:solidFill>
              </a:rPr>
              <a:t>Methodology</a:t>
            </a:r>
          </a:p>
          <a:p>
            <a:endParaRPr lang="en-US" sz="800" dirty="0">
              <a:solidFill>
                <a:schemeClr val="accent2">
                  <a:lumMod val="50000"/>
                </a:schemeClr>
              </a:solidFill>
            </a:endParaRPr>
          </a:p>
          <a:p>
            <a:pPr marL="285750" indent="-285750">
              <a:buFont typeface="Wingdings" charset="2"/>
              <a:buChar char="§"/>
            </a:pPr>
            <a:r>
              <a:rPr lang="en-US" sz="1400" dirty="0">
                <a:solidFill>
                  <a:schemeClr val="accent2">
                    <a:lumMod val="50000"/>
                  </a:schemeClr>
                </a:solidFill>
              </a:rPr>
              <a:t>Research was completed online by males and females age 18 or older who live in Idaho. </a:t>
            </a:r>
          </a:p>
          <a:p>
            <a:pPr marL="285750" indent="-285750">
              <a:buFont typeface="Wingdings" charset="2"/>
              <a:buChar char="§"/>
            </a:pPr>
            <a:endParaRPr lang="en-GB" sz="1400" dirty="0">
              <a:solidFill>
                <a:schemeClr val="accent2">
                  <a:lumMod val="50000"/>
                </a:schemeClr>
              </a:solidFill>
            </a:endParaRPr>
          </a:p>
          <a:p>
            <a:pPr marL="285750" lvl="0" indent="-285750">
              <a:buFont typeface="Wingdings" charset="2"/>
              <a:buChar char="§"/>
            </a:pPr>
            <a:r>
              <a:rPr lang="en-US" sz="1400" dirty="0">
                <a:solidFill>
                  <a:schemeClr val="accent2">
                    <a:lumMod val="50000"/>
                  </a:schemeClr>
                </a:solidFill>
                <a:cs typeface="Calibri"/>
              </a:rPr>
              <a:t>A total of n=847 interviews were completed – n=401 Idahoans who have tried e-cigarettes in the past or who currently use these products and n=446 non-users.</a:t>
            </a:r>
          </a:p>
          <a:p>
            <a:pPr marL="285750" lvl="0" indent="-285750">
              <a:buFont typeface="Wingdings" charset="2"/>
              <a:buChar char="§"/>
            </a:pPr>
            <a:endParaRPr lang="en-US" sz="1400" dirty="0">
              <a:cs typeface="Calibri"/>
            </a:endParaRPr>
          </a:p>
          <a:p>
            <a:pPr marL="285750" indent="-285750">
              <a:buFont typeface="Wingdings" charset="2"/>
              <a:buChar char="§"/>
            </a:pPr>
            <a:r>
              <a:rPr lang="en-US" sz="1400" dirty="0">
                <a:solidFill>
                  <a:schemeClr val="accent2">
                    <a:lumMod val="50000"/>
                  </a:schemeClr>
                </a:solidFill>
                <a:cs typeface="Calibri"/>
              </a:rPr>
              <a:t>Length of interview was about 15 minutes. </a:t>
            </a:r>
          </a:p>
          <a:p>
            <a:pPr lvl="0"/>
            <a:endParaRPr lang="en-US" sz="1400" dirty="0">
              <a:solidFill>
                <a:schemeClr val="accent2">
                  <a:lumMod val="50000"/>
                </a:schemeClr>
              </a:solidFill>
            </a:endParaRPr>
          </a:p>
        </p:txBody>
      </p:sp>
      <p:sp>
        <p:nvSpPr>
          <p:cNvPr id="7" name="Slide Number Placeholder 6"/>
          <p:cNvSpPr>
            <a:spLocks noGrp="1"/>
          </p:cNvSpPr>
          <p:nvPr>
            <p:ph type="sldNum" sz="quarter" idx="12"/>
          </p:nvPr>
        </p:nvSpPr>
        <p:spPr/>
        <p:txBody>
          <a:bodyPr/>
          <a:lstStyle/>
          <a:p>
            <a:fld id="{B7C5CABF-F878-C74C-8870-EC106A83C25A}" type="slidenum">
              <a:rPr lang="en-US" smtClean="0"/>
              <a:t>3</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302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29403"/>
            <a:ext cx="11850627" cy="646331"/>
          </a:xfrm>
          <a:prstGeom prst="rect">
            <a:avLst/>
          </a:prstGeom>
          <a:noFill/>
        </p:spPr>
        <p:txBody>
          <a:bodyPr wrap="square" rtlCol="0">
            <a:spAutoFit/>
          </a:bodyPr>
          <a:lstStyle/>
          <a:p>
            <a:r>
              <a:rPr lang="en-US" dirty="0">
                <a:solidFill>
                  <a:schemeClr val="bg1"/>
                </a:solidFill>
              </a:rPr>
              <a:t>Even though 90% or more of non-users find all the statements very compelling, many of the statements are compelling to at least 70% of frequent users.</a:t>
            </a:r>
          </a:p>
        </p:txBody>
      </p:sp>
      <p:sp>
        <p:nvSpPr>
          <p:cNvPr id="3" name="Rectangle 2"/>
          <p:cNvSpPr/>
          <p:nvPr/>
        </p:nvSpPr>
        <p:spPr>
          <a:xfrm>
            <a:off x="2533697" y="6585784"/>
            <a:ext cx="6915103" cy="215444"/>
          </a:xfrm>
          <a:prstGeom prst="rect">
            <a:avLst/>
          </a:prstGeom>
        </p:spPr>
        <p:txBody>
          <a:bodyPr wrap="square">
            <a:spAutoFit/>
          </a:bodyPr>
          <a:lstStyle/>
          <a:p>
            <a:r>
              <a:rPr lang="en-US" sz="800" dirty="0"/>
              <a:t>Q25. If you heard the following statements, how likely would they be to </a:t>
            </a:r>
            <a:r>
              <a:rPr lang="en-US" sz="800" b="1" u="sng" dirty="0"/>
              <a:t>discourage</a:t>
            </a:r>
            <a:r>
              <a:rPr lang="en-US" sz="800" dirty="0"/>
              <a:t> you from smoking e-cigarettes or using vaping products? (n=801, Total) </a:t>
            </a:r>
          </a:p>
        </p:txBody>
      </p:sp>
      <p:sp>
        <p:nvSpPr>
          <p:cNvPr id="6" name="Slide Number Placeholder 5"/>
          <p:cNvSpPr>
            <a:spLocks noGrp="1"/>
          </p:cNvSpPr>
          <p:nvPr>
            <p:ph type="sldNum" sz="quarter" idx="12"/>
          </p:nvPr>
        </p:nvSpPr>
        <p:spPr/>
        <p:txBody>
          <a:bodyPr/>
          <a:lstStyle/>
          <a:p>
            <a:fld id="{B7C5CABF-F878-C74C-8870-EC106A83C25A}" type="slidenum">
              <a:rPr lang="en-US" smtClean="0"/>
              <a:t>30</a:t>
            </a:fld>
            <a:endParaRPr lang="en-US" dirty="0"/>
          </a:p>
        </p:txBody>
      </p:sp>
      <p:cxnSp>
        <p:nvCxnSpPr>
          <p:cNvPr id="18" name="Straight Connector 1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val="2086041990"/>
              </p:ext>
            </p:extLst>
          </p:nvPr>
        </p:nvGraphicFramePr>
        <p:xfrm>
          <a:off x="684271" y="1325797"/>
          <a:ext cx="10869275" cy="3799840"/>
        </p:xfrm>
        <a:graphic>
          <a:graphicData uri="http://schemas.openxmlformats.org/drawingml/2006/table">
            <a:tbl>
              <a:tblPr firstRow="1" bandRow="1">
                <a:tableStyleId>{21E4AEA4-8DFA-4A89-87EB-49C32662AFE0}</a:tableStyleId>
              </a:tblPr>
              <a:tblGrid>
                <a:gridCol w="7953439">
                  <a:extLst>
                    <a:ext uri="{9D8B030D-6E8A-4147-A177-3AD203B41FA5}">
                      <a16:colId xmlns:a16="http://schemas.microsoft.com/office/drawing/2014/main" val="20000"/>
                    </a:ext>
                  </a:extLst>
                </a:gridCol>
                <a:gridCol w="1000286">
                  <a:extLst>
                    <a:ext uri="{9D8B030D-6E8A-4147-A177-3AD203B41FA5}">
                      <a16:colId xmlns:a16="http://schemas.microsoft.com/office/drawing/2014/main" val="20001"/>
                    </a:ext>
                  </a:extLst>
                </a:gridCol>
                <a:gridCol w="1000286">
                  <a:extLst>
                    <a:ext uri="{9D8B030D-6E8A-4147-A177-3AD203B41FA5}">
                      <a16:colId xmlns:a16="http://schemas.microsoft.com/office/drawing/2014/main" val="20002"/>
                    </a:ext>
                  </a:extLst>
                </a:gridCol>
                <a:gridCol w="915264">
                  <a:extLst>
                    <a:ext uri="{9D8B030D-6E8A-4147-A177-3AD203B41FA5}">
                      <a16:colId xmlns:a16="http://schemas.microsoft.com/office/drawing/2014/main" val="20003"/>
                    </a:ext>
                  </a:extLst>
                </a:gridCol>
              </a:tblGrid>
              <a:tr h="370840">
                <a:tc>
                  <a:txBody>
                    <a:bodyPr/>
                    <a:lstStyle/>
                    <a:p>
                      <a:pPr algn="ctr"/>
                      <a:r>
                        <a:rPr lang="en-US" sz="1800" dirty="0"/>
                        <a:t>LIKELIHOOD OF STATEMENT TO DISCOURAGE USE OF E-CIGARETTES/VAPING PRODUCTS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 strongly/somewhat agree)</a:t>
                      </a:r>
                    </a:p>
                    <a:p>
                      <a:endParaRPr lang="en-US" sz="1400" dirty="0"/>
                    </a:p>
                  </a:txBody>
                  <a:tcPr/>
                </a:tc>
                <a:tc>
                  <a:txBody>
                    <a:bodyPr/>
                    <a:lstStyle/>
                    <a:p>
                      <a:pPr algn="ctr"/>
                      <a:r>
                        <a:rPr lang="en-US" sz="1400" dirty="0"/>
                        <a:t>Non-Users</a:t>
                      </a:r>
                    </a:p>
                    <a:p>
                      <a:pPr algn="ctr"/>
                      <a:r>
                        <a:rPr lang="en-US" sz="1400" dirty="0"/>
                        <a:t>(n=446)</a:t>
                      </a:r>
                    </a:p>
                  </a:txBody>
                  <a:tcPr/>
                </a:tc>
                <a:tc>
                  <a:txBody>
                    <a:bodyPr/>
                    <a:lstStyle/>
                    <a:p>
                      <a:pPr algn="ctr"/>
                      <a:r>
                        <a:rPr lang="en-US" sz="1400" dirty="0"/>
                        <a:t>Past/Current</a:t>
                      </a:r>
                      <a:r>
                        <a:rPr lang="en-US" sz="1400" baseline="0" dirty="0"/>
                        <a:t> Users</a:t>
                      </a:r>
                    </a:p>
                    <a:p>
                      <a:pPr algn="ctr"/>
                      <a:r>
                        <a:rPr lang="en-US" sz="1400" baseline="0" dirty="0"/>
                        <a:t>(n=401)</a:t>
                      </a:r>
                      <a:endParaRPr lang="en-US" sz="1400" dirty="0"/>
                    </a:p>
                  </a:txBody>
                  <a:tcPr/>
                </a:tc>
                <a:tc>
                  <a:txBody>
                    <a:bodyPr/>
                    <a:lstStyle/>
                    <a:p>
                      <a:pPr algn="ctr"/>
                      <a:r>
                        <a:rPr lang="en-US" sz="1400" dirty="0"/>
                        <a:t>Freq.</a:t>
                      </a:r>
                      <a:r>
                        <a:rPr lang="en-US" sz="1400" baseline="0" dirty="0"/>
                        <a:t> Users</a:t>
                      </a:r>
                    </a:p>
                    <a:p>
                      <a:pPr algn="ctr"/>
                      <a:r>
                        <a:rPr lang="en-US" sz="1400" baseline="0" dirty="0"/>
                        <a:t>(n=73)</a:t>
                      </a:r>
                      <a:endParaRPr lang="en-US" sz="1400" dirty="0"/>
                    </a:p>
                  </a:txBody>
                  <a:tcPr/>
                </a:tc>
                <a:extLst>
                  <a:ext uri="{0D108BD9-81ED-4DB2-BD59-A6C34878D82A}">
                    <a16:rowId xmlns:a16="http://schemas.microsoft.com/office/drawing/2014/main" val="10000"/>
                  </a:ext>
                </a:extLst>
              </a:tr>
              <a:tr h="370840">
                <a:tc>
                  <a:txBody>
                    <a:bodyPr/>
                    <a:lstStyle/>
                    <a:p>
                      <a:r>
                        <a:rPr lang="en-US" sz="1400" kern="1200" dirty="0" err="1">
                          <a:solidFill>
                            <a:schemeClr val="dk1"/>
                          </a:solidFill>
                          <a:effectLst/>
                          <a:latin typeface="+mn-lt"/>
                          <a:ea typeface="+mn-ea"/>
                          <a:cs typeface="+mn-cs"/>
                        </a:rPr>
                        <a:t>Vaping</a:t>
                      </a:r>
                      <a:r>
                        <a:rPr lang="en-US" sz="1400" kern="1200" dirty="0">
                          <a:solidFill>
                            <a:schemeClr val="dk1"/>
                          </a:solidFill>
                          <a:effectLst/>
                          <a:latin typeface="+mn-lt"/>
                          <a:ea typeface="+mn-ea"/>
                          <a:cs typeface="+mn-cs"/>
                        </a:rPr>
                        <a:t> puts dangerous chemicals into your lungs like formaldehyde and acetone, which can cause severe and potentially lethal lung disease.</a:t>
                      </a:r>
                      <a:r>
                        <a:rPr lang="en-US" sz="1400" dirty="0">
                          <a:effectLst/>
                        </a:rPr>
                        <a:t> </a:t>
                      </a:r>
                      <a:endParaRPr lang="en-US" sz="1400" dirty="0"/>
                    </a:p>
                  </a:txBody>
                  <a:tcPr/>
                </a:tc>
                <a:tc>
                  <a:txBody>
                    <a:bodyPr/>
                    <a:lstStyle/>
                    <a:p>
                      <a:pPr algn="ctr"/>
                      <a:r>
                        <a:rPr lang="en-US" sz="1400" dirty="0"/>
                        <a:t>94%</a:t>
                      </a:r>
                    </a:p>
                  </a:txBody>
                  <a:tcPr/>
                </a:tc>
                <a:tc>
                  <a:txBody>
                    <a:bodyPr/>
                    <a:lstStyle/>
                    <a:p>
                      <a:pPr algn="ctr"/>
                      <a:r>
                        <a:rPr lang="en-US" sz="1400" dirty="0"/>
                        <a:t>80%</a:t>
                      </a:r>
                    </a:p>
                  </a:txBody>
                  <a:tcPr/>
                </a:tc>
                <a:tc>
                  <a:txBody>
                    <a:bodyPr/>
                    <a:lstStyle/>
                    <a:p>
                      <a:pPr algn="ctr"/>
                      <a:r>
                        <a:rPr lang="en-US" sz="1400" dirty="0"/>
                        <a:t>69%</a:t>
                      </a:r>
                    </a:p>
                  </a:txBody>
                  <a:tcPr/>
                </a:tc>
                <a:extLst>
                  <a:ext uri="{0D108BD9-81ED-4DB2-BD59-A6C34878D82A}">
                    <a16:rowId xmlns:a16="http://schemas.microsoft.com/office/drawing/2014/main" val="10001"/>
                  </a:ext>
                </a:extLst>
              </a:tr>
              <a:tr h="370840">
                <a:tc>
                  <a:txBody>
                    <a:bodyPr/>
                    <a:lstStyle/>
                    <a:p>
                      <a:r>
                        <a:rPr lang="en-US" sz="1400" kern="1200" dirty="0">
                          <a:solidFill>
                            <a:schemeClr val="dk1"/>
                          </a:solidFill>
                          <a:effectLst/>
                          <a:latin typeface="+mn-lt"/>
                          <a:ea typeface="+mn-ea"/>
                          <a:cs typeface="+mn-cs"/>
                        </a:rPr>
                        <a:t>E-cigarettes and </a:t>
                      </a:r>
                      <a:r>
                        <a:rPr lang="en-US" sz="1400" kern="1200" dirty="0" err="1">
                          <a:solidFill>
                            <a:schemeClr val="dk1"/>
                          </a:solidFill>
                          <a:effectLst/>
                          <a:latin typeface="+mn-lt"/>
                          <a:ea typeface="+mn-ea"/>
                          <a:cs typeface="+mn-cs"/>
                        </a:rPr>
                        <a:t>vaping</a:t>
                      </a:r>
                      <a:r>
                        <a:rPr lang="en-US" sz="1400" kern="1200" dirty="0">
                          <a:solidFill>
                            <a:schemeClr val="dk1"/>
                          </a:solidFill>
                          <a:effectLst/>
                          <a:latin typeface="+mn-lt"/>
                          <a:ea typeface="+mn-ea"/>
                          <a:cs typeface="+mn-cs"/>
                        </a:rPr>
                        <a:t> products have been linked to respiratory illness</a:t>
                      </a:r>
                      <a:r>
                        <a:rPr lang="en-US" sz="1400" dirty="0">
                          <a:effectLst/>
                        </a:rPr>
                        <a:t> </a:t>
                      </a:r>
                      <a:endParaRPr lang="en-US" sz="1400" dirty="0"/>
                    </a:p>
                  </a:txBody>
                  <a:tcPr/>
                </a:tc>
                <a:tc>
                  <a:txBody>
                    <a:bodyPr/>
                    <a:lstStyle/>
                    <a:p>
                      <a:pPr algn="ctr"/>
                      <a:r>
                        <a:rPr lang="en-US" sz="1400" dirty="0"/>
                        <a:t>93%</a:t>
                      </a:r>
                    </a:p>
                  </a:txBody>
                  <a:tcPr/>
                </a:tc>
                <a:tc>
                  <a:txBody>
                    <a:bodyPr/>
                    <a:lstStyle/>
                    <a:p>
                      <a:pPr algn="ctr"/>
                      <a:r>
                        <a:rPr lang="en-US" sz="1400" dirty="0"/>
                        <a:t>80%</a:t>
                      </a:r>
                    </a:p>
                  </a:txBody>
                  <a:tcPr/>
                </a:tc>
                <a:tc>
                  <a:txBody>
                    <a:bodyPr/>
                    <a:lstStyle/>
                    <a:p>
                      <a:pPr algn="ctr"/>
                      <a:r>
                        <a:rPr lang="en-US" sz="1400" dirty="0"/>
                        <a:t>69%</a:t>
                      </a:r>
                    </a:p>
                  </a:txBody>
                  <a:tcPr/>
                </a:tc>
                <a:extLst>
                  <a:ext uri="{0D108BD9-81ED-4DB2-BD59-A6C34878D82A}">
                    <a16:rowId xmlns:a16="http://schemas.microsoft.com/office/drawing/2014/main" val="10002"/>
                  </a:ext>
                </a:extLst>
              </a:tr>
              <a:tr h="370840">
                <a:tc>
                  <a:txBody>
                    <a:bodyPr/>
                    <a:lstStyle/>
                    <a:p>
                      <a:r>
                        <a:rPr lang="en-US" sz="1400" kern="1200" dirty="0">
                          <a:solidFill>
                            <a:schemeClr val="dk1"/>
                          </a:solidFill>
                          <a:effectLst/>
                          <a:latin typeface="+mn-lt"/>
                          <a:ea typeface="+mn-ea"/>
                          <a:cs typeface="+mn-cs"/>
                        </a:rPr>
                        <a:t>E-cigarette vapor contains at least 10 chemicals known to cause cancer, birth defects or other reproductive harm.</a:t>
                      </a:r>
                      <a:r>
                        <a:rPr lang="en-US" sz="1400" dirty="0">
                          <a:effectLst/>
                        </a:rPr>
                        <a:t> </a:t>
                      </a:r>
                      <a:endParaRPr lang="en-US" sz="1400" dirty="0"/>
                    </a:p>
                  </a:txBody>
                  <a:tcPr/>
                </a:tc>
                <a:tc>
                  <a:txBody>
                    <a:bodyPr/>
                    <a:lstStyle/>
                    <a:p>
                      <a:pPr algn="ctr"/>
                      <a:r>
                        <a:rPr lang="en-US" sz="1400" dirty="0"/>
                        <a:t>92%</a:t>
                      </a:r>
                    </a:p>
                  </a:txBody>
                  <a:tcPr/>
                </a:tc>
                <a:tc>
                  <a:txBody>
                    <a:bodyPr/>
                    <a:lstStyle/>
                    <a:p>
                      <a:pPr algn="ctr"/>
                      <a:r>
                        <a:rPr lang="en-US" sz="1400" dirty="0"/>
                        <a:t>77%</a:t>
                      </a:r>
                    </a:p>
                  </a:txBody>
                  <a:tcPr/>
                </a:tc>
                <a:tc>
                  <a:txBody>
                    <a:bodyPr/>
                    <a:lstStyle/>
                    <a:p>
                      <a:pPr algn="ctr"/>
                      <a:r>
                        <a:rPr lang="en-US" sz="1400" dirty="0"/>
                        <a:t>70%</a:t>
                      </a:r>
                    </a:p>
                  </a:txBody>
                  <a:tcPr/>
                </a:tc>
                <a:extLst>
                  <a:ext uri="{0D108BD9-81ED-4DB2-BD59-A6C34878D82A}">
                    <a16:rowId xmlns:a16="http://schemas.microsoft.com/office/drawing/2014/main" val="10003"/>
                  </a:ext>
                </a:extLst>
              </a:tr>
              <a:tr h="370840">
                <a:tc>
                  <a:txBody>
                    <a:bodyPr/>
                    <a:lstStyle/>
                    <a:p>
                      <a:r>
                        <a:rPr lang="en-US" sz="1400" kern="1200" dirty="0">
                          <a:solidFill>
                            <a:schemeClr val="dk1"/>
                          </a:solidFill>
                          <a:effectLst/>
                          <a:latin typeface="+mn-lt"/>
                          <a:ea typeface="+mn-ea"/>
                          <a:cs typeface="+mn-cs"/>
                        </a:rPr>
                        <a:t>Flavored e-cigarettes and </a:t>
                      </a:r>
                      <a:r>
                        <a:rPr lang="en-US" sz="1400" kern="1200" dirty="0" err="1">
                          <a:solidFill>
                            <a:schemeClr val="dk1"/>
                          </a:solidFill>
                          <a:effectLst/>
                          <a:latin typeface="+mn-lt"/>
                          <a:ea typeface="+mn-ea"/>
                          <a:cs typeface="+mn-cs"/>
                        </a:rPr>
                        <a:t>vaping</a:t>
                      </a:r>
                      <a:r>
                        <a:rPr lang="en-US" sz="1400" kern="1200" dirty="0">
                          <a:solidFill>
                            <a:schemeClr val="dk1"/>
                          </a:solidFill>
                          <a:effectLst/>
                          <a:latin typeface="+mn-lt"/>
                          <a:ea typeface="+mn-ea"/>
                          <a:cs typeface="+mn-cs"/>
                        </a:rPr>
                        <a:t> products are as harmful as cigarettes </a:t>
                      </a:r>
                      <a:endParaRPr lang="en-US" sz="1400" dirty="0"/>
                    </a:p>
                  </a:txBody>
                  <a:tcPr/>
                </a:tc>
                <a:tc>
                  <a:txBody>
                    <a:bodyPr/>
                    <a:lstStyle/>
                    <a:p>
                      <a:pPr algn="ctr"/>
                      <a:r>
                        <a:rPr lang="en-US" sz="1400" dirty="0"/>
                        <a:t>91%</a:t>
                      </a:r>
                    </a:p>
                  </a:txBody>
                  <a:tcPr/>
                </a:tc>
                <a:tc>
                  <a:txBody>
                    <a:bodyPr/>
                    <a:lstStyle/>
                    <a:p>
                      <a:pPr algn="ctr"/>
                      <a:r>
                        <a:rPr lang="en-US" sz="1400" dirty="0"/>
                        <a:t>74%</a:t>
                      </a:r>
                    </a:p>
                  </a:txBody>
                  <a:tcPr/>
                </a:tc>
                <a:tc>
                  <a:txBody>
                    <a:bodyPr/>
                    <a:lstStyle/>
                    <a:p>
                      <a:pPr algn="ctr"/>
                      <a:r>
                        <a:rPr lang="en-US" sz="1400" dirty="0"/>
                        <a:t>59%</a:t>
                      </a:r>
                    </a:p>
                  </a:txBody>
                  <a:tcPr/>
                </a:tc>
                <a:extLst>
                  <a:ext uri="{0D108BD9-81ED-4DB2-BD59-A6C34878D82A}">
                    <a16:rowId xmlns:a16="http://schemas.microsoft.com/office/drawing/2014/main" val="10004"/>
                  </a:ext>
                </a:extLst>
              </a:tr>
              <a:tr h="370840">
                <a:tc>
                  <a:txBody>
                    <a:bodyPr/>
                    <a:lstStyle/>
                    <a:p>
                      <a:r>
                        <a:rPr lang="en-US" sz="1400" kern="1200" dirty="0">
                          <a:solidFill>
                            <a:schemeClr val="dk1"/>
                          </a:solidFill>
                          <a:effectLst/>
                          <a:latin typeface="+mn-lt"/>
                          <a:ea typeface="+mn-ea"/>
                          <a:cs typeface="+mn-cs"/>
                        </a:rPr>
                        <a:t>E-cigarettes and </a:t>
                      </a:r>
                      <a:r>
                        <a:rPr lang="en-US" sz="1400" kern="1200" dirty="0" err="1">
                          <a:solidFill>
                            <a:schemeClr val="dk1"/>
                          </a:solidFill>
                          <a:effectLst/>
                          <a:latin typeface="+mn-lt"/>
                          <a:ea typeface="+mn-ea"/>
                          <a:cs typeface="+mn-cs"/>
                        </a:rPr>
                        <a:t>vaping</a:t>
                      </a:r>
                      <a:r>
                        <a:rPr lang="en-US" sz="1400" kern="1200" dirty="0">
                          <a:solidFill>
                            <a:schemeClr val="dk1"/>
                          </a:solidFill>
                          <a:effectLst/>
                          <a:latin typeface="+mn-lt"/>
                          <a:ea typeface="+mn-ea"/>
                          <a:cs typeface="+mn-cs"/>
                        </a:rPr>
                        <a:t> products deliver levels of nicotine similar to (and sometimes more than) regular </a:t>
                      </a:r>
                      <a:endParaRPr lang="en-US" sz="1400" dirty="0"/>
                    </a:p>
                  </a:txBody>
                  <a:tcPr/>
                </a:tc>
                <a:tc>
                  <a:txBody>
                    <a:bodyPr/>
                    <a:lstStyle/>
                    <a:p>
                      <a:pPr algn="ctr"/>
                      <a:r>
                        <a:rPr lang="en-US" sz="1400" dirty="0"/>
                        <a:t>90%</a:t>
                      </a:r>
                    </a:p>
                  </a:txBody>
                  <a:tcPr/>
                </a:tc>
                <a:tc>
                  <a:txBody>
                    <a:bodyPr/>
                    <a:lstStyle/>
                    <a:p>
                      <a:pPr algn="ctr"/>
                      <a:r>
                        <a:rPr lang="en-US" sz="1400" dirty="0"/>
                        <a:t>76%</a:t>
                      </a:r>
                    </a:p>
                  </a:txBody>
                  <a:tcPr/>
                </a:tc>
                <a:tc>
                  <a:txBody>
                    <a:bodyPr/>
                    <a:lstStyle/>
                    <a:p>
                      <a:pPr algn="ctr"/>
                      <a:r>
                        <a:rPr lang="en-US" sz="1400" dirty="0"/>
                        <a:t>66%</a:t>
                      </a:r>
                    </a:p>
                  </a:txBody>
                  <a:tcPr/>
                </a:tc>
                <a:extLst>
                  <a:ext uri="{0D108BD9-81ED-4DB2-BD59-A6C34878D82A}">
                    <a16:rowId xmlns:a16="http://schemas.microsoft.com/office/drawing/2014/main" val="10005"/>
                  </a:ext>
                </a:extLst>
              </a:tr>
              <a:tr h="370840">
                <a:tc>
                  <a:txBody>
                    <a:bodyPr/>
                    <a:lstStyle/>
                    <a:p>
                      <a:r>
                        <a:rPr lang="en-US" sz="1400" kern="1200" dirty="0" err="1">
                          <a:solidFill>
                            <a:schemeClr val="dk1"/>
                          </a:solidFill>
                          <a:effectLst/>
                          <a:latin typeface="+mn-lt"/>
                          <a:ea typeface="+mn-ea"/>
                          <a:cs typeface="+mn-cs"/>
                        </a:rPr>
                        <a:t>Vaping</a:t>
                      </a:r>
                      <a:r>
                        <a:rPr lang="en-US" sz="1400" kern="1200" dirty="0">
                          <a:solidFill>
                            <a:schemeClr val="dk1"/>
                          </a:solidFill>
                          <a:effectLst/>
                          <a:latin typeface="+mn-lt"/>
                          <a:ea typeface="+mn-ea"/>
                          <a:cs typeface="+mn-cs"/>
                        </a:rPr>
                        <a:t> delivers nicotine to your brain and can cause you to crave more and more.</a:t>
                      </a:r>
                      <a:r>
                        <a:rPr lang="en-US" sz="1400" dirty="0">
                          <a:effectLst/>
                        </a:rPr>
                        <a:t> </a:t>
                      </a:r>
                      <a:endParaRPr lang="en-US" sz="1400" dirty="0"/>
                    </a:p>
                  </a:txBody>
                  <a:tcPr/>
                </a:tc>
                <a:tc>
                  <a:txBody>
                    <a:bodyPr/>
                    <a:lstStyle/>
                    <a:p>
                      <a:pPr algn="ctr"/>
                      <a:r>
                        <a:rPr lang="en-US" sz="1400" dirty="0"/>
                        <a:t>91%</a:t>
                      </a:r>
                    </a:p>
                  </a:txBody>
                  <a:tcPr/>
                </a:tc>
                <a:tc>
                  <a:txBody>
                    <a:bodyPr/>
                    <a:lstStyle/>
                    <a:p>
                      <a:pPr algn="ctr"/>
                      <a:r>
                        <a:rPr lang="en-US" sz="1400" dirty="0"/>
                        <a:t>75%</a:t>
                      </a:r>
                    </a:p>
                  </a:txBody>
                  <a:tcPr/>
                </a:tc>
                <a:tc>
                  <a:txBody>
                    <a:bodyPr/>
                    <a:lstStyle/>
                    <a:p>
                      <a:pPr algn="ctr"/>
                      <a:r>
                        <a:rPr lang="en-US" sz="1400" dirty="0"/>
                        <a:t>71%</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80051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05" y="699657"/>
            <a:ext cx="11737234" cy="1077218"/>
          </a:xfrm>
          <a:prstGeom prst="rect">
            <a:avLst/>
          </a:prstGeom>
          <a:noFill/>
        </p:spPr>
        <p:txBody>
          <a:bodyPr wrap="square" rtlCol="0">
            <a:spAutoFit/>
          </a:bodyPr>
          <a:lstStyle/>
          <a:p>
            <a:pPr marL="285750" indent="-285750">
              <a:buFont typeface="Wingdings" charset="2"/>
              <a:buChar char="v"/>
            </a:pPr>
            <a:r>
              <a:rPr lang="en-US" sz="1600" dirty="0"/>
              <a:t>Doctors are much more likely to ask about tobacco usage versus usage of </a:t>
            </a:r>
            <a:r>
              <a:rPr lang="en-US" sz="1600" dirty="0" err="1"/>
              <a:t>vaping</a:t>
            </a:r>
            <a:r>
              <a:rPr lang="en-US" sz="1600" dirty="0"/>
              <a:t> products.</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22429"/>
            <a:ext cx="11812527" cy="369332"/>
          </a:xfrm>
          <a:prstGeom prst="rect">
            <a:avLst/>
          </a:prstGeom>
          <a:noFill/>
        </p:spPr>
        <p:txBody>
          <a:bodyPr wrap="square" rtlCol="0">
            <a:spAutoFit/>
          </a:bodyPr>
          <a:lstStyle/>
          <a:p>
            <a:r>
              <a:rPr lang="en-US" dirty="0">
                <a:solidFill>
                  <a:schemeClr val="bg1"/>
                </a:solidFill>
              </a:rPr>
              <a:t>Users are more likely than non-users to report their doctor has asked about their usage of e-cigarettes. </a:t>
            </a:r>
          </a:p>
        </p:txBody>
      </p:sp>
      <p:sp>
        <p:nvSpPr>
          <p:cNvPr id="3" name="Rectangle 2"/>
          <p:cNvSpPr/>
          <p:nvPr/>
        </p:nvSpPr>
        <p:spPr>
          <a:xfrm>
            <a:off x="2453304" y="6389985"/>
            <a:ext cx="6760365" cy="338554"/>
          </a:xfrm>
          <a:prstGeom prst="rect">
            <a:avLst/>
          </a:prstGeom>
        </p:spPr>
        <p:txBody>
          <a:bodyPr wrap="square">
            <a:spAutoFit/>
          </a:bodyPr>
          <a:lstStyle/>
          <a:p>
            <a:r>
              <a:rPr lang="en-US" sz="800" dirty="0"/>
              <a:t>Q26. as your doctor or medical provider asked about e-cigarette use during your visits? </a:t>
            </a:r>
          </a:p>
          <a:p>
            <a:pPr lvl="0"/>
            <a:r>
              <a:rPr lang="en-US" sz="800" dirty="0"/>
              <a:t>Q27. Has your doctor or medical provider asked about tobacco use during your visits? </a:t>
            </a:r>
          </a:p>
        </p:txBody>
      </p:sp>
      <p:sp>
        <p:nvSpPr>
          <p:cNvPr id="6" name="Slide Number Placeholder 5"/>
          <p:cNvSpPr>
            <a:spLocks noGrp="1"/>
          </p:cNvSpPr>
          <p:nvPr>
            <p:ph type="sldNum" sz="quarter" idx="12"/>
          </p:nvPr>
        </p:nvSpPr>
        <p:spPr/>
        <p:txBody>
          <a:bodyPr/>
          <a:lstStyle/>
          <a:p>
            <a:fld id="{B7C5CABF-F878-C74C-8870-EC106A83C25A}" type="slidenum">
              <a:rPr lang="en-US" smtClean="0"/>
              <a:t>31</a:t>
            </a:fld>
            <a:endParaRPr lang="en-US" dirty="0"/>
          </a:p>
        </p:txBody>
      </p:sp>
      <p:sp>
        <p:nvSpPr>
          <p:cNvPr id="2" name="Rectangle 1"/>
          <p:cNvSpPr/>
          <p:nvPr/>
        </p:nvSpPr>
        <p:spPr>
          <a:xfrm>
            <a:off x="1363990" y="1758918"/>
            <a:ext cx="4287509" cy="523220"/>
          </a:xfrm>
          <a:prstGeom prst="rect">
            <a:avLst/>
          </a:prstGeom>
        </p:spPr>
        <p:txBody>
          <a:bodyPr wrap="square">
            <a:spAutoFit/>
          </a:bodyPr>
          <a:lstStyle/>
          <a:p>
            <a:pPr lvl="0"/>
            <a:r>
              <a:rPr lang="en-US" sz="1400" dirty="0"/>
              <a:t>Has your doctor or medical provider asked about        e-cigarette use during your visits?</a:t>
            </a:r>
          </a:p>
        </p:txBody>
      </p:sp>
      <p:sp>
        <p:nvSpPr>
          <p:cNvPr id="8" name="Rectangle 7"/>
          <p:cNvSpPr/>
          <p:nvPr/>
        </p:nvSpPr>
        <p:spPr>
          <a:xfrm>
            <a:off x="6551672" y="1752009"/>
            <a:ext cx="4446527" cy="523220"/>
          </a:xfrm>
          <a:prstGeom prst="rect">
            <a:avLst/>
          </a:prstGeom>
        </p:spPr>
        <p:txBody>
          <a:bodyPr wrap="square">
            <a:spAutoFit/>
          </a:bodyPr>
          <a:lstStyle/>
          <a:p>
            <a:pPr lvl="0"/>
            <a:r>
              <a:rPr lang="en-US" sz="1400" dirty="0"/>
              <a:t>Has your doctor or medical provider asked about tobacco use during your visits?</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615651" y="2424507"/>
            <a:ext cx="356187" cy="356187"/>
          </a:xfrm>
          <a:prstGeom prst="rect">
            <a:avLst/>
          </a:prstGeom>
        </p:spPr>
      </p:pic>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914613" y="2406100"/>
            <a:ext cx="356187" cy="356187"/>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9889" y="2347289"/>
            <a:ext cx="482240" cy="433405"/>
          </a:xfrm>
          <a:prstGeom prst="rect">
            <a:avLst/>
          </a:prstGeom>
        </p:spPr>
      </p:pic>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8851" y="2328882"/>
            <a:ext cx="482240" cy="433405"/>
          </a:xfrm>
          <a:prstGeom prst="rect">
            <a:avLst/>
          </a:prstGeom>
        </p:spPr>
      </p:pic>
      <p:cxnSp>
        <p:nvCxnSpPr>
          <p:cNvPr id="25" name="Straight Connector 2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4165051882"/>
              </p:ext>
            </p:extLst>
          </p:nvPr>
        </p:nvGraphicFramePr>
        <p:xfrm>
          <a:off x="1387187" y="2807251"/>
          <a:ext cx="4613954" cy="1634454"/>
        </p:xfrm>
        <a:graphic>
          <a:graphicData uri="http://schemas.openxmlformats.org/drawingml/2006/table">
            <a:tbl>
              <a:tblPr firstRow="1" bandRow="1">
                <a:tableStyleId>{2D5ABB26-0587-4C30-8999-92F81FD0307C}</a:tableStyleId>
              </a:tblPr>
              <a:tblGrid>
                <a:gridCol w="1035451">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2549803">
                  <a:extLst>
                    <a:ext uri="{9D8B030D-6E8A-4147-A177-3AD203B41FA5}">
                      <a16:colId xmlns:a16="http://schemas.microsoft.com/office/drawing/2014/main" val="20002"/>
                    </a:ext>
                  </a:extLst>
                </a:gridCol>
              </a:tblGrid>
              <a:tr h="441534">
                <a:tc>
                  <a:txBody>
                    <a:bodyPr/>
                    <a:lstStyle/>
                    <a:p>
                      <a:r>
                        <a:rPr lang="en-US" sz="1200" b="1" dirty="0">
                          <a:solidFill>
                            <a:schemeClr val="accent6">
                              <a:lumMod val="50000"/>
                            </a:schemeClr>
                          </a:solidFill>
                        </a:rPr>
                        <a:t>YES = 29%</a:t>
                      </a:r>
                    </a:p>
                  </a:txBody>
                  <a:tcPr/>
                </a:tc>
                <a:tc>
                  <a:txBody>
                    <a:bodyPr/>
                    <a:lstStyle/>
                    <a:p>
                      <a:r>
                        <a:rPr lang="en-US" sz="1200" b="1" dirty="0">
                          <a:solidFill>
                            <a:srgbClr val="FF0000"/>
                          </a:solidFill>
                        </a:rPr>
                        <a:t>NO = 71%</a:t>
                      </a:r>
                    </a:p>
                  </a:txBody>
                  <a:tcPr/>
                </a:tc>
                <a:tc>
                  <a:txBody>
                    <a:bodyPr/>
                    <a:lstStyle/>
                    <a:p>
                      <a:r>
                        <a:rPr lang="en-US" sz="1200" dirty="0"/>
                        <a:t>Total (n=847)</a:t>
                      </a:r>
                    </a:p>
                  </a:txBody>
                  <a:tcPr/>
                </a:tc>
                <a:extLst>
                  <a:ext uri="{0D108BD9-81ED-4DB2-BD59-A6C34878D82A}">
                    <a16:rowId xmlns:a16="http://schemas.microsoft.com/office/drawing/2014/main" val="10000"/>
                  </a:ext>
                </a:extLst>
              </a:tr>
              <a:tr h="397640">
                <a:tc>
                  <a:txBody>
                    <a:bodyPr/>
                    <a:lstStyle/>
                    <a:p>
                      <a:r>
                        <a:rPr lang="en-US" sz="1200" b="1" dirty="0">
                          <a:solidFill>
                            <a:schemeClr val="accent6">
                              <a:lumMod val="50000"/>
                            </a:schemeClr>
                          </a:solidFill>
                        </a:rPr>
                        <a:t>YES = 24%</a:t>
                      </a:r>
                    </a:p>
                  </a:txBody>
                  <a:tcPr/>
                </a:tc>
                <a:tc>
                  <a:txBody>
                    <a:bodyPr/>
                    <a:lstStyle/>
                    <a:p>
                      <a:r>
                        <a:rPr lang="en-US" sz="1200" b="1" dirty="0">
                          <a:solidFill>
                            <a:srgbClr val="FF0000"/>
                          </a:solidFill>
                        </a:rPr>
                        <a:t>NO = 76%</a:t>
                      </a:r>
                    </a:p>
                  </a:txBody>
                  <a:tcPr/>
                </a:tc>
                <a:tc>
                  <a:txBody>
                    <a:bodyPr/>
                    <a:lstStyle/>
                    <a:p>
                      <a:r>
                        <a:rPr lang="en-US" sz="1200" dirty="0"/>
                        <a:t>Non-users (n=446)</a:t>
                      </a:r>
                    </a:p>
                  </a:txBody>
                  <a:tcPr/>
                </a:tc>
                <a:extLst>
                  <a:ext uri="{0D108BD9-81ED-4DB2-BD59-A6C34878D82A}">
                    <a16:rowId xmlns:a16="http://schemas.microsoft.com/office/drawing/2014/main" val="10001"/>
                  </a:ext>
                </a:extLst>
              </a:tr>
              <a:tr h="397640">
                <a:tc>
                  <a:txBody>
                    <a:bodyPr/>
                    <a:lstStyle/>
                    <a:p>
                      <a:r>
                        <a:rPr lang="en-US" sz="1200" b="1" dirty="0">
                          <a:solidFill>
                            <a:schemeClr val="accent6">
                              <a:lumMod val="50000"/>
                            </a:schemeClr>
                          </a:solidFill>
                        </a:rPr>
                        <a:t>YES = 35%</a:t>
                      </a:r>
                    </a:p>
                  </a:txBody>
                  <a:tcPr/>
                </a:tc>
                <a:tc>
                  <a:txBody>
                    <a:bodyPr/>
                    <a:lstStyle/>
                    <a:p>
                      <a:r>
                        <a:rPr lang="en-US" sz="1200" b="1" dirty="0">
                          <a:solidFill>
                            <a:srgbClr val="FF0000"/>
                          </a:solidFill>
                        </a:rPr>
                        <a:t>NO = 65%</a:t>
                      </a:r>
                    </a:p>
                  </a:txBody>
                  <a:tcPr/>
                </a:tc>
                <a:tc>
                  <a:txBody>
                    <a:bodyPr/>
                    <a:lstStyle/>
                    <a:p>
                      <a:r>
                        <a:rPr lang="en-US" sz="1200" dirty="0"/>
                        <a:t>Past/Current Users  (n=401)</a:t>
                      </a:r>
                    </a:p>
                  </a:txBody>
                  <a:tcPr/>
                </a:tc>
                <a:extLst>
                  <a:ext uri="{0D108BD9-81ED-4DB2-BD59-A6C34878D82A}">
                    <a16:rowId xmlns:a16="http://schemas.microsoft.com/office/drawing/2014/main" val="10002"/>
                  </a:ext>
                </a:extLst>
              </a:tr>
              <a:tr h="397640">
                <a:tc>
                  <a:txBody>
                    <a:bodyPr/>
                    <a:lstStyle/>
                    <a:p>
                      <a:r>
                        <a:rPr lang="en-US" sz="1200" b="1" dirty="0">
                          <a:solidFill>
                            <a:schemeClr val="accent6">
                              <a:lumMod val="50000"/>
                            </a:schemeClr>
                          </a:solidFill>
                        </a:rPr>
                        <a:t>YES = 44%</a:t>
                      </a:r>
                    </a:p>
                  </a:txBody>
                  <a:tcPr/>
                </a:tc>
                <a:tc>
                  <a:txBody>
                    <a:bodyPr/>
                    <a:lstStyle/>
                    <a:p>
                      <a:r>
                        <a:rPr lang="en-US" sz="1200" b="1" dirty="0">
                          <a:solidFill>
                            <a:srgbClr val="FF0000"/>
                          </a:solidFill>
                        </a:rPr>
                        <a:t>NO = 56%</a:t>
                      </a:r>
                    </a:p>
                  </a:txBody>
                  <a:tcPr/>
                </a:tc>
                <a:tc>
                  <a:txBody>
                    <a:bodyPr/>
                    <a:lstStyle/>
                    <a:p>
                      <a:r>
                        <a:rPr lang="en-US" sz="1200" dirty="0"/>
                        <a:t>Freq. Users  (n=73)</a:t>
                      </a:r>
                    </a:p>
                  </a:txBody>
                  <a:tcPr/>
                </a:tc>
                <a:extLst>
                  <a:ext uri="{0D108BD9-81ED-4DB2-BD59-A6C34878D82A}">
                    <a16:rowId xmlns:a16="http://schemas.microsoft.com/office/drawing/2014/main" val="10003"/>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760056174"/>
              </p:ext>
            </p:extLst>
          </p:nvPr>
        </p:nvGraphicFramePr>
        <p:xfrm>
          <a:off x="6594356" y="2888653"/>
          <a:ext cx="4613954" cy="1634454"/>
        </p:xfrm>
        <a:graphic>
          <a:graphicData uri="http://schemas.openxmlformats.org/drawingml/2006/table">
            <a:tbl>
              <a:tblPr firstRow="1" bandRow="1">
                <a:tableStyleId>{2D5ABB26-0587-4C30-8999-92F81FD0307C}</a:tableStyleId>
              </a:tblPr>
              <a:tblGrid>
                <a:gridCol w="1035451">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2549803">
                  <a:extLst>
                    <a:ext uri="{9D8B030D-6E8A-4147-A177-3AD203B41FA5}">
                      <a16:colId xmlns:a16="http://schemas.microsoft.com/office/drawing/2014/main" val="20002"/>
                    </a:ext>
                  </a:extLst>
                </a:gridCol>
              </a:tblGrid>
              <a:tr h="441534">
                <a:tc>
                  <a:txBody>
                    <a:bodyPr/>
                    <a:lstStyle/>
                    <a:p>
                      <a:r>
                        <a:rPr lang="en-US" sz="1200" b="1" dirty="0">
                          <a:solidFill>
                            <a:schemeClr val="accent6">
                              <a:lumMod val="50000"/>
                            </a:schemeClr>
                          </a:solidFill>
                        </a:rPr>
                        <a:t>YES = 66%</a:t>
                      </a:r>
                    </a:p>
                  </a:txBody>
                  <a:tcPr/>
                </a:tc>
                <a:tc>
                  <a:txBody>
                    <a:bodyPr/>
                    <a:lstStyle/>
                    <a:p>
                      <a:r>
                        <a:rPr lang="en-US" sz="1200" b="1" dirty="0">
                          <a:solidFill>
                            <a:srgbClr val="FF0000"/>
                          </a:solidFill>
                        </a:rPr>
                        <a:t>NO = 71%</a:t>
                      </a:r>
                    </a:p>
                  </a:txBody>
                  <a:tcPr/>
                </a:tc>
                <a:tc>
                  <a:txBody>
                    <a:bodyPr/>
                    <a:lstStyle/>
                    <a:p>
                      <a:r>
                        <a:rPr lang="en-US" sz="1200" dirty="0"/>
                        <a:t>Total (n=847)</a:t>
                      </a:r>
                    </a:p>
                  </a:txBody>
                  <a:tcPr/>
                </a:tc>
                <a:extLst>
                  <a:ext uri="{0D108BD9-81ED-4DB2-BD59-A6C34878D82A}">
                    <a16:rowId xmlns:a16="http://schemas.microsoft.com/office/drawing/2014/main" val="10000"/>
                  </a:ext>
                </a:extLst>
              </a:tr>
              <a:tr h="397640">
                <a:tc>
                  <a:txBody>
                    <a:bodyPr/>
                    <a:lstStyle/>
                    <a:p>
                      <a:r>
                        <a:rPr lang="en-US" sz="1200" b="1" dirty="0">
                          <a:solidFill>
                            <a:schemeClr val="accent6">
                              <a:lumMod val="50000"/>
                            </a:schemeClr>
                          </a:solidFill>
                        </a:rPr>
                        <a:t>YES = 60%</a:t>
                      </a:r>
                    </a:p>
                  </a:txBody>
                  <a:tcPr/>
                </a:tc>
                <a:tc>
                  <a:txBody>
                    <a:bodyPr/>
                    <a:lstStyle/>
                    <a:p>
                      <a:r>
                        <a:rPr lang="en-US" sz="1200" b="1" dirty="0">
                          <a:solidFill>
                            <a:srgbClr val="FF0000"/>
                          </a:solidFill>
                        </a:rPr>
                        <a:t>NO = 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Non-users (n=446)</a:t>
                      </a:r>
                    </a:p>
                  </a:txBody>
                  <a:tcPr/>
                </a:tc>
                <a:extLst>
                  <a:ext uri="{0D108BD9-81ED-4DB2-BD59-A6C34878D82A}">
                    <a16:rowId xmlns:a16="http://schemas.microsoft.com/office/drawing/2014/main" val="10001"/>
                  </a:ext>
                </a:extLst>
              </a:tr>
              <a:tr h="397640">
                <a:tc>
                  <a:txBody>
                    <a:bodyPr/>
                    <a:lstStyle/>
                    <a:p>
                      <a:r>
                        <a:rPr lang="en-US" sz="1200" b="1" dirty="0">
                          <a:solidFill>
                            <a:schemeClr val="accent6">
                              <a:lumMod val="50000"/>
                            </a:schemeClr>
                          </a:solidFill>
                        </a:rPr>
                        <a:t>YES = 72%</a:t>
                      </a:r>
                    </a:p>
                  </a:txBody>
                  <a:tcPr/>
                </a:tc>
                <a:tc>
                  <a:txBody>
                    <a:bodyPr/>
                    <a:lstStyle/>
                    <a:p>
                      <a:r>
                        <a:rPr lang="en-US" sz="1200" b="1" dirty="0">
                          <a:solidFill>
                            <a:srgbClr val="FF0000"/>
                          </a:solidFill>
                        </a:rPr>
                        <a:t>NO = 65%</a:t>
                      </a:r>
                    </a:p>
                  </a:txBody>
                  <a:tcPr/>
                </a:tc>
                <a:tc>
                  <a:txBody>
                    <a:bodyPr/>
                    <a:lstStyle/>
                    <a:p>
                      <a:r>
                        <a:rPr lang="en-US" sz="1200" dirty="0"/>
                        <a:t>Past/Current Users  (n=401)</a:t>
                      </a:r>
                    </a:p>
                  </a:txBody>
                  <a:tcPr/>
                </a:tc>
                <a:extLst>
                  <a:ext uri="{0D108BD9-81ED-4DB2-BD59-A6C34878D82A}">
                    <a16:rowId xmlns:a16="http://schemas.microsoft.com/office/drawing/2014/main" val="10002"/>
                  </a:ext>
                </a:extLst>
              </a:tr>
              <a:tr h="397640">
                <a:tc>
                  <a:txBody>
                    <a:bodyPr/>
                    <a:lstStyle/>
                    <a:p>
                      <a:r>
                        <a:rPr lang="en-US" sz="1200" b="1" dirty="0">
                          <a:solidFill>
                            <a:schemeClr val="accent6">
                              <a:lumMod val="50000"/>
                            </a:schemeClr>
                          </a:solidFill>
                        </a:rPr>
                        <a:t>YES = 63%</a:t>
                      </a:r>
                    </a:p>
                  </a:txBody>
                  <a:tcPr/>
                </a:tc>
                <a:tc>
                  <a:txBody>
                    <a:bodyPr/>
                    <a:lstStyle/>
                    <a:p>
                      <a:r>
                        <a:rPr lang="en-US" sz="1200" b="1" dirty="0">
                          <a:solidFill>
                            <a:srgbClr val="FF0000"/>
                          </a:solidFill>
                        </a:rPr>
                        <a:t>NO = 56%</a:t>
                      </a:r>
                    </a:p>
                  </a:txBody>
                  <a:tcPr/>
                </a:tc>
                <a:tc>
                  <a:txBody>
                    <a:bodyPr/>
                    <a:lstStyle/>
                    <a:p>
                      <a:r>
                        <a:rPr lang="en-US" sz="1200" dirty="0"/>
                        <a:t>Freq. Users  (n=73)</a:t>
                      </a:r>
                    </a:p>
                  </a:txBody>
                  <a:tcPr/>
                </a:tc>
                <a:extLst>
                  <a:ext uri="{0D108BD9-81ED-4DB2-BD59-A6C34878D82A}">
                    <a16:rowId xmlns:a16="http://schemas.microsoft.com/office/drawing/2014/main" val="10003"/>
                  </a:ext>
                </a:extLst>
              </a:tr>
            </a:tbl>
          </a:graphicData>
        </a:graphic>
      </p:graphicFrame>
      <p:sp>
        <p:nvSpPr>
          <p:cNvPr id="15" name="Rectangle 14"/>
          <p:cNvSpPr/>
          <p:nvPr/>
        </p:nvSpPr>
        <p:spPr>
          <a:xfrm>
            <a:off x="1363991" y="1758918"/>
            <a:ext cx="4287509" cy="2682787"/>
          </a:xfrm>
          <a:prstGeom prst="rect">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551672" y="1771618"/>
            <a:ext cx="4446528" cy="2670087"/>
          </a:xfrm>
          <a:prstGeom prst="rect">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95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3" y="699178"/>
            <a:ext cx="11737234" cy="1077218"/>
          </a:xfrm>
          <a:prstGeom prst="rect">
            <a:avLst/>
          </a:prstGeom>
          <a:noFill/>
        </p:spPr>
        <p:txBody>
          <a:bodyPr wrap="square" rtlCol="0">
            <a:spAutoFit/>
          </a:bodyPr>
          <a:lstStyle/>
          <a:p>
            <a:pPr marL="285750" indent="-285750">
              <a:buFont typeface="Wingdings" charset="2"/>
              <a:buChar char="v"/>
            </a:pPr>
            <a:r>
              <a:rPr lang="en-US" sz="1600" dirty="0"/>
              <a:t>Nearly 60% of cigarette users say they have tried to quit in the past year vs. 30% of </a:t>
            </a:r>
            <a:r>
              <a:rPr lang="en-US" sz="1600" dirty="0" err="1"/>
              <a:t>vaping</a:t>
            </a:r>
            <a:r>
              <a:rPr lang="en-US" sz="1600" dirty="0"/>
              <a:t> product users.</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11849146" cy="369332"/>
          </a:xfrm>
          <a:prstGeom prst="rect">
            <a:avLst/>
          </a:prstGeom>
          <a:noFill/>
        </p:spPr>
        <p:txBody>
          <a:bodyPr wrap="square" rtlCol="0">
            <a:spAutoFit/>
          </a:bodyPr>
          <a:lstStyle/>
          <a:p>
            <a:r>
              <a:rPr lang="en-US" dirty="0" err="1">
                <a:solidFill>
                  <a:schemeClr val="bg1"/>
                </a:solidFill>
              </a:rPr>
              <a:t>Vaping</a:t>
            </a:r>
            <a:r>
              <a:rPr lang="en-US" dirty="0">
                <a:solidFill>
                  <a:schemeClr val="bg1"/>
                </a:solidFill>
              </a:rPr>
              <a:t> product users are less likely to have tried to quit in the past 12 months compared to users of other products.</a:t>
            </a:r>
          </a:p>
        </p:txBody>
      </p:sp>
      <p:sp>
        <p:nvSpPr>
          <p:cNvPr id="3" name="Rectangle 2"/>
          <p:cNvSpPr/>
          <p:nvPr/>
        </p:nvSpPr>
        <p:spPr>
          <a:xfrm>
            <a:off x="2593348" y="6530872"/>
            <a:ext cx="6855452" cy="338554"/>
          </a:xfrm>
          <a:prstGeom prst="rect">
            <a:avLst/>
          </a:prstGeom>
        </p:spPr>
        <p:txBody>
          <a:bodyPr wrap="square">
            <a:spAutoFit/>
          </a:bodyPr>
          <a:lstStyle/>
          <a:p>
            <a:pPr lvl="0"/>
            <a:r>
              <a:rPr lang="en-US" sz="800" dirty="0"/>
              <a:t>Q11. During the past 12 months, did you ever try to quit any of the following products?</a:t>
            </a:r>
          </a:p>
          <a:p>
            <a:pPr lvl="0"/>
            <a:r>
              <a:rPr lang="en-US" sz="800" dirty="0"/>
              <a:t>Q12. How many times did you try to quit?  </a:t>
            </a:r>
          </a:p>
        </p:txBody>
      </p:sp>
      <p:sp>
        <p:nvSpPr>
          <p:cNvPr id="6" name="Slide Number Placeholder 5"/>
          <p:cNvSpPr>
            <a:spLocks noGrp="1"/>
          </p:cNvSpPr>
          <p:nvPr>
            <p:ph type="sldNum" sz="quarter" idx="12"/>
          </p:nvPr>
        </p:nvSpPr>
        <p:spPr/>
        <p:txBody>
          <a:bodyPr/>
          <a:lstStyle/>
          <a:p>
            <a:fld id="{B7C5CABF-F878-C74C-8870-EC106A83C25A}" type="slidenum">
              <a:rPr lang="en-US" smtClean="0"/>
              <a:t>32</a:t>
            </a:fld>
            <a:endParaRPr lang="en-US" dirty="0"/>
          </a:p>
        </p:txBody>
      </p:sp>
      <p:graphicFrame>
        <p:nvGraphicFramePr>
          <p:cNvPr id="8" name="Chart 7"/>
          <p:cNvGraphicFramePr/>
          <p:nvPr>
            <p:extLst>
              <p:ext uri="{D42A27DB-BD31-4B8C-83A1-F6EECF244321}">
                <p14:modId xmlns:p14="http://schemas.microsoft.com/office/powerpoint/2010/main" val="3872018341"/>
              </p:ext>
            </p:extLst>
          </p:nvPr>
        </p:nvGraphicFramePr>
        <p:xfrm>
          <a:off x="3166030" y="2311579"/>
          <a:ext cx="2789395" cy="2489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517387568"/>
              </p:ext>
            </p:extLst>
          </p:nvPr>
        </p:nvGraphicFramePr>
        <p:xfrm>
          <a:off x="90497" y="2311579"/>
          <a:ext cx="2789395" cy="24898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360375888"/>
              </p:ext>
            </p:extLst>
          </p:nvPr>
        </p:nvGraphicFramePr>
        <p:xfrm>
          <a:off x="6216882" y="2311579"/>
          <a:ext cx="2789395" cy="24898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4010519140"/>
              </p:ext>
            </p:extLst>
          </p:nvPr>
        </p:nvGraphicFramePr>
        <p:xfrm>
          <a:off x="9299524" y="2311579"/>
          <a:ext cx="2789395" cy="2489865"/>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458102" y="1542288"/>
            <a:ext cx="2135246" cy="477054"/>
          </a:xfrm>
          <a:prstGeom prst="rect">
            <a:avLst/>
          </a:prstGeom>
          <a:solidFill>
            <a:schemeClr val="accent5">
              <a:lumMod val="40000"/>
              <a:lumOff val="60000"/>
            </a:schemeClr>
          </a:solidFill>
          <a:ln>
            <a:solidFill>
              <a:schemeClr val="accent2">
                <a:lumMod val="75000"/>
              </a:schemeClr>
            </a:solidFill>
          </a:ln>
        </p:spPr>
        <p:txBody>
          <a:bodyPr wrap="square" rtlCol="0">
            <a:spAutoFit/>
          </a:bodyPr>
          <a:lstStyle/>
          <a:p>
            <a:pPr algn="ctr"/>
            <a:r>
              <a:rPr lang="en-US" sz="1400" b="1" dirty="0"/>
              <a:t>Cigarettes </a:t>
            </a:r>
          </a:p>
          <a:p>
            <a:pPr algn="ctr"/>
            <a:r>
              <a:rPr lang="en-US" sz="1100" b="1" dirty="0"/>
              <a:t>(n=259 current cigarette users)</a:t>
            </a:r>
          </a:p>
        </p:txBody>
      </p:sp>
      <p:sp>
        <p:nvSpPr>
          <p:cNvPr id="21" name="TextBox 20"/>
          <p:cNvSpPr txBox="1"/>
          <p:nvPr/>
        </p:nvSpPr>
        <p:spPr>
          <a:xfrm>
            <a:off x="3504537" y="1535381"/>
            <a:ext cx="2135245" cy="477054"/>
          </a:xfrm>
          <a:prstGeom prst="rect">
            <a:avLst/>
          </a:prstGeom>
          <a:solidFill>
            <a:schemeClr val="accent5">
              <a:lumMod val="40000"/>
              <a:lumOff val="60000"/>
            </a:schemeClr>
          </a:solidFill>
          <a:ln>
            <a:solidFill>
              <a:srgbClr val="003B5F"/>
            </a:solidFill>
          </a:ln>
        </p:spPr>
        <p:txBody>
          <a:bodyPr wrap="square" rtlCol="0">
            <a:spAutoFit/>
          </a:bodyPr>
          <a:lstStyle/>
          <a:p>
            <a:pPr algn="ctr"/>
            <a:r>
              <a:rPr lang="en-US" sz="1400" b="1" dirty="0"/>
              <a:t>Cigars, etc.</a:t>
            </a:r>
          </a:p>
          <a:p>
            <a:pPr algn="ctr"/>
            <a:r>
              <a:rPr lang="en-US" sz="1100" b="1" dirty="0"/>
              <a:t>(n=124 current cigar users)</a:t>
            </a:r>
          </a:p>
        </p:txBody>
      </p:sp>
      <p:sp>
        <p:nvSpPr>
          <p:cNvPr id="22" name="TextBox 21"/>
          <p:cNvSpPr txBox="1"/>
          <p:nvPr/>
        </p:nvSpPr>
        <p:spPr>
          <a:xfrm>
            <a:off x="6492623" y="1542288"/>
            <a:ext cx="2353574" cy="477054"/>
          </a:xfrm>
          <a:prstGeom prst="rect">
            <a:avLst/>
          </a:prstGeom>
          <a:solidFill>
            <a:schemeClr val="accent5">
              <a:lumMod val="40000"/>
              <a:lumOff val="60000"/>
            </a:schemeClr>
          </a:solidFill>
          <a:ln>
            <a:solidFill>
              <a:srgbClr val="003B5F"/>
            </a:solidFill>
          </a:ln>
        </p:spPr>
        <p:txBody>
          <a:bodyPr wrap="square" rtlCol="0">
            <a:spAutoFit/>
          </a:bodyPr>
          <a:lstStyle/>
          <a:p>
            <a:pPr algn="ctr"/>
            <a:r>
              <a:rPr lang="en-US" sz="1400" b="1" dirty="0"/>
              <a:t>Chewing Tobacco, etc. </a:t>
            </a:r>
            <a:r>
              <a:rPr lang="en-US" sz="1100" b="1" dirty="0"/>
              <a:t>(n=104 current chew tobacco users)</a:t>
            </a:r>
          </a:p>
        </p:txBody>
      </p:sp>
      <p:sp>
        <p:nvSpPr>
          <p:cNvPr id="23" name="TextBox 22"/>
          <p:cNvSpPr txBox="1"/>
          <p:nvPr/>
        </p:nvSpPr>
        <p:spPr>
          <a:xfrm>
            <a:off x="9627001" y="1535381"/>
            <a:ext cx="2135246" cy="477054"/>
          </a:xfrm>
          <a:prstGeom prst="rect">
            <a:avLst/>
          </a:prstGeom>
          <a:solidFill>
            <a:schemeClr val="accent5">
              <a:lumMod val="40000"/>
              <a:lumOff val="60000"/>
            </a:schemeClr>
          </a:solidFill>
          <a:ln>
            <a:solidFill>
              <a:srgbClr val="003B5F"/>
            </a:solidFill>
          </a:ln>
        </p:spPr>
        <p:txBody>
          <a:bodyPr wrap="square" rtlCol="0">
            <a:spAutoFit/>
          </a:bodyPr>
          <a:lstStyle/>
          <a:p>
            <a:pPr algn="ctr"/>
            <a:r>
              <a:rPr lang="en-US" sz="1400" b="1" dirty="0"/>
              <a:t>E-Cigarettes, etc.</a:t>
            </a:r>
          </a:p>
          <a:p>
            <a:pPr algn="ctr"/>
            <a:r>
              <a:rPr lang="en-US" sz="1100" b="1" dirty="0"/>
              <a:t>(n=205 current e-cig users)</a:t>
            </a:r>
          </a:p>
        </p:txBody>
      </p:sp>
      <p:sp>
        <p:nvSpPr>
          <p:cNvPr id="2" name="TextBox 1"/>
          <p:cNvSpPr txBox="1"/>
          <p:nvPr/>
        </p:nvSpPr>
        <p:spPr>
          <a:xfrm>
            <a:off x="750435" y="4856664"/>
            <a:ext cx="1461807" cy="1384995"/>
          </a:xfrm>
          <a:prstGeom prst="rect">
            <a:avLst/>
          </a:prstGeom>
          <a:noFill/>
        </p:spPr>
        <p:txBody>
          <a:bodyPr wrap="square" rtlCol="0">
            <a:spAutoFit/>
          </a:bodyPr>
          <a:lstStyle/>
          <a:p>
            <a:pPr algn="ctr"/>
            <a:r>
              <a:rPr lang="en-US" sz="1200" dirty="0"/>
              <a:t>One – 19% </a:t>
            </a:r>
          </a:p>
          <a:p>
            <a:pPr algn="ctr"/>
            <a:r>
              <a:rPr lang="en-US" sz="1200" dirty="0"/>
              <a:t>Two – 27%</a:t>
            </a:r>
          </a:p>
          <a:p>
            <a:pPr algn="ctr"/>
            <a:r>
              <a:rPr lang="en-US" sz="1200" dirty="0"/>
              <a:t>Three – 17%</a:t>
            </a:r>
          </a:p>
          <a:p>
            <a:pPr algn="ctr"/>
            <a:r>
              <a:rPr lang="en-US" sz="1200" dirty="0"/>
              <a:t>Four – 9%</a:t>
            </a:r>
          </a:p>
          <a:p>
            <a:pPr algn="ctr"/>
            <a:r>
              <a:rPr lang="en-US" sz="1200" dirty="0"/>
              <a:t>Five or more - 27%</a:t>
            </a:r>
          </a:p>
          <a:p>
            <a:pPr algn="ctr"/>
            <a:endParaRPr lang="en-US" sz="1200" dirty="0"/>
          </a:p>
          <a:p>
            <a:pPr algn="ctr"/>
            <a:r>
              <a:rPr lang="en-US" sz="1200" dirty="0"/>
              <a:t>Mean = 3.0 times</a:t>
            </a:r>
          </a:p>
        </p:txBody>
      </p:sp>
      <p:sp>
        <p:nvSpPr>
          <p:cNvPr id="24" name="TextBox 23"/>
          <p:cNvSpPr txBox="1"/>
          <p:nvPr/>
        </p:nvSpPr>
        <p:spPr>
          <a:xfrm>
            <a:off x="366822" y="4617417"/>
            <a:ext cx="2353575" cy="307777"/>
          </a:xfrm>
          <a:prstGeom prst="rect">
            <a:avLst/>
          </a:prstGeom>
          <a:noFill/>
        </p:spPr>
        <p:txBody>
          <a:bodyPr wrap="square" rtlCol="0">
            <a:spAutoFit/>
          </a:bodyPr>
          <a:lstStyle/>
          <a:p>
            <a:pPr algn="ctr"/>
            <a:r>
              <a:rPr lang="en-US" sz="1400" b="1" u="sng" dirty="0"/>
              <a:t>Times Tried to Quit </a:t>
            </a:r>
            <a:r>
              <a:rPr lang="en-US" sz="900" b="1" dirty="0"/>
              <a:t>(n=138)</a:t>
            </a:r>
            <a:endParaRPr lang="en-US" sz="1400" b="1" dirty="0"/>
          </a:p>
        </p:txBody>
      </p:sp>
      <p:sp>
        <p:nvSpPr>
          <p:cNvPr id="25" name="TextBox 24"/>
          <p:cNvSpPr txBox="1"/>
          <p:nvPr/>
        </p:nvSpPr>
        <p:spPr>
          <a:xfrm>
            <a:off x="3834578" y="4873215"/>
            <a:ext cx="1475300" cy="1384995"/>
          </a:xfrm>
          <a:prstGeom prst="rect">
            <a:avLst/>
          </a:prstGeom>
          <a:noFill/>
        </p:spPr>
        <p:txBody>
          <a:bodyPr wrap="square" rtlCol="0">
            <a:spAutoFit/>
          </a:bodyPr>
          <a:lstStyle/>
          <a:p>
            <a:pPr algn="ctr"/>
            <a:r>
              <a:rPr lang="en-US" sz="1200" dirty="0"/>
              <a:t>One – 41% </a:t>
            </a:r>
          </a:p>
          <a:p>
            <a:pPr algn="ctr"/>
            <a:r>
              <a:rPr lang="en-US" sz="1200" dirty="0"/>
              <a:t>Two – 26%</a:t>
            </a:r>
          </a:p>
          <a:p>
            <a:pPr algn="ctr"/>
            <a:r>
              <a:rPr lang="en-US" sz="1200" dirty="0"/>
              <a:t>Three – 16%</a:t>
            </a:r>
          </a:p>
          <a:p>
            <a:pPr algn="ctr"/>
            <a:r>
              <a:rPr lang="en-US" sz="1200" dirty="0"/>
              <a:t>Four – 2%</a:t>
            </a:r>
          </a:p>
          <a:p>
            <a:pPr algn="ctr"/>
            <a:r>
              <a:rPr lang="en-US" sz="1200" dirty="0"/>
              <a:t>Five or more - 16%</a:t>
            </a:r>
          </a:p>
          <a:p>
            <a:pPr algn="ctr"/>
            <a:endParaRPr lang="en-US" sz="1200" dirty="0"/>
          </a:p>
          <a:p>
            <a:pPr algn="ctr"/>
            <a:r>
              <a:rPr lang="en-US" sz="1200" dirty="0"/>
              <a:t>Mean = 2.1 times</a:t>
            </a:r>
          </a:p>
        </p:txBody>
      </p:sp>
      <p:sp>
        <p:nvSpPr>
          <p:cNvPr id="26" name="TextBox 25"/>
          <p:cNvSpPr txBox="1"/>
          <p:nvPr/>
        </p:nvSpPr>
        <p:spPr>
          <a:xfrm>
            <a:off x="3417387" y="4617417"/>
            <a:ext cx="2353575" cy="307777"/>
          </a:xfrm>
          <a:prstGeom prst="rect">
            <a:avLst/>
          </a:prstGeom>
          <a:noFill/>
        </p:spPr>
        <p:txBody>
          <a:bodyPr wrap="square" rtlCol="0">
            <a:spAutoFit/>
          </a:bodyPr>
          <a:lstStyle/>
          <a:p>
            <a:pPr algn="ctr"/>
            <a:r>
              <a:rPr lang="en-US" sz="1400" b="1" u="sng" dirty="0"/>
              <a:t>Times Tried to Quit </a:t>
            </a:r>
            <a:r>
              <a:rPr lang="en-US" sz="900" b="1" dirty="0"/>
              <a:t>(n=43)</a:t>
            </a:r>
          </a:p>
        </p:txBody>
      </p:sp>
      <p:sp>
        <p:nvSpPr>
          <p:cNvPr id="27" name="TextBox 26"/>
          <p:cNvSpPr txBox="1"/>
          <p:nvPr/>
        </p:nvSpPr>
        <p:spPr>
          <a:xfrm>
            <a:off x="6949994" y="4856664"/>
            <a:ext cx="1512270" cy="1384995"/>
          </a:xfrm>
          <a:prstGeom prst="rect">
            <a:avLst/>
          </a:prstGeom>
          <a:noFill/>
        </p:spPr>
        <p:txBody>
          <a:bodyPr wrap="square" rtlCol="0">
            <a:spAutoFit/>
          </a:bodyPr>
          <a:lstStyle/>
          <a:p>
            <a:pPr algn="ctr"/>
            <a:r>
              <a:rPr lang="en-US" sz="1200" dirty="0"/>
              <a:t>One – 30% </a:t>
            </a:r>
          </a:p>
          <a:p>
            <a:pPr algn="ctr"/>
            <a:r>
              <a:rPr lang="en-US" sz="1200" dirty="0"/>
              <a:t>Two – 27%</a:t>
            </a:r>
          </a:p>
          <a:p>
            <a:pPr algn="ctr"/>
            <a:r>
              <a:rPr lang="en-US" sz="1200" dirty="0"/>
              <a:t>Three – 25%</a:t>
            </a:r>
          </a:p>
          <a:p>
            <a:pPr algn="ctr"/>
            <a:r>
              <a:rPr lang="en-US" sz="1200" dirty="0"/>
              <a:t>Four – 5%</a:t>
            </a:r>
          </a:p>
          <a:p>
            <a:pPr algn="ctr"/>
            <a:r>
              <a:rPr lang="en-US" sz="1200" dirty="0"/>
              <a:t>Five or more - 14%</a:t>
            </a:r>
          </a:p>
          <a:p>
            <a:pPr algn="ctr"/>
            <a:endParaRPr lang="en-US" sz="1200" dirty="0"/>
          </a:p>
          <a:p>
            <a:pPr algn="ctr"/>
            <a:r>
              <a:rPr lang="en-US" sz="1200" dirty="0"/>
              <a:t>Mean = 2.4 times</a:t>
            </a:r>
          </a:p>
        </p:txBody>
      </p:sp>
      <p:sp>
        <p:nvSpPr>
          <p:cNvPr id="28" name="TextBox 27"/>
          <p:cNvSpPr txBox="1"/>
          <p:nvPr/>
        </p:nvSpPr>
        <p:spPr>
          <a:xfrm>
            <a:off x="6492622" y="4617417"/>
            <a:ext cx="2353575" cy="307777"/>
          </a:xfrm>
          <a:prstGeom prst="rect">
            <a:avLst/>
          </a:prstGeom>
          <a:noFill/>
        </p:spPr>
        <p:txBody>
          <a:bodyPr wrap="square" rtlCol="0">
            <a:spAutoFit/>
          </a:bodyPr>
          <a:lstStyle/>
          <a:p>
            <a:pPr algn="ctr"/>
            <a:r>
              <a:rPr lang="en-US" sz="1400" b="1" u="sng" dirty="0"/>
              <a:t>Times Tried to Quit </a:t>
            </a:r>
            <a:r>
              <a:rPr lang="en-US" sz="900" b="1" dirty="0">
                <a:solidFill>
                  <a:srgbClr val="000000"/>
                </a:solidFill>
              </a:rPr>
              <a:t>(n=41)</a:t>
            </a:r>
            <a:endParaRPr lang="en-US" sz="1400" b="1" u="sng" dirty="0"/>
          </a:p>
        </p:txBody>
      </p:sp>
      <p:sp>
        <p:nvSpPr>
          <p:cNvPr id="29" name="TextBox 28"/>
          <p:cNvSpPr txBox="1"/>
          <p:nvPr/>
        </p:nvSpPr>
        <p:spPr>
          <a:xfrm>
            <a:off x="9986760" y="4856664"/>
            <a:ext cx="1450020" cy="1384995"/>
          </a:xfrm>
          <a:prstGeom prst="rect">
            <a:avLst/>
          </a:prstGeom>
          <a:noFill/>
        </p:spPr>
        <p:txBody>
          <a:bodyPr wrap="square" rtlCol="0">
            <a:spAutoFit/>
          </a:bodyPr>
          <a:lstStyle/>
          <a:p>
            <a:pPr algn="ctr"/>
            <a:r>
              <a:rPr lang="en-US" sz="1200" dirty="0"/>
              <a:t>One – 45% </a:t>
            </a:r>
          </a:p>
          <a:p>
            <a:pPr algn="ctr"/>
            <a:r>
              <a:rPr lang="en-US" sz="1200" dirty="0"/>
              <a:t>Two – 28%</a:t>
            </a:r>
          </a:p>
          <a:p>
            <a:pPr algn="ctr"/>
            <a:r>
              <a:rPr lang="en-US" sz="1200" dirty="0"/>
              <a:t>Three – 15%</a:t>
            </a:r>
          </a:p>
          <a:p>
            <a:pPr algn="ctr"/>
            <a:r>
              <a:rPr lang="en-US" sz="1200" dirty="0"/>
              <a:t>Four – 1%</a:t>
            </a:r>
          </a:p>
          <a:p>
            <a:pPr algn="ctr"/>
            <a:r>
              <a:rPr lang="en-US" sz="1200" dirty="0"/>
              <a:t>Five or more - 11%</a:t>
            </a:r>
          </a:p>
          <a:p>
            <a:pPr algn="ctr"/>
            <a:endParaRPr lang="en-US" sz="1200" dirty="0"/>
          </a:p>
          <a:p>
            <a:pPr algn="ctr"/>
            <a:r>
              <a:rPr lang="en-US" sz="1200" dirty="0"/>
              <a:t>Mean = 2.1 times</a:t>
            </a:r>
          </a:p>
        </p:txBody>
      </p:sp>
      <p:sp>
        <p:nvSpPr>
          <p:cNvPr id="30" name="TextBox 29"/>
          <p:cNvSpPr txBox="1"/>
          <p:nvPr/>
        </p:nvSpPr>
        <p:spPr>
          <a:xfrm>
            <a:off x="9550541" y="4617417"/>
            <a:ext cx="2353575" cy="307777"/>
          </a:xfrm>
          <a:prstGeom prst="rect">
            <a:avLst/>
          </a:prstGeom>
          <a:noFill/>
        </p:spPr>
        <p:txBody>
          <a:bodyPr wrap="square" rtlCol="0">
            <a:spAutoFit/>
          </a:bodyPr>
          <a:lstStyle/>
          <a:p>
            <a:pPr algn="ctr"/>
            <a:r>
              <a:rPr lang="en-US" sz="1400" b="1" u="sng" dirty="0"/>
              <a:t>Times Tried to Quit </a:t>
            </a:r>
            <a:r>
              <a:rPr lang="en-US" sz="900" b="1" dirty="0">
                <a:solidFill>
                  <a:srgbClr val="000000"/>
                </a:solidFill>
              </a:rPr>
              <a:t>(n=60)</a:t>
            </a:r>
            <a:endParaRPr lang="en-US" sz="1400" b="1" u="sng" dirty="0"/>
          </a:p>
        </p:txBody>
      </p:sp>
      <p:sp>
        <p:nvSpPr>
          <p:cNvPr id="16" name="Rounded Rectangle 15"/>
          <p:cNvSpPr/>
          <p:nvPr/>
        </p:nvSpPr>
        <p:spPr>
          <a:xfrm>
            <a:off x="429523" y="2072007"/>
            <a:ext cx="2135246" cy="4169651"/>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3504537" y="2065508"/>
            <a:ext cx="2135246" cy="4176150"/>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6529972" y="2065508"/>
            <a:ext cx="2135246" cy="4176150"/>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9627001" y="2096922"/>
            <a:ext cx="2135246" cy="4144736"/>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26923" y="2213743"/>
            <a:ext cx="2353575" cy="307777"/>
          </a:xfrm>
          <a:prstGeom prst="rect">
            <a:avLst/>
          </a:prstGeom>
          <a:noFill/>
        </p:spPr>
        <p:txBody>
          <a:bodyPr wrap="square" rtlCol="0">
            <a:spAutoFit/>
          </a:bodyPr>
          <a:lstStyle/>
          <a:p>
            <a:pPr algn="ctr"/>
            <a:r>
              <a:rPr lang="en-US" sz="1400" b="1" u="sng" dirty="0"/>
              <a:t>Tried to Quit P12M?</a:t>
            </a:r>
          </a:p>
        </p:txBody>
      </p:sp>
      <p:sp>
        <p:nvSpPr>
          <p:cNvPr id="17" name="TextBox 16"/>
          <p:cNvSpPr txBox="1"/>
          <p:nvPr/>
        </p:nvSpPr>
        <p:spPr>
          <a:xfrm>
            <a:off x="1776522" y="3302288"/>
            <a:ext cx="647418" cy="307777"/>
          </a:xfrm>
          <a:prstGeom prst="rect">
            <a:avLst/>
          </a:prstGeom>
          <a:noFill/>
        </p:spPr>
        <p:txBody>
          <a:bodyPr wrap="square" rtlCol="0">
            <a:spAutoFit/>
          </a:bodyPr>
          <a:lstStyle/>
          <a:p>
            <a:r>
              <a:rPr lang="en-US" sz="1400" b="1" dirty="0">
                <a:solidFill>
                  <a:srgbClr val="FF0000"/>
                </a:solidFill>
              </a:rPr>
              <a:t>YES</a:t>
            </a:r>
          </a:p>
        </p:txBody>
      </p:sp>
      <p:sp>
        <p:nvSpPr>
          <p:cNvPr id="35" name="TextBox 34"/>
          <p:cNvSpPr txBox="1"/>
          <p:nvPr/>
        </p:nvSpPr>
        <p:spPr>
          <a:xfrm>
            <a:off x="842931" y="2915965"/>
            <a:ext cx="647418" cy="307777"/>
          </a:xfrm>
          <a:prstGeom prst="rect">
            <a:avLst/>
          </a:prstGeom>
          <a:noFill/>
        </p:spPr>
        <p:txBody>
          <a:bodyPr wrap="square" rtlCol="0">
            <a:spAutoFit/>
          </a:bodyPr>
          <a:lstStyle/>
          <a:p>
            <a:r>
              <a:rPr lang="en-US" sz="1400" b="1" dirty="0">
                <a:solidFill>
                  <a:srgbClr val="FF0000"/>
                </a:solidFill>
              </a:rPr>
              <a:t>NO</a:t>
            </a:r>
          </a:p>
        </p:txBody>
      </p:sp>
      <p:sp>
        <p:nvSpPr>
          <p:cNvPr id="37" name="TextBox 36"/>
          <p:cNvSpPr txBox="1"/>
          <p:nvPr/>
        </p:nvSpPr>
        <p:spPr>
          <a:xfrm>
            <a:off x="3417387" y="2213743"/>
            <a:ext cx="2353575" cy="307777"/>
          </a:xfrm>
          <a:prstGeom prst="rect">
            <a:avLst/>
          </a:prstGeom>
          <a:noFill/>
        </p:spPr>
        <p:txBody>
          <a:bodyPr wrap="square" rtlCol="0">
            <a:spAutoFit/>
          </a:bodyPr>
          <a:lstStyle/>
          <a:p>
            <a:pPr algn="ctr"/>
            <a:r>
              <a:rPr lang="en-US" sz="1400" b="1" u="sng" dirty="0"/>
              <a:t>Tried to Quit P12M?</a:t>
            </a:r>
          </a:p>
        </p:txBody>
      </p:sp>
      <p:sp>
        <p:nvSpPr>
          <p:cNvPr id="38" name="TextBox 37"/>
          <p:cNvSpPr txBox="1"/>
          <p:nvPr/>
        </p:nvSpPr>
        <p:spPr>
          <a:xfrm>
            <a:off x="6349675" y="2213743"/>
            <a:ext cx="2353575" cy="307777"/>
          </a:xfrm>
          <a:prstGeom prst="rect">
            <a:avLst/>
          </a:prstGeom>
          <a:noFill/>
        </p:spPr>
        <p:txBody>
          <a:bodyPr wrap="square" rtlCol="0">
            <a:spAutoFit/>
          </a:bodyPr>
          <a:lstStyle/>
          <a:p>
            <a:pPr algn="ctr"/>
            <a:r>
              <a:rPr lang="en-US" sz="1400" b="1" u="sng" dirty="0"/>
              <a:t>Tried to Quit P12M?</a:t>
            </a:r>
          </a:p>
        </p:txBody>
      </p:sp>
      <p:sp>
        <p:nvSpPr>
          <p:cNvPr id="39" name="TextBox 38"/>
          <p:cNvSpPr txBox="1"/>
          <p:nvPr/>
        </p:nvSpPr>
        <p:spPr>
          <a:xfrm>
            <a:off x="9552077" y="2213743"/>
            <a:ext cx="2353575" cy="307777"/>
          </a:xfrm>
          <a:prstGeom prst="rect">
            <a:avLst/>
          </a:prstGeom>
          <a:noFill/>
        </p:spPr>
        <p:txBody>
          <a:bodyPr wrap="square" rtlCol="0">
            <a:spAutoFit/>
          </a:bodyPr>
          <a:lstStyle/>
          <a:p>
            <a:pPr algn="ctr"/>
            <a:r>
              <a:rPr lang="en-US" sz="1400" b="1" u="sng" dirty="0"/>
              <a:t>Tried to Quit P12M?</a:t>
            </a:r>
          </a:p>
        </p:txBody>
      </p:sp>
      <p:sp>
        <p:nvSpPr>
          <p:cNvPr id="40" name="TextBox 39"/>
          <p:cNvSpPr txBox="1"/>
          <p:nvPr/>
        </p:nvSpPr>
        <p:spPr>
          <a:xfrm>
            <a:off x="4793449" y="3409950"/>
            <a:ext cx="647418" cy="307777"/>
          </a:xfrm>
          <a:prstGeom prst="rect">
            <a:avLst/>
          </a:prstGeom>
          <a:noFill/>
        </p:spPr>
        <p:txBody>
          <a:bodyPr wrap="square" rtlCol="0">
            <a:spAutoFit/>
          </a:bodyPr>
          <a:lstStyle/>
          <a:p>
            <a:r>
              <a:rPr lang="en-US" sz="1400" b="1" dirty="0">
                <a:solidFill>
                  <a:srgbClr val="FF0000"/>
                </a:solidFill>
              </a:rPr>
              <a:t>YES</a:t>
            </a:r>
          </a:p>
        </p:txBody>
      </p:sp>
      <p:sp>
        <p:nvSpPr>
          <p:cNvPr id="41" name="TextBox 40"/>
          <p:cNvSpPr txBox="1"/>
          <p:nvPr/>
        </p:nvSpPr>
        <p:spPr>
          <a:xfrm>
            <a:off x="3834578" y="3315276"/>
            <a:ext cx="647418" cy="307777"/>
          </a:xfrm>
          <a:prstGeom prst="rect">
            <a:avLst/>
          </a:prstGeom>
          <a:noFill/>
        </p:spPr>
        <p:txBody>
          <a:bodyPr wrap="square" rtlCol="0">
            <a:spAutoFit/>
          </a:bodyPr>
          <a:lstStyle/>
          <a:p>
            <a:r>
              <a:rPr lang="en-US" sz="1400" b="1" dirty="0">
                <a:solidFill>
                  <a:srgbClr val="FF0000"/>
                </a:solidFill>
              </a:rPr>
              <a:t>NO</a:t>
            </a:r>
          </a:p>
        </p:txBody>
      </p:sp>
      <p:sp>
        <p:nvSpPr>
          <p:cNvPr id="43" name="TextBox 42"/>
          <p:cNvSpPr txBox="1"/>
          <p:nvPr/>
        </p:nvSpPr>
        <p:spPr>
          <a:xfrm>
            <a:off x="7814846" y="3007499"/>
            <a:ext cx="647418" cy="307777"/>
          </a:xfrm>
          <a:prstGeom prst="rect">
            <a:avLst/>
          </a:prstGeom>
          <a:noFill/>
        </p:spPr>
        <p:txBody>
          <a:bodyPr wrap="square" rtlCol="0">
            <a:spAutoFit/>
          </a:bodyPr>
          <a:lstStyle/>
          <a:p>
            <a:r>
              <a:rPr lang="en-US" sz="1400" b="1" dirty="0">
                <a:solidFill>
                  <a:srgbClr val="FF0000"/>
                </a:solidFill>
              </a:rPr>
              <a:t>YES</a:t>
            </a:r>
          </a:p>
        </p:txBody>
      </p:sp>
      <p:sp>
        <p:nvSpPr>
          <p:cNvPr id="44" name="TextBox 43"/>
          <p:cNvSpPr txBox="1"/>
          <p:nvPr/>
        </p:nvSpPr>
        <p:spPr>
          <a:xfrm>
            <a:off x="6800653" y="3362872"/>
            <a:ext cx="647418" cy="307777"/>
          </a:xfrm>
          <a:prstGeom prst="rect">
            <a:avLst/>
          </a:prstGeom>
          <a:noFill/>
        </p:spPr>
        <p:txBody>
          <a:bodyPr wrap="square" rtlCol="0">
            <a:spAutoFit/>
          </a:bodyPr>
          <a:lstStyle/>
          <a:p>
            <a:r>
              <a:rPr lang="en-US" sz="1400" b="1" dirty="0">
                <a:solidFill>
                  <a:srgbClr val="FF0000"/>
                </a:solidFill>
              </a:rPr>
              <a:t>NO</a:t>
            </a:r>
          </a:p>
        </p:txBody>
      </p:sp>
      <p:sp>
        <p:nvSpPr>
          <p:cNvPr id="46" name="TextBox 45"/>
          <p:cNvSpPr txBox="1"/>
          <p:nvPr/>
        </p:nvSpPr>
        <p:spPr>
          <a:xfrm>
            <a:off x="11114829" y="3310814"/>
            <a:ext cx="647418" cy="307777"/>
          </a:xfrm>
          <a:prstGeom prst="rect">
            <a:avLst/>
          </a:prstGeom>
          <a:noFill/>
        </p:spPr>
        <p:txBody>
          <a:bodyPr wrap="square" rtlCol="0">
            <a:spAutoFit/>
          </a:bodyPr>
          <a:lstStyle/>
          <a:p>
            <a:r>
              <a:rPr lang="en-US" sz="1400" b="1" dirty="0">
                <a:solidFill>
                  <a:srgbClr val="FF0000"/>
                </a:solidFill>
              </a:rPr>
              <a:t>YES</a:t>
            </a:r>
          </a:p>
        </p:txBody>
      </p:sp>
      <p:sp>
        <p:nvSpPr>
          <p:cNvPr id="47" name="TextBox 46"/>
          <p:cNvSpPr txBox="1"/>
          <p:nvPr/>
        </p:nvSpPr>
        <p:spPr>
          <a:xfrm>
            <a:off x="9872459" y="3377630"/>
            <a:ext cx="647418" cy="307777"/>
          </a:xfrm>
          <a:prstGeom prst="rect">
            <a:avLst/>
          </a:prstGeom>
          <a:noFill/>
        </p:spPr>
        <p:txBody>
          <a:bodyPr wrap="square" rtlCol="0">
            <a:spAutoFit/>
          </a:bodyPr>
          <a:lstStyle/>
          <a:p>
            <a:r>
              <a:rPr lang="en-US" sz="1400" b="1" dirty="0">
                <a:solidFill>
                  <a:srgbClr val="FF0000"/>
                </a:solidFill>
              </a:rPr>
              <a:t>NO</a:t>
            </a:r>
          </a:p>
        </p:txBody>
      </p:sp>
      <p:cxnSp>
        <p:nvCxnSpPr>
          <p:cNvPr id="49" name="Straight Connector 48"/>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561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6545278" y="3771898"/>
            <a:ext cx="2398128" cy="850902"/>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4" name="Chart 163"/>
          <p:cNvGraphicFramePr/>
          <p:nvPr>
            <p:extLst>
              <p:ext uri="{D42A27DB-BD31-4B8C-83A1-F6EECF244321}">
                <p14:modId xmlns:p14="http://schemas.microsoft.com/office/powerpoint/2010/main" val="241903099"/>
              </p:ext>
            </p:extLst>
          </p:nvPr>
        </p:nvGraphicFramePr>
        <p:xfrm>
          <a:off x="6583378" y="2656092"/>
          <a:ext cx="2535221" cy="2119108"/>
        </p:xfrm>
        <a:graphic>
          <a:graphicData uri="http://schemas.openxmlformats.org/drawingml/2006/chart">
            <c:chart xmlns:c="http://schemas.openxmlformats.org/drawingml/2006/chart" xmlns:r="http://schemas.openxmlformats.org/officeDocument/2006/relationships" r:id="rId2"/>
          </a:graphicData>
        </a:graphic>
      </p:graphicFrame>
      <p:sp>
        <p:nvSpPr>
          <p:cNvPr id="77" name="Rectangle 76"/>
          <p:cNvSpPr/>
          <p:nvPr/>
        </p:nvSpPr>
        <p:spPr>
          <a:xfrm>
            <a:off x="3504537" y="3771899"/>
            <a:ext cx="2413661" cy="850900"/>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Chart 162"/>
          <p:cNvGraphicFramePr/>
          <p:nvPr>
            <p:extLst>
              <p:ext uri="{D42A27DB-BD31-4B8C-83A1-F6EECF244321}">
                <p14:modId xmlns:p14="http://schemas.microsoft.com/office/powerpoint/2010/main" val="508855679"/>
              </p:ext>
            </p:extLst>
          </p:nvPr>
        </p:nvGraphicFramePr>
        <p:xfrm>
          <a:off x="3603226" y="2656092"/>
          <a:ext cx="2518174" cy="211910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51652" y="3771899"/>
            <a:ext cx="2453377" cy="850900"/>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8" name="Chart 47"/>
          <p:cNvGraphicFramePr/>
          <p:nvPr>
            <p:extLst>
              <p:ext uri="{D42A27DB-BD31-4B8C-83A1-F6EECF244321}">
                <p14:modId xmlns:p14="http://schemas.microsoft.com/office/powerpoint/2010/main" val="2258609484"/>
              </p:ext>
            </p:extLst>
          </p:nvPr>
        </p:nvGraphicFramePr>
        <p:xfrm>
          <a:off x="451652" y="2656092"/>
          <a:ext cx="2537558" cy="2119108"/>
        </p:xfrm>
        <a:graphic>
          <a:graphicData uri="http://schemas.openxmlformats.org/drawingml/2006/chart">
            <c:chart xmlns:c="http://schemas.openxmlformats.org/drawingml/2006/chart" xmlns:r="http://schemas.openxmlformats.org/officeDocument/2006/relationships" r:id="rId4"/>
          </a:graphicData>
        </a:graphic>
      </p:graphicFrame>
      <p:sp>
        <p:nvSpPr>
          <p:cNvPr id="81" name="Rectangle 80"/>
          <p:cNvSpPr/>
          <p:nvPr/>
        </p:nvSpPr>
        <p:spPr>
          <a:xfrm>
            <a:off x="9627001" y="3771899"/>
            <a:ext cx="2437998" cy="850900"/>
          </a:xfrm>
          <a:prstGeom prst="rect">
            <a:avLst/>
          </a:prstGeom>
          <a:solidFill>
            <a:srgbClr val="008000">
              <a:alpha val="7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5" name="Chart 164"/>
          <p:cNvGraphicFramePr/>
          <p:nvPr>
            <p:extLst>
              <p:ext uri="{D42A27DB-BD31-4B8C-83A1-F6EECF244321}">
                <p14:modId xmlns:p14="http://schemas.microsoft.com/office/powerpoint/2010/main" val="2971222065"/>
              </p:ext>
            </p:extLst>
          </p:nvPr>
        </p:nvGraphicFramePr>
        <p:xfrm>
          <a:off x="9704048" y="2656092"/>
          <a:ext cx="2487951" cy="2119108"/>
        </p:xfrm>
        <a:graphic>
          <a:graphicData uri="http://schemas.openxmlformats.org/drawingml/2006/chart">
            <c:chart xmlns:c="http://schemas.openxmlformats.org/drawingml/2006/chart" xmlns:r="http://schemas.openxmlformats.org/officeDocument/2006/relationships" r:id="rId5"/>
          </a:graphicData>
        </a:graphic>
      </p:graphicFrame>
      <p:sp>
        <p:nvSpPr>
          <p:cNvPr id="32" name="Rounded Rectangle 31"/>
          <p:cNvSpPr/>
          <p:nvPr/>
        </p:nvSpPr>
        <p:spPr>
          <a:xfrm>
            <a:off x="6529972" y="2254520"/>
            <a:ext cx="2398128" cy="2368280"/>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3504536" y="2254520"/>
            <a:ext cx="2413663" cy="2368280"/>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9837"/>
            <a:ext cx="11825226" cy="646331"/>
          </a:xfrm>
          <a:prstGeom prst="rect">
            <a:avLst/>
          </a:prstGeom>
          <a:noFill/>
        </p:spPr>
        <p:txBody>
          <a:bodyPr wrap="square" rtlCol="0">
            <a:spAutoFit/>
          </a:bodyPr>
          <a:lstStyle/>
          <a:p>
            <a:r>
              <a:rPr lang="en-US" dirty="0">
                <a:solidFill>
                  <a:schemeClr val="bg1">
                    <a:lumMod val="95000"/>
                  </a:schemeClr>
                </a:solidFill>
              </a:rPr>
              <a:t>Idahoans seem to be more successful quitting </a:t>
            </a:r>
            <a:r>
              <a:rPr lang="en-US" dirty="0" err="1">
                <a:solidFill>
                  <a:schemeClr val="bg1">
                    <a:lumMod val="95000"/>
                  </a:schemeClr>
                </a:solidFill>
              </a:rPr>
              <a:t>vaping</a:t>
            </a:r>
            <a:r>
              <a:rPr lang="en-US" dirty="0">
                <a:solidFill>
                  <a:schemeClr val="bg1">
                    <a:lumMod val="95000"/>
                  </a:schemeClr>
                </a:solidFill>
              </a:rPr>
              <a:t> products compared to other tobacco products – 66% report success versus 31% for cigarettes, 47% for cigars and 48% for chewing tobacco products. </a:t>
            </a:r>
          </a:p>
        </p:txBody>
      </p:sp>
      <p:sp>
        <p:nvSpPr>
          <p:cNvPr id="3" name="Rectangle 2"/>
          <p:cNvSpPr/>
          <p:nvPr/>
        </p:nvSpPr>
        <p:spPr>
          <a:xfrm>
            <a:off x="2989210" y="6549336"/>
            <a:ext cx="5437126" cy="215444"/>
          </a:xfrm>
          <a:prstGeom prst="rect">
            <a:avLst/>
          </a:prstGeom>
        </p:spPr>
        <p:txBody>
          <a:bodyPr wrap="square">
            <a:spAutoFit/>
          </a:bodyPr>
          <a:lstStyle/>
          <a:p>
            <a:pPr lvl="0"/>
            <a:r>
              <a:rPr lang="en-US" sz="800" dirty="0"/>
              <a:t>Q14. Which statement best describes how successful/unsuccessful you were in quitting?  </a:t>
            </a:r>
          </a:p>
        </p:txBody>
      </p:sp>
      <p:sp>
        <p:nvSpPr>
          <p:cNvPr id="6" name="Slide Number Placeholder 5"/>
          <p:cNvSpPr>
            <a:spLocks noGrp="1"/>
          </p:cNvSpPr>
          <p:nvPr>
            <p:ph type="sldNum" sz="quarter" idx="12"/>
          </p:nvPr>
        </p:nvSpPr>
        <p:spPr/>
        <p:txBody>
          <a:bodyPr/>
          <a:lstStyle/>
          <a:p>
            <a:fld id="{B7C5CABF-F878-C74C-8870-EC106A83C25A}" type="slidenum">
              <a:rPr lang="en-US" smtClean="0"/>
              <a:t>33</a:t>
            </a:fld>
            <a:endParaRPr lang="en-US" dirty="0"/>
          </a:p>
        </p:txBody>
      </p:sp>
      <p:sp>
        <p:nvSpPr>
          <p:cNvPr id="16" name="Rounded Rectangle 15"/>
          <p:cNvSpPr/>
          <p:nvPr/>
        </p:nvSpPr>
        <p:spPr>
          <a:xfrm>
            <a:off x="429523" y="2261020"/>
            <a:ext cx="2453378" cy="2361780"/>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9627000" y="2285934"/>
            <a:ext cx="2437999" cy="2336866"/>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51652" y="1698993"/>
            <a:ext cx="2431248" cy="477054"/>
          </a:xfrm>
          <a:prstGeom prst="rect">
            <a:avLst/>
          </a:prstGeom>
          <a:solidFill>
            <a:schemeClr val="accent5">
              <a:lumMod val="40000"/>
              <a:lumOff val="60000"/>
            </a:schemeClr>
          </a:solidFill>
          <a:ln>
            <a:solidFill>
              <a:schemeClr val="accent2">
                <a:lumMod val="75000"/>
              </a:schemeClr>
            </a:solidFill>
          </a:ln>
        </p:spPr>
        <p:txBody>
          <a:bodyPr wrap="square" rtlCol="0">
            <a:spAutoFit/>
          </a:bodyPr>
          <a:lstStyle/>
          <a:p>
            <a:pPr algn="ctr"/>
            <a:r>
              <a:rPr lang="en-US" sz="1400" b="1" dirty="0"/>
              <a:t>Cigarettes</a:t>
            </a:r>
          </a:p>
          <a:p>
            <a:pPr algn="ctr"/>
            <a:r>
              <a:rPr lang="en-US" sz="1100" b="1" dirty="0"/>
              <a:t>(n=138 tried to quit)</a:t>
            </a:r>
          </a:p>
        </p:txBody>
      </p:sp>
      <p:sp>
        <p:nvSpPr>
          <p:cNvPr id="39" name="TextBox 38"/>
          <p:cNvSpPr txBox="1"/>
          <p:nvPr/>
        </p:nvSpPr>
        <p:spPr>
          <a:xfrm>
            <a:off x="3504536" y="1698993"/>
            <a:ext cx="2413662" cy="477054"/>
          </a:xfrm>
          <a:prstGeom prst="rect">
            <a:avLst/>
          </a:prstGeom>
          <a:solidFill>
            <a:schemeClr val="accent5">
              <a:lumMod val="40000"/>
              <a:lumOff val="60000"/>
            </a:schemeClr>
          </a:solidFill>
          <a:ln>
            <a:solidFill>
              <a:srgbClr val="003B5F"/>
            </a:solidFill>
          </a:ln>
        </p:spPr>
        <p:txBody>
          <a:bodyPr wrap="square" rtlCol="0">
            <a:spAutoFit/>
          </a:bodyPr>
          <a:lstStyle/>
          <a:p>
            <a:pPr algn="ctr"/>
            <a:r>
              <a:rPr lang="en-US" sz="1400" b="1" dirty="0"/>
              <a:t>Cigars, etc.</a:t>
            </a:r>
          </a:p>
          <a:p>
            <a:pPr algn="ctr"/>
            <a:r>
              <a:rPr lang="en-US" sz="1100" b="1" dirty="0"/>
              <a:t>(n=43 tried to quit)</a:t>
            </a:r>
          </a:p>
        </p:txBody>
      </p:sp>
      <p:sp>
        <p:nvSpPr>
          <p:cNvPr id="40" name="TextBox 39"/>
          <p:cNvSpPr txBox="1"/>
          <p:nvPr/>
        </p:nvSpPr>
        <p:spPr>
          <a:xfrm>
            <a:off x="6529972" y="1698993"/>
            <a:ext cx="2398127" cy="477054"/>
          </a:xfrm>
          <a:prstGeom prst="rect">
            <a:avLst/>
          </a:prstGeom>
          <a:solidFill>
            <a:schemeClr val="accent5">
              <a:lumMod val="40000"/>
              <a:lumOff val="60000"/>
            </a:schemeClr>
          </a:solidFill>
          <a:ln>
            <a:solidFill>
              <a:srgbClr val="003B5F"/>
            </a:solidFill>
          </a:ln>
        </p:spPr>
        <p:txBody>
          <a:bodyPr wrap="square" rtlCol="0">
            <a:spAutoFit/>
          </a:bodyPr>
          <a:lstStyle/>
          <a:p>
            <a:pPr algn="ctr"/>
            <a:r>
              <a:rPr lang="en-US" sz="1400" b="1" dirty="0"/>
              <a:t>Chewing Tobacco, etc.</a:t>
            </a:r>
          </a:p>
          <a:p>
            <a:pPr algn="ctr"/>
            <a:r>
              <a:rPr lang="en-US" sz="1100" b="1" dirty="0"/>
              <a:t>(n=41 tried to quit)</a:t>
            </a:r>
          </a:p>
        </p:txBody>
      </p:sp>
      <p:sp>
        <p:nvSpPr>
          <p:cNvPr id="41" name="TextBox 40"/>
          <p:cNvSpPr txBox="1"/>
          <p:nvPr/>
        </p:nvSpPr>
        <p:spPr>
          <a:xfrm>
            <a:off x="9627001" y="1698993"/>
            <a:ext cx="2437998" cy="477054"/>
          </a:xfrm>
          <a:prstGeom prst="rect">
            <a:avLst/>
          </a:prstGeom>
          <a:solidFill>
            <a:schemeClr val="accent5">
              <a:lumMod val="40000"/>
              <a:lumOff val="60000"/>
            </a:schemeClr>
          </a:solidFill>
          <a:ln>
            <a:solidFill>
              <a:srgbClr val="003B5F"/>
            </a:solidFill>
          </a:ln>
        </p:spPr>
        <p:txBody>
          <a:bodyPr wrap="square" rtlCol="0">
            <a:spAutoFit/>
          </a:bodyPr>
          <a:lstStyle/>
          <a:p>
            <a:pPr algn="ctr"/>
            <a:r>
              <a:rPr lang="en-US" sz="1400" b="1" dirty="0"/>
              <a:t>E-Cigarettes, etc.</a:t>
            </a:r>
          </a:p>
          <a:p>
            <a:pPr algn="ctr"/>
            <a:r>
              <a:rPr lang="en-US" sz="1100" b="1" dirty="0"/>
              <a:t>(n=60 tried to quit)</a:t>
            </a:r>
          </a:p>
        </p:txBody>
      </p:sp>
      <p:sp>
        <p:nvSpPr>
          <p:cNvPr id="50" name="TextBox 49"/>
          <p:cNvSpPr txBox="1"/>
          <p:nvPr/>
        </p:nvSpPr>
        <p:spPr>
          <a:xfrm>
            <a:off x="314473" y="2387321"/>
            <a:ext cx="2353575" cy="307777"/>
          </a:xfrm>
          <a:prstGeom prst="rect">
            <a:avLst/>
          </a:prstGeom>
          <a:noFill/>
        </p:spPr>
        <p:txBody>
          <a:bodyPr wrap="square" rtlCol="0">
            <a:spAutoFit/>
          </a:bodyPr>
          <a:lstStyle/>
          <a:p>
            <a:pPr algn="ctr"/>
            <a:r>
              <a:rPr lang="en-US" sz="1400" b="1" u="sng" dirty="0"/>
              <a:t>Degree of Success?</a:t>
            </a:r>
          </a:p>
        </p:txBody>
      </p:sp>
      <p:sp>
        <p:nvSpPr>
          <p:cNvPr id="76" name="TextBox 75"/>
          <p:cNvSpPr txBox="1"/>
          <p:nvPr/>
        </p:nvSpPr>
        <p:spPr>
          <a:xfrm>
            <a:off x="3384897" y="2387321"/>
            <a:ext cx="2353575" cy="307777"/>
          </a:xfrm>
          <a:prstGeom prst="rect">
            <a:avLst/>
          </a:prstGeom>
          <a:noFill/>
        </p:spPr>
        <p:txBody>
          <a:bodyPr wrap="square" rtlCol="0">
            <a:spAutoFit/>
          </a:bodyPr>
          <a:lstStyle/>
          <a:p>
            <a:pPr algn="ctr"/>
            <a:r>
              <a:rPr lang="en-US" sz="1400" b="1" u="sng" dirty="0"/>
              <a:t>Degree of Success?</a:t>
            </a:r>
          </a:p>
        </p:txBody>
      </p:sp>
      <p:sp>
        <p:nvSpPr>
          <p:cNvPr id="78" name="TextBox 77"/>
          <p:cNvSpPr txBox="1"/>
          <p:nvPr/>
        </p:nvSpPr>
        <p:spPr>
          <a:xfrm>
            <a:off x="6374605" y="2387321"/>
            <a:ext cx="2353575" cy="307777"/>
          </a:xfrm>
          <a:prstGeom prst="rect">
            <a:avLst/>
          </a:prstGeom>
          <a:noFill/>
        </p:spPr>
        <p:txBody>
          <a:bodyPr wrap="square" rtlCol="0">
            <a:spAutoFit/>
          </a:bodyPr>
          <a:lstStyle/>
          <a:p>
            <a:pPr algn="ctr"/>
            <a:r>
              <a:rPr lang="en-US" sz="1400" b="1" u="sng" dirty="0"/>
              <a:t>Degree of Success?</a:t>
            </a:r>
          </a:p>
        </p:txBody>
      </p:sp>
      <p:sp>
        <p:nvSpPr>
          <p:cNvPr id="80" name="TextBox 79"/>
          <p:cNvSpPr txBox="1"/>
          <p:nvPr/>
        </p:nvSpPr>
        <p:spPr>
          <a:xfrm>
            <a:off x="9485720" y="2387321"/>
            <a:ext cx="2353575" cy="307777"/>
          </a:xfrm>
          <a:prstGeom prst="rect">
            <a:avLst/>
          </a:prstGeom>
          <a:noFill/>
        </p:spPr>
        <p:txBody>
          <a:bodyPr wrap="square" rtlCol="0">
            <a:spAutoFit/>
          </a:bodyPr>
          <a:lstStyle/>
          <a:p>
            <a:pPr algn="ctr"/>
            <a:r>
              <a:rPr lang="en-US" sz="1400" b="1" u="sng" dirty="0"/>
              <a:t>Degree of Success?</a:t>
            </a:r>
          </a:p>
        </p:txBody>
      </p:sp>
      <p:cxnSp>
        <p:nvCxnSpPr>
          <p:cNvPr id="75" name="Straight Connector 7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5013" y="699178"/>
            <a:ext cx="11737234" cy="1077218"/>
          </a:xfrm>
          <a:prstGeom prst="rect">
            <a:avLst/>
          </a:prstGeom>
          <a:noFill/>
        </p:spPr>
        <p:txBody>
          <a:bodyPr wrap="square" rtlCol="0">
            <a:spAutoFit/>
          </a:bodyPr>
          <a:lstStyle/>
          <a:p>
            <a:pPr marL="285750" indent="-285750">
              <a:buFont typeface="Wingdings" charset="2"/>
              <a:buChar char="v"/>
            </a:pPr>
            <a:r>
              <a:rPr lang="en-US" sz="1600" dirty="0"/>
              <a:t>For those who have successfully quit </a:t>
            </a:r>
            <a:r>
              <a:rPr lang="en-US" sz="1600" dirty="0" err="1"/>
              <a:t>vaping</a:t>
            </a:r>
            <a:r>
              <a:rPr lang="en-US" sz="1600" dirty="0"/>
              <a:t> products, many are concerned that they will take up </a:t>
            </a:r>
            <a:r>
              <a:rPr lang="en-US" sz="1600" dirty="0" err="1"/>
              <a:t>vaping</a:t>
            </a:r>
            <a:r>
              <a:rPr lang="en-US" sz="1600" dirty="0"/>
              <a:t> again.  </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Tree>
    <p:extLst>
      <p:ext uri="{BB962C8B-B14F-4D97-AF65-F5344CB8AC3E}">
        <p14:creationId xmlns:p14="http://schemas.microsoft.com/office/powerpoint/2010/main" val="828599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8697"/>
            <a:ext cx="11903611" cy="646331"/>
          </a:xfrm>
          <a:prstGeom prst="rect">
            <a:avLst/>
          </a:prstGeom>
          <a:noFill/>
        </p:spPr>
        <p:txBody>
          <a:bodyPr wrap="square" rtlCol="0">
            <a:spAutoFit/>
          </a:bodyPr>
          <a:lstStyle/>
          <a:p>
            <a:r>
              <a:rPr lang="en-US" dirty="0">
                <a:solidFill>
                  <a:schemeClr val="bg1"/>
                </a:solidFill>
              </a:rPr>
              <a:t>Roughly half of Idahoans who have tried to quit using a tobacco product used a replacement therapy to help them quit - </a:t>
            </a:r>
            <a:r>
              <a:rPr lang="en-US" dirty="0" err="1">
                <a:solidFill>
                  <a:schemeClr val="bg1"/>
                </a:solidFill>
              </a:rPr>
              <a:t>vaping</a:t>
            </a:r>
            <a:r>
              <a:rPr lang="en-US" dirty="0">
                <a:solidFill>
                  <a:schemeClr val="bg1"/>
                </a:solidFill>
              </a:rPr>
              <a:t> products users were less likely to use a replacement therapy. </a:t>
            </a:r>
          </a:p>
        </p:txBody>
      </p:sp>
      <p:sp>
        <p:nvSpPr>
          <p:cNvPr id="3" name="Rectangle 2"/>
          <p:cNvSpPr/>
          <p:nvPr/>
        </p:nvSpPr>
        <p:spPr>
          <a:xfrm>
            <a:off x="3046914" y="6410960"/>
            <a:ext cx="5437126" cy="461665"/>
          </a:xfrm>
          <a:prstGeom prst="rect">
            <a:avLst/>
          </a:prstGeom>
        </p:spPr>
        <p:txBody>
          <a:bodyPr wrap="square">
            <a:spAutoFit/>
          </a:bodyPr>
          <a:lstStyle/>
          <a:p>
            <a:r>
              <a:rPr lang="en-US" sz="800" dirty="0"/>
              <a:t>Q13A.. When you tried to quit, did you use any nicotine replacement therapy, such as a lozenge, gum, or patch, or cessation prescription medication, such as Chantix or </a:t>
            </a:r>
            <a:r>
              <a:rPr lang="en-US" sz="800" dirty="0" err="1"/>
              <a:t>Wellbutrin</a:t>
            </a:r>
            <a:r>
              <a:rPr lang="en-US" sz="800" dirty="0"/>
              <a:t>?</a:t>
            </a:r>
          </a:p>
          <a:p>
            <a:r>
              <a:rPr lang="en-US" sz="800" dirty="0"/>
              <a:t>Q13B. Which nicotine replacement therapy or prescription medication did you use? (Please check all that apply.)</a:t>
            </a:r>
          </a:p>
        </p:txBody>
      </p:sp>
      <p:sp>
        <p:nvSpPr>
          <p:cNvPr id="6" name="Slide Number Placeholder 5"/>
          <p:cNvSpPr>
            <a:spLocks noGrp="1"/>
          </p:cNvSpPr>
          <p:nvPr>
            <p:ph type="sldNum" sz="quarter" idx="12"/>
          </p:nvPr>
        </p:nvSpPr>
        <p:spPr/>
        <p:txBody>
          <a:bodyPr/>
          <a:lstStyle/>
          <a:p>
            <a:fld id="{B7C5CABF-F878-C74C-8870-EC106A83C25A}" type="slidenum">
              <a:rPr lang="en-US" smtClean="0"/>
              <a:t>34</a:t>
            </a:fld>
            <a:endParaRPr lang="en-US" dirty="0"/>
          </a:p>
        </p:txBody>
      </p:sp>
      <p:sp>
        <p:nvSpPr>
          <p:cNvPr id="67" name="TextBox 66"/>
          <p:cNvSpPr txBox="1"/>
          <p:nvPr/>
        </p:nvSpPr>
        <p:spPr>
          <a:xfrm>
            <a:off x="7529012" y="1817150"/>
            <a:ext cx="2353575" cy="307777"/>
          </a:xfrm>
          <a:prstGeom prst="rect">
            <a:avLst/>
          </a:prstGeom>
          <a:noFill/>
        </p:spPr>
        <p:txBody>
          <a:bodyPr wrap="square" rtlCol="0">
            <a:spAutoFit/>
          </a:bodyPr>
          <a:lstStyle/>
          <a:p>
            <a:pPr algn="ctr"/>
            <a:r>
              <a:rPr lang="en-US" sz="1400" b="1" u="sng" dirty="0"/>
              <a:t>Products Used to Quit</a:t>
            </a:r>
          </a:p>
        </p:txBody>
      </p:sp>
      <p:cxnSp>
        <p:nvCxnSpPr>
          <p:cNvPr id="75" name="Straight Connector 74"/>
          <p:cNvCxnSpPr/>
          <p:nvPr/>
        </p:nvCxnSpPr>
        <p:spPr>
          <a:xfrm>
            <a:off x="-48616" y="681036"/>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90144" y="1971039"/>
            <a:ext cx="4132656" cy="307777"/>
          </a:xfrm>
          <a:prstGeom prst="rect">
            <a:avLst/>
          </a:prstGeom>
          <a:noFill/>
        </p:spPr>
        <p:txBody>
          <a:bodyPr wrap="square" rtlCol="0">
            <a:spAutoFit/>
          </a:bodyPr>
          <a:lstStyle/>
          <a:p>
            <a:pPr algn="ctr"/>
            <a:r>
              <a:rPr lang="en-US" sz="1400" b="1" u="sng" dirty="0"/>
              <a:t>Used </a:t>
            </a:r>
            <a:r>
              <a:rPr lang="en-US" sz="1400" b="1" u="sng" dirty="0" err="1"/>
              <a:t>Nicotene</a:t>
            </a:r>
            <a:r>
              <a:rPr lang="en-US" sz="1400" b="1" u="sng" dirty="0"/>
              <a:t> Replacement Therapy to Quit  </a:t>
            </a:r>
          </a:p>
        </p:txBody>
      </p:sp>
      <p:graphicFrame>
        <p:nvGraphicFramePr>
          <p:cNvPr id="2" name="Table 1"/>
          <p:cNvGraphicFramePr>
            <a:graphicFrameLocks noGrp="1"/>
          </p:cNvGraphicFramePr>
          <p:nvPr>
            <p:extLst>
              <p:ext uri="{D42A27DB-BD31-4B8C-83A1-F6EECF244321}">
                <p14:modId xmlns:p14="http://schemas.microsoft.com/office/powerpoint/2010/main" val="2197350968"/>
              </p:ext>
            </p:extLst>
          </p:nvPr>
        </p:nvGraphicFramePr>
        <p:xfrm>
          <a:off x="444500" y="2967737"/>
          <a:ext cx="4178300" cy="2286000"/>
        </p:xfrm>
        <a:graphic>
          <a:graphicData uri="http://schemas.openxmlformats.org/drawingml/2006/table">
            <a:tbl>
              <a:tblPr firstRow="1" bandRow="1">
                <a:tableStyleId>{5C22544A-7EE6-4342-B048-85BDC9FD1C3A}</a:tableStyleId>
              </a:tblPr>
              <a:tblGrid>
                <a:gridCol w="2221347">
                  <a:extLst>
                    <a:ext uri="{9D8B030D-6E8A-4147-A177-3AD203B41FA5}">
                      <a16:colId xmlns:a16="http://schemas.microsoft.com/office/drawing/2014/main" val="20000"/>
                    </a:ext>
                  </a:extLst>
                </a:gridCol>
                <a:gridCol w="1056323">
                  <a:extLst>
                    <a:ext uri="{9D8B030D-6E8A-4147-A177-3AD203B41FA5}">
                      <a16:colId xmlns:a16="http://schemas.microsoft.com/office/drawing/2014/main" val="20001"/>
                    </a:ext>
                  </a:extLst>
                </a:gridCol>
                <a:gridCol w="900630">
                  <a:extLst>
                    <a:ext uri="{9D8B030D-6E8A-4147-A177-3AD203B41FA5}">
                      <a16:colId xmlns:a16="http://schemas.microsoft.com/office/drawing/2014/main" val="20002"/>
                    </a:ext>
                  </a:extLst>
                </a:gridCol>
              </a:tblGrid>
              <a:tr h="370840">
                <a:tc>
                  <a:txBody>
                    <a:bodyPr/>
                    <a:lstStyle/>
                    <a:p>
                      <a:r>
                        <a:rPr lang="en-US" sz="1200" dirty="0">
                          <a:solidFill>
                            <a:schemeClr val="tx1"/>
                          </a:solidFill>
                        </a:rPr>
                        <a:t>Used a nicotine replacement therapy when quitting…</a:t>
                      </a:r>
                    </a:p>
                  </a:txBody>
                  <a:tcPr/>
                </a:tc>
                <a:tc>
                  <a:txBody>
                    <a:bodyPr/>
                    <a:lstStyle/>
                    <a:p>
                      <a:pPr algn="ctr"/>
                      <a:r>
                        <a:rPr lang="en-US" sz="1200" dirty="0">
                          <a:solidFill>
                            <a:schemeClr val="tx1"/>
                          </a:solidFill>
                        </a:rPr>
                        <a:t>YES</a:t>
                      </a:r>
                    </a:p>
                  </a:txBody>
                  <a:tcPr/>
                </a:tc>
                <a:tc>
                  <a:txBody>
                    <a:bodyPr/>
                    <a:lstStyle/>
                    <a:p>
                      <a:pPr algn="ctr"/>
                      <a:r>
                        <a:rPr lang="en-US" sz="1200" dirty="0">
                          <a:solidFill>
                            <a:schemeClr val="tx1"/>
                          </a:solidFill>
                        </a:rPr>
                        <a:t>NO</a:t>
                      </a:r>
                    </a:p>
                  </a:txBody>
                  <a:tcPr/>
                </a:tc>
                <a:extLst>
                  <a:ext uri="{0D108BD9-81ED-4DB2-BD59-A6C34878D82A}">
                    <a16:rowId xmlns:a16="http://schemas.microsoft.com/office/drawing/2014/main" val="10000"/>
                  </a:ext>
                </a:extLst>
              </a:tr>
              <a:tr h="370840">
                <a:tc>
                  <a:txBody>
                    <a:bodyPr/>
                    <a:lstStyle/>
                    <a:p>
                      <a:r>
                        <a:rPr lang="en-US" sz="1200" dirty="0"/>
                        <a:t>Cigarettes </a:t>
                      </a:r>
                    </a:p>
                    <a:p>
                      <a:r>
                        <a:rPr lang="en-US" sz="1200" dirty="0"/>
                        <a:t>(n=138 tried to quit)</a:t>
                      </a:r>
                    </a:p>
                  </a:txBody>
                  <a:tcPr/>
                </a:tc>
                <a:tc>
                  <a:txBody>
                    <a:bodyPr/>
                    <a:lstStyle/>
                    <a:p>
                      <a:pPr algn="ctr"/>
                      <a:r>
                        <a:rPr lang="en-US" sz="1200" dirty="0"/>
                        <a:t>48%</a:t>
                      </a:r>
                    </a:p>
                  </a:txBody>
                  <a:tcPr/>
                </a:tc>
                <a:tc>
                  <a:txBody>
                    <a:bodyPr/>
                    <a:lstStyle/>
                    <a:p>
                      <a:pPr algn="ctr"/>
                      <a:r>
                        <a:rPr lang="en-US" sz="1200" dirty="0"/>
                        <a:t>52%</a:t>
                      </a:r>
                    </a:p>
                  </a:txBody>
                  <a:tcPr/>
                </a:tc>
                <a:extLst>
                  <a:ext uri="{0D108BD9-81ED-4DB2-BD59-A6C34878D82A}">
                    <a16:rowId xmlns:a16="http://schemas.microsoft.com/office/drawing/2014/main" val="10001"/>
                  </a:ext>
                </a:extLst>
              </a:tr>
              <a:tr h="370840">
                <a:tc>
                  <a:txBody>
                    <a:bodyPr/>
                    <a:lstStyle/>
                    <a:p>
                      <a:r>
                        <a:rPr lang="en-US" sz="1200" dirty="0"/>
                        <a:t>Cigars </a:t>
                      </a:r>
                    </a:p>
                    <a:p>
                      <a:r>
                        <a:rPr lang="en-US" sz="1200" dirty="0"/>
                        <a:t>(</a:t>
                      </a:r>
                      <a:r>
                        <a:rPr lang="en-US" sz="1200" dirty="0">
                          <a:solidFill>
                            <a:srgbClr val="FF0000"/>
                          </a:solidFill>
                        </a:rPr>
                        <a:t>*</a:t>
                      </a:r>
                      <a:r>
                        <a:rPr lang="en-US" sz="1200" dirty="0"/>
                        <a:t>n=43 tried to quit)</a:t>
                      </a:r>
                    </a:p>
                  </a:txBody>
                  <a:tcPr/>
                </a:tc>
                <a:tc>
                  <a:txBody>
                    <a:bodyPr/>
                    <a:lstStyle/>
                    <a:p>
                      <a:pPr algn="ctr"/>
                      <a:r>
                        <a:rPr lang="en-US" sz="1200" dirty="0"/>
                        <a:t>54%</a:t>
                      </a:r>
                    </a:p>
                  </a:txBody>
                  <a:tcPr/>
                </a:tc>
                <a:tc>
                  <a:txBody>
                    <a:bodyPr/>
                    <a:lstStyle/>
                    <a:p>
                      <a:pPr algn="ctr"/>
                      <a:r>
                        <a:rPr lang="en-US" sz="1200" dirty="0"/>
                        <a:t>46%</a:t>
                      </a:r>
                    </a:p>
                  </a:txBody>
                  <a:tcPr/>
                </a:tc>
                <a:extLst>
                  <a:ext uri="{0D108BD9-81ED-4DB2-BD59-A6C34878D82A}">
                    <a16:rowId xmlns:a16="http://schemas.microsoft.com/office/drawing/2014/main" val="10002"/>
                  </a:ext>
                </a:extLst>
              </a:tr>
              <a:tr h="370840">
                <a:tc>
                  <a:txBody>
                    <a:bodyPr/>
                    <a:lstStyle/>
                    <a:p>
                      <a:r>
                        <a:rPr lang="en-US" sz="1200" dirty="0"/>
                        <a:t>Chewing</a:t>
                      </a:r>
                      <a:r>
                        <a:rPr lang="en-US" sz="1200" baseline="0" dirty="0"/>
                        <a:t> Tobacco </a:t>
                      </a:r>
                    </a:p>
                    <a:p>
                      <a:r>
                        <a:rPr lang="en-US" sz="1200" baseline="0" dirty="0"/>
                        <a:t>(</a:t>
                      </a:r>
                      <a:r>
                        <a:rPr lang="en-US" sz="1200" baseline="0" dirty="0">
                          <a:solidFill>
                            <a:srgbClr val="FF0000"/>
                          </a:solidFill>
                        </a:rPr>
                        <a:t>*</a:t>
                      </a:r>
                      <a:r>
                        <a:rPr lang="en-US" sz="1200" baseline="0" dirty="0"/>
                        <a:t>n=41 tried to quit)</a:t>
                      </a:r>
                      <a:endParaRPr lang="en-US" sz="1200" dirty="0"/>
                    </a:p>
                  </a:txBody>
                  <a:tcPr/>
                </a:tc>
                <a:tc>
                  <a:txBody>
                    <a:bodyPr/>
                    <a:lstStyle/>
                    <a:p>
                      <a:pPr algn="ctr"/>
                      <a:r>
                        <a:rPr lang="en-US" sz="1200" dirty="0"/>
                        <a:t>54%</a:t>
                      </a:r>
                    </a:p>
                  </a:txBody>
                  <a:tcPr/>
                </a:tc>
                <a:tc>
                  <a:txBody>
                    <a:bodyPr/>
                    <a:lstStyle/>
                    <a:p>
                      <a:pPr algn="ctr"/>
                      <a:r>
                        <a:rPr lang="en-US" sz="1200" dirty="0"/>
                        <a:t>46%</a:t>
                      </a:r>
                    </a:p>
                  </a:txBody>
                  <a:tcPr/>
                </a:tc>
                <a:extLst>
                  <a:ext uri="{0D108BD9-81ED-4DB2-BD59-A6C34878D82A}">
                    <a16:rowId xmlns:a16="http://schemas.microsoft.com/office/drawing/2014/main" val="10003"/>
                  </a:ext>
                </a:extLst>
              </a:tr>
              <a:tr h="370840">
                <a:tc>
                  <a:txBody>
                    <a:bodyPr/>
                    <a:lstStyle/>
                    <a:p>
                      <a:r>
                        <a:rPr lang="en-US" sz="1200" dirty="0"/>
                        <a:t>E-cigs/</a:t>
                      </a:r>
                      <a:r>
                        <a:rPr lang="en-US" sz="1200" dirty="0" err="1"/>
                        <a:t>vaping</a:t>
                      </a:r>
                      <a:r>
                        <a:rPr lang="en-US" sz="1200" dirty="0"/>
                        <a:t> products  </a:t>
                      </a:r>
                    </a:p>
                    <a:p>
                      <a:r>
                        <a:rPr lang="en-US" sz="1200" dirty="0"/>
                        <a:t>(n=60 tried to quit)</a:t>
                      </a:r>
                    </a:p>
                  </a:txBody>
                  <a:tcPr/>
                </a:tc>
                <a:tc>
                  <a:txBody>
                    <a:bodyPr/>
                    <a:lstStyle/>
                    <a:p>
                      <a:pPr algn="ctr"/>
                      <a:r>
                        <a:rPr lang="en-US" sz="1200" dirty="0"/>
                        <a:t>41%</a:t>
                      </a:r>
                    </a:p>
                  </a:txBody>
                  <a:tcPr/>
                </a:tc>
                <a:tc>
                  <a:txBody>
                    <a:bodyPr/>
                    <a:lstStyle/>
                    <a:p>
                      <a:pPr algn="ctr"/>
                      <a:r>
                        <a:rPr lang="en-US" sz="1200" dirty="0"/>
                        <a:t>59%</a:t>
                      </a:r>
                    </a:p>
                  </a:txBody>
                  <a:tcPr/>
                </a:tc>
                <a:extLst>
                  <a:ext uri="{0D108BD9-81ED-4DB2-BD59-A6C34878D82A}">
                    <a16:rowId xmlns:a16="http://schemas.microsoft.com/office/drawing/2014/main" val="10004"/>
                  </a:ext>
                </a:extLst>
              </a:tr>
            </a:tbl>
          </a:graphicData>
        </a:graphic>
      </p:graphicFrame>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945676" y="2553800"/>
            <a:ext cx="356187" cy="356187"/>
          </a:xfrm>
          <a:prstGeom prst="rect">
            <a:avLst/>
          </a:prstGeom>
        </p:spPr>
      </p:pic>
      <p:pic>
        <p:nvPicPr>
          <p:cNvPr id="29" name="Picture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9914" y="2476582"/>
            <a:ext cx="482240" cy="433405"/>
          </a:xfrm>
          <a:prstGeom prst="rect">
            <a:avLst/>
          </a:prstGeom>
        </p:spPr>
      </p:pic>
      <p:graphicFrame>
        <p:nvGraphicFramePr>
          <p:cNvPr id="30" name="Table 29"/>
          <p:cNvGraphicFramePr>
            <a:graphicFrameLocks noGrp="1"/>
          </p:cNvGraphicFramePr>
          <p:nvPr>
            <p:extLst>
              <p:ext uri="{D42A27DB-BD31-4B8C-83A1-F6EECF244321}">
                <p14:modId xmlns:p14="http://schemas.microsoft.com/office/powerpoint/2010/main" val="1757575671"/>
              </p:ext>
            </p:extLst>
          </p:nvPr>
        </p:nvGraphicFramePr>
        <p:xfrm>
          <a:off x="5740400" y="2278816"/>
          <a:ext cx="6045201" cy="3383280"/>
        </p:xfrm>
        <a:graphic>
          <a:graphicData uri="http://schemas.openxmlformats.org/drawingml/2006/table">
            <a:tbl>
              <a:tblPr firstRow="1" bandRow="1">
                <a:tableStyleId>{5C22544A-7EE6-4342-B048-85BDC9FD1C3A}</a:tableStyleId>
              </a:tblPr>
              <a:tblGrid>
                <a:gridCol w="1951761">
                  <a:extLst>
                    <a:ext uri="{9D8B030D-6E8A-4147-A177-3AD203B41FA5}">
                      <a16:colId xmlns:a16="http://schemas.microsoft.com/office/drawing/2014/main" val="20000"/>
                    </a:ext>
                  </a:extLst>
                </a:gridCol>
                <a:gridCol w="928128">
                  <a:extLst>
                    <a:ext uri="{9D8B030D-6E8A-4147-A177-3AD203B41FA5}">
                      <a16:colId xmlns:a16="http://schemas.microsoft.com/office/drawing/2014/main" val="20001"/>
                    </a:ext>
                  </a:extLst>
                </a:gridCol>
                <a:gridCol w="791328">
                  <a:extLst>
                    <a:ext uri="{9D8B030D-6E8A-4147-A177-3AD203B41FA5}">
                      <a16:colId xmlns:a16="http://schemas.microsoft.com/office/drawing/2014/main" val="20002"/>
                    </a:ext>
                  </a:extLst>
                </a:gridCol>
                <a:gridCol w="791328">
                  <a:extLst>
                    <a:ext uri="{9D8B030D-6E8A-4147-A177-3AD203B41FA5}">
                      <a16:colId xmlns:a16="http://schemas.microsoft.com/office/drawing/2014/main" val="20003"/>
                    </a:ext>
                  </a:extLst>
                </a:gridCol>
                <a:gridCol w="791328">
                  <a:extLst>
                    <a:ext uri="{9D8B030D-6E8A-4147-A177-3AD203B41FA5}">
                      <a16:colId xmlns:a16="http://schemas.microsoft.com/office/drawing/2014/main" val="20004"/>
                    </a:ext>
                  </a:extLst>
                </a:gridCol>
                <a:gridCol w="791328">
                  <a:extLst>
                    <a:ext uri="{9D8B030D-6E8A-4147-A177-3AD203B41FA5}">
                      <a16:colId xmlns:a16="http://schemas.microsoft.com/office/drawing/2014/main" val="20005"/>
                    </a:ext>
                  </a:extLst>
                </a:gridCol>
              </a:tblGrid>
              <a:tr h="370840">
                <a:tc>
                  <a:txBody>
                    <a:bodyPr/>
                    <a:lstStyle/>
                    <a:p>
                      <a:endParaRPr lang="en-US" sz="1200" dirty="0">
                        <a:solidFill>
                          <a:schemeClr val="tx1"/>
                        </a:solidFill>
                      </a:endParaRPr>
                    </a:p>
                    <a:p>
                      <a:endParaRPr lang="en-US" sz="1200" dirty="0">
                        <a:solidFill>
                          <a:schemeClr val="tx1"/>
                        </a:solidFill>
                      </a:endParaRPr>
                    </a:p>
                    <a:p>
                      <a:r>
                        <a:rPr lang="en-US" sz="1200" dirty="0">
                          <a:solidFill>
                            <a:schemeClr val="tx1"/>
                          </a:solidFill>
                        </a:rPr>
                        <a:t>Replacement therapy used when quitting…</a:t>
                      </a:r>
                    </a:p>
                  </a:txBody>
                  <a:tcPr/>
                </a:tc>
                <a:tc>
                  <a:txBody>
                    <a:bodyPr/>
                    <a:lstStyle/>
                    <a:p>
                      <a:pPr algn="ctr"/>
                      <a:r>
                        <a:rPr lang="en-US" sz="1200" dirty="0">
                          <a:solidFill>
                            <a:schemeClr val="tx1"/>
                          </a:solidFill>
                        </a:rPr>
                        <a:t>Patch</a:t>
                      </a:r>
                    </a:p>
                  </a:txBody>
                  <a:tcPr/>
                </a:tc>
                <a:tc>
                  <a:txBody>
                    <a:bodyPr/>
                    <a:lstStyle/>
                    <a:p>
                      <a:pPr algn="ctr"/>
                      <a:r>
                        <a:rPr lang="en-US" sz="1200" dirty="0">
                          <a:solidFill>
                            <a:schemeClr val="tx1"/>
                          </a:solidFill>
                        </a:rPr>
                        <a:t>Gum</a:t>
                      </a:r>
                    </a:p>
                  </a:txBody>
                  <a:tcPr/>
                </a:tc>
                <a:tc>
                  <a:txBody>
                    <a:bodyPr/>
                    <a:lstStyle/>
                    <a:p>
                      <a:pPr algn="ctr"/>
                      <a:r>
                        <a:rPr lang="en-US" sz="1200" dirty="0">
                          <a:solidFill>
                            <a:schemeClr val="tx1"/>
                          </a:solidFill>
                        </a:rPr>
                        <a:t>Lozenges</a:t>
                      </a:r>
                    </a:p>
                  </a:txBody>
                  <a:tcPr/>
                </a:tc>
                <a:tc>
                  <a:txBody>
                    <a:bodyPr/>
                    <a:lstStyle/>
                    <a:p>
                      <a:pPr algn="ctr"/>
                      <a:r>
                        <a:rPr lang="en-US" sz="1200" dirty="0">
                          <a:solidFill>
                            <a:schemeClr val="tx1"/>
                          </a:solidFill>
                        </a:rPr>
                        <a:t>Rx</a:t>
                      </a:r>
                    </a:p>
                  </a:txBody>
                  <a:tcPr/>
                </a:tc>
                <a:tc>
                  <a:txBody>
                    <a:bodyPr/>
                    <a:lstStyle/>
                    <a:p>
                      <a:pPr algn="ctr"/>
                      <a:r>
                        <a:rPr lang="en-US" sz="1200" dirty="0">
                          <a:solidFill>
                            <a:schemeClr val="tx1"/>
                          </a:solidFill>
                        </a:rPr>
                        <a:t>Other</a:t>
                      </a:r>
                    </a:p>
                  </a:txBody>
                  <a:tcPr/>
                </a:tc>
                <a:extLst>
                  <a:ext uri="{0D108BD9-81ED-4DB2-BD59-A6C34878D82A}">
                    <a16:rowId xmlns:a16="http://schemas.microsoft.com/office/drawing/2014/main" val="10000"/>
                  </a:ext>
                </a:extLst>
              </a:tr>
              <a:tr h="370840">
                <a:tc>
                  <a:txBody>
                    <a:bodyPr/>
                    <a:lstStyle/>
                    <a:p>
                      <a:r>
                        <a:rPr lang="en-US" sz="1200" dirty="0"/>
                        <a:t>Cigarettes </a:t>
                      </a:r>
                    </a:p>
                    <a:p>
                      <a:r>
                        <a:rPr lang="en-US" sz="1200" dirty="0"/>
                        <a:t>(n=66 used</a:t>
                      </a:r>
                      <a:r>
                        <a:rPr lang="en-US" sz="1200" baseline="0" dirty="0"/>
                        <a:t> replacement therapy</a:t>
                      </a:r>
                      <a:r>
                        <a:rPr lang="en-US" sz="1200" dirty="0"/>
                        <a:t>)</a:t>
                      </a:r>
                    </a:p>
                  </a:txBody>
                  <a:tcPr/>
                </a:tc>
                <a:tc>
                  <a:txBody>
                    <a:bodyPr/>
                    <a:lstStyle/>
                    <a:p>
                      <a:pPr algn="ctr"/>
                      <a:r>
                        <a:rPr lang="en-US" sz="1200" dirty="0"/>
                        <a:t>65%</a:t>
                      </a:r>
                    </a:p>
                  </a:txBody>
                  <a:tcPr/>
                </a:tc>
                <a:tc>
                  <a:txBody>
                    <a:bodyPr/>
                    <a:lstStyle/>
                    <a:p>
                      <a:pPr algn="ctr"/>
                      <a:r>
                        <a:rPr lang="en-US" sz="1200" dirty="0"/>
                        <a:t>51%</a:t>
                      </a:r>
                    </a:p>
                  </a:txBody>
                  <a:tcPr/>
                </a:tc>
                <a:tc>
                  <a:txBody>
                    <a:bodyPr/>
                    <a:lstStyle/>
                    <a:p>
                      <a:pPr algn="ctr"/>
                      <a:r>
                        <a:rPr lang="en-US" sz="1200" dirty="0"/>
                        <a:t>31%</a:t>
                      </a:r>
                    </a:p>
                  </a:txBody>
                  <a:tcPr/>
                </a:tc>
                <a:tc>
                  <a:txBody>
                    <a:bodyPr/>
                    <a:lstStyle/>
                    <a:p>
                      <a:pPr algn="ctr"/>
                      <a:r>
                        <a:rPr lang="en-US" sz="1200" dirty="0"/>
                        <a:t>28%</a:t>
                      </a:r>
                    </a:p>
                  </a:txBody>
                  <a:tcPr/>
                </a:tc>
                <a:tc>
                  <a:txBody>
                    <a:bodyPr/>
                    <a:lstStyle/>
                    <a:p>
                      <a:pPr algn="ctr"/>
                      <a:r>
                        <a:rPr lang="en-US" sz="1200" dirty="0"/>
                        <a:t>1%</a:t>
                      </a:r>
                    </a:p>
                  </a:txBody>
                  <a:tcPr/>
                </a:tc>
                <a:extLst>
                  <a:ext uri="{0D108BD9-81ED-4DB2-BD59-A6C34878D82A}">
                    <a16:rowId xmlns:a16="http://schemas.microsoft.com/office/drawing/2014/main" val="10001"/>
                  </a:ext>
                </a:extLst>
              </a:tr>
              <a:tr h="370840">
                <a:tc>
                  <a:txBody>
                    <a:bodyPr/>
                    <a:lstStyle/>
                    <a:p>
                      <a:r>
                        <a:rPr lang="en-US" sz="1200" dirty="0"/>
                        <a:t>Cigars </a:t>
                      </a:r>
                    </a:p>
                    <a:p>
                      <a:r>
                        <a:rPr lang="en-US" sz="1200" dirty="0"/>
                        <a:t>(</a:t>
                      </a:r>
                      <a:r>
                        <a:rPr lang="en-US" sz="1200" dirty="0">
                          <a:solidFill>
                            <a:srgbClr val="FF0000"/>
                          </a:solidFill>
                        </a:rPr>
                        <a:t>*</a:t>
                      </a:r>
                      <a:r>
                        <a:rPr lang="en-US" sz="1200" dirty="0"/>
                        <a:t>n=23 used replacement therapy)</a:t>
                      </a:r>
                    </a:p>
                  </a:txBody>
                  <a:tcPr/>
                </a:tc>
                <a:tc>
                  <a:txBody>
                    <a:bodyPr/>
                    <a:lstStyle/>
                    <a:p>
                      <a:pPr algn="ctr"/>
                      <a:r>
                        <a:rPr lang="en-US" sz="1200" dirty="0"/>
                        <a:t>63%</a:t>
                      </a:r>
                    </a:p>
                  </a:txBody>
                  <a:tcPr/>
                </a:tc>
                <a:tc>
                  <a:txBody>
                    <a:bodyPr/>
                    <a:lstStyle/>
                    <a:p>
                      <a:pPr algn="ctr"/>
                      <a:r>
                        <a:rPr lang="en-US" sz="1200" dirty="0"/>
                        <a:t>61%</a:t>
                      </a:r>
                    </a:p>
                  </a:txBody>
                  <a:tcPr/>
                </a:tc>
                <a:tc>
                  <a:txBody>
                    <a:bodyPr/>
                    <a:lstStyle/>
                    <a:p>
                      <a:pPr algn="ctr"/>
                      <a:r>
                        <a:rPr lang="en-US" sz="1200" dirty="0"/>
                        <a:t>26%</a:t>
                      </a:r>
                    </a:p>
                  </a:txBody>
                  <a:tcPr/>
                </a:tc>
                <a:tc>
                  <a:txBody>
                    <a:bodyPr/>
                    <a:lstStyle/>
                    <a:p>
                      <a:pPr algn="ctr"/>
                      <a:r>
                        <a:rPr lang="en-US" sz="1200" dirty="0"/>
                        <a:t>30%</a:t>
                      </a:r>
                    </a:p>
                  </a:txBody>
                  <a:tcPr/>
                </a:tc>
                <a:tc>
                  <a:txBody>
                    <a:bodyPr/>
                    <a:lstStyle/>
                    <a:p>
                      <a:pPr algn="ctr"/>
                      <a:r>
                        <a:rPr lang="en-US" sz="1200" dirty="0"/>
                        <a:t>5%</a:t>
                      </a:r>
                    </a:p>
                  </a:txBody>
                  <a:tcPr/>
                </a:tc>
                <a:extLst>
                  <a:ext uri="{0D108BD9-81ED-4DB2-BD59-A6C34878D82A}">
                    <a16:rowId xmlns:a16="http://schemas.microsoft.com/office/drawing/2014/main" val="10002"/>
                  </a:ext>
                </a:extLst>
              </a:tr>
              <a:tr h="370840">
                <a:tc>
                  <a:txBody>
                    <a:bodyPr/>
                    <a:lstStyle/>
                    <a:p>
                      <a:r>
                        <a:rPr lang="en-US" sz="1200" dirty="0"/>
                        <a:t>Chewing</a:t>
                      </a:r>
                      <a:r>
                        <a:rPr lang="en-US" sz="1200" baseline="0" dirty="0"/>
                        <a:t> Tobacco </a:t>
                      </a:r>
                    </a:p>
                    <a:p>
                      <a:r>
                        <a:rPr lang="en-US" sz="1200" baseline="0" dirty="0"/>
                        <a:t>(</a:t>
                      </a:r>
                      <a:r>
                        <a:rPr lang="en-US" sz="1200" baseline="0" dirty="0">
                          <a:solidFill>
                            <a:srgbClr val="FF0000"/>
                          </a:solidFill>
                        </a:rPr>
                        <a:t>*</a:t>
                      </a:r>
                      <a:r>
                        <a:rPr lang="en-US" sz="1200" baseline="0" dirty="0"/>
                        <a:t>n=22 used replacement therapy)</a:t>
                      </a:r>
                      <a:endParaRPr lang="en-US" sz="1200" dirty="0"/>
                    </a:p>
                  </a:txBody>
                  <a:tcPr/>
                </a:tc>
                <a:tc>
                  <a:txBody>
                    <a:bodyPr/>
                    <a:lstStyle/>
                    <a:p>
                      <a:pPr algn="ctr"/>
                      <a:r>
                        <a:rPr lang="en-US" sz="1200" dirty="0"/>
                        <a:t>61%</a:t>
                      </a:r>
                    </a:p>
                  </a:txBody>
                  <a:tcPr/>
                </a:tc>
                <a:tc>
                  <a:txBody>
                    <a:bodyPr/>
                    <a:lstStyle/>
                    <a:p>
                      <a:pPr algn="ctr"/>
                      <a:r>
                        <a:rPr lang="en-US" sz="1200" dirty="0"/>
                        <a:t>71%</a:t>
                      </a:r>
                    </a:p>
                  </a:txBody>
                  <a:tcPr/>
                </a:tc>
                <a:tc>
                  <a:txBody>
                    <a:bodyPr/>
                    <a:lstStyle/>
                    <a:p>
                      <a:pPr algn="ctr"/>
                      <a:r>
                        <a:rPr lang="en-US" sz="1200" dirty="0"/>
                        <a:t>21%</a:t>
                      </a:r>
                    </a:p>
                  </a:txBody>
                  <a:tcPr/>
                </a:tc>
                <a:tc>
                  <a:txBody>
                    <a:bodyPr/>
                    <a:lstStyle/>
                    <a:p>
                      <a:pPr algn="ctr"/>
                      <a:r>
                        <a:rPr lang="en-US" sz="1200" dirty="0"/>
                        <a:t>26%</a:t>
                      </a:r>
                    </a:p>
                  </a:txBody>
                  <a:tcPr/>
                </a:tc>
                <a:tc>
                  <a:txBody>
                    <a:bodyPr/>
                    <a:lstStyle/>
                    <a:p>
                      <a:pPr algn="ctr"/>
                      <a:r>
                        <a:rPr lang="en-US" sz="1200" dirty="0"/>
                        <a:t>5%</a:t>
                      </a:r>
                    </a:p>
                  </a:txBody>
                  <a:tcPr/>
                </a:tc>
                <a:extLst>
                  <a:ext uri="{0D108BD9-81ED-4DB2-BD59-A6C34878D82A}">
                    <a16:rowId xmlns:a16="http://schemas.microsoft.com/office/drawing/2014/main" val="10003"/>
                  </a:ext>
                </a:extLst>
              </a:tr>
              <a:tr h="370840">
                <a:tc>
                  <a:txBody>
                    <a:bodyPr/>
                    <a:lstStyle/>
                    <a:p>
                      <a:r>
                        <a:rPr lang="en-US" sz="1200" dirty="0"/>
                        <a:t>E-cigs/</a:t>
                      </a:r>
                      <a:r>
                        <a:rPr lang="en-US" sz="1200" dirty="0" err="1"/>
                        <a:t>vaping</a:t>
                      </a:r>
                      <a:r>
                        <a:rPr lang="en-US" sz="1200" dirty="0"/>
                        <a:t> products  </a:t>
                      </a:r>
                    </a:p>
                    <a:p>
                      <a:r>
                        <a:rPr lang="en-US" sz="1200" dirty="0"/>
                        <a:t>(</a:t>
                      </a:r>
                      <a:r>
                        <a:rPr lang="en-US" sz="1200" dirty="0">
                          <a:solidFill>
                            <a:srgbClr val="FF0000"/>
                          </a:solidFill>
                        </a:rPr>
                        <a:t>*</a:t>
                      </a:r>
                      <a:r>
                        <a:rPr lang="en-US" sz="1200" dirty="0"/>
                        <a:t>n=25 used replacement therapy)</a:t>
                      </a:r>
                    </a:p>
                  </a:txBody>
                  <a:tcPr/>
                </a:tc>
                <a:tc>
                  <a:txBody>
                    <a:bodyPr/>
                    <a:lstStyle/>
                    <a:p>
                      <a:pPr algn="ctr"/>
                      <a:r>
                        <a:rPr lang="en-US" sz="1200" dirty="0"/>
                        <a:t>58%</a:t>
                      </a:r>
                    </a:p>
                  </a:txBody>
                  <a:tcPr/>
                </a:tc>
                <a:tc>
                  <a:txBody>
                    <a:bodyPr/>
                    <a:lstStyle/>
                    <a:p>
                      <a:pPr algn="ctr"/>
                      <a:r>
                        <a:rPr lang="en-US" sz="1200" dirty="0"/>
                        <a:t>60%</a:t>
                      </a:r>
                    </a:p>
                  </a:txBody>
                  <a:tcPr/>
                </a:tc>
                <a:tc>
                  <a:txBody>
                    <a:bodyPr/>
                    <a:lstStyle/>
                    <a:p>
                      <a:pPr algn="ctr"/>
                      <a:r>
                        <a:rPr lang="en-US" sz="1200" dirty="0"/>
                        <a:t>26%</a:t>
                      </a:r>
                    </a:p>
                  </a:txBody>
                  <a:tcPr/>
                </a:tc>
                <a:tc>
                  <a:txBody>
                    <a:bodyPr/>
                    <a:lstStyle/>
                    <a:p>
                      <a:pPr algn="ctr"/>
                      <a:r>
                        <a:rPr lang="en-US" sz="1200" dirty="0"/>
                        <a:t>13%</a:t>
                      </a:r>
                    </a:p>
                  </a:txBody>
                  <a:tcPr/>
                </a:tc>
                <a:tc>
                  <a:txBody>
                    <a:bodyPr/>
                    <a:lstStyle/>
                    <a:p>
                      <a:pPr algn="ctr"/>
                      <a:r>
                        <a:rPr lang="en-US" sz="1200" dirty="0"/>
                        <a:t>0%</a:t>
                      </a:r>
                    </a:p>
                  </a:txBody>
                  <a:tcPr/>
                </a:tc>
                <a:extLst>
                  <a:ext uri="{0D108BD9-81ED-4DB2-BD59-A6C34878D82A}">
                    <a16:rowId xmlns:a16="http://schemas.microsoft.com/office/drawing/2014/main" val="10004"/>
                  </a:ext>
                </a:extLst>
              </a:tr>
            </a:tbl>
          </a:graphicData>
        </a:graphic>
      </p:graphicFrame>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42595" y="2521959"/>
            <a:ext cx="641445" cy="532239"/>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05800" y="2559232"/>
            <a:ext cx="610977" cy="471253"/>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24735" y="2559232"/>
            <a:ext cx="637982" cy="494966"/>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86216" y="2521959"/>
            <a:ext cx="606652" cy="505543"/>
          </a:xfrm>
          <a:prstGeom prst="rect">
            <a:avLst/>
          </a:prstGeom>
        </p:spPr>
      </p:pic>
      <p:sp>
        <p:nvSpPr>
          <p:cNvPr id="4" name="TextBox 3"/>
          <p:cNvSpPr txBox="1"/>
          <p:nvPr/>
        </p:nvSpPr>
        <p:spPr>
          <a:xfrm>
            <a:off x="5740401" y="5753100"/>
            <a:ext cx="6045200" cy="276999"/>
          </a:xfrm>
          <a:prstGeom prst="rect">
            <a:avLst/>
          </a:prstGeom>
          <a:noFill/>
        </p:spPr>
        <p:txBody>
          <a:bodyPr wrap="square" rtlCol="0">
            <a:spAutoFit/>
          </a:bodyPr>
          <a:lstStyle/>
          <a:p>
            <a:r>
              <a:rPr lang="en-US" sz="1200" b="1" dirty="0">
                <a:solidFill>
                  <a:srgbClr val="FF0000"/>
                </a:solidFill>
              </a:rPr>
              <a:t>*Small base size for those who used a replacement therapy to quit</a:t>
            </a:r>
          </a:p>
        </p:txBody>
      </p:sp>
      <p:sp>
        <p:nvSpPr>
          <p:cNvPr id="32" name="TextBox 31"/>
          <p:cNvSpPr txBox="1"/>
          <p:nvPr/>
        </p:nvSpPr>
        <p:spPr>
          <a:xfrm>
            <a:off x="490144" y="5385097"/>
            <a:ext cx="6045200" cy="276999"/>
          </a:xfrm>
          <a:prstGeom prst="rect">
            <a:avLst/>
          </a:prstGeom>
          <a:noFill/>
        </p:spPr>
        <p:txBody>
          <a:bodyPr wrap="square" rtlCol="0">
            <a:spAutoFit/>
          </a:bodyPr>
          <a:lstStyle/>
          <a:p>
            <a:r>
              <a:rPr lang="en-US" sz="1200" b="1" dirty="0">
                <a:solidFill>
                  <a:srgbClr val="FF0000"/>
                </a:solidFill>
              </a:rPr>
              <a:t>*Small base size for those who have tried to quit</a:t>
            </a:r>
          </a:p>
        </p:txBody>
      </p:sp>
      <p:sp>
        <p:nvSpPr>
          <p:cNvPr id="33" name="TextBox 32"/>
          <p:cNvSpPr txBox="1"/>
          <p:nvPr/>
        </p:nvSpPr>
        <p:spPr>
          <a:xfrm>
            <a:off x="0" y="893821"/>
            <a:ext cx="11737234" cy="1077218"/>
          </a:xfrm>
          <a:prstGeom prst="rect">
            <a:avLst/>
          </a:prstGeom>
          <a:noFill/>
        </p:spPr>
        <p:txBody>
          <a:bodyPr wrap="square" rtlCol="0">
            <a:spAutoFit/>
          </a:bodyPr>
          <a:lstStyle/>
          <a:p>
            <a:pPr marL="285750" indent="-285750">
              <a:buFont typeface="Wingdings" charset="2"/>
              <a:buChar char="v"/>
            </a:pPr>
            <a:r>
              <a:rPr lang="en-US" sz="1600" dirty="0"/>
              <a:t>Idahoans are most likely to use a patch or gum when trying to quit the various products.  </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Tree>
    <p:extLst>
      <p:ext uri="{BB962C8B-B14F-4D97-AF65-F5344CB8AC3E}">
        <p14:creationId xmlns:p14="http://schemas.microsoft.com/office/powerpoint/2010/main" val="2071244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300" y="681036"/>
            <a:ext cx="11737234" cy="1077218"/>
          </a:xfrm>
          <a:prstGeom prst="rect">
            <a:avLst/>
          </a:prstGeom>
          <a:noFill/>
        </p:spPr>
        <p:txBody>
          <a:bodyPr wrap="square" rtlCol="0">
            <a:spAutoFit/>
          </a:bodyPr>
          <a:lstStyle/>
          <a:p>
            <a:pPr marL="285750" indent="-285750">
              <a:buFont typeface="Wingdings" charset="2"/>
              <a:buChar char="v"/>
            </a:pPr>
            <a:r>
              <a:rPr lang="en-US" sz="1600" dirty="0"/>
              <a:t>Idahoans are most interested in quitting cigarettes, with 60% saying they have a strong or slight desire to quit.</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4803" y="85929"/>
            <a:ext cx="11770287" cy="369332"/>
          </a:xfrm>
          <a:prstGeom prst="rect">
            <a:avLst/>
          </a:prstGeom>
          <a:noFill/>
        </p:spPr>
        <p:txBody>
          <a:bodyPr wrap="square" rtlCol="0">
            <a:spAutoFit/>
          </a:bodyPr>
          <a:lstStyle/>
          <a:p>
            <a:r>
              <a:rPr lang="en-US" dirty="0">
                <a:solidFill>
                  <a:schemeClr val="bg1"/>
                </a:solidFill>
              </a:rPr>
              <a:t>About half of Idahoans who use </a:t>
            </a:r>
            <a:r>
              <a:rPr lang="en-US" dirty="0" err="1">
                <a:solidFill>
                  <a:schemeClr val="bg1"/>
                </a:solidFill>
              </a:rPr>
              <a:t>vaping</a:t>
            </a:r>
            <a:r>
              <a:rPr lang="en-US" dirty="0">
                <a:solidFill>
                  <a:schemeClr val="bg1"/>
                </a:solidFill>
              </a:rPr>
              <a:t> products have no desire to quit; only a few (13%) have a strong desire to quit.</a:t>
            </a:r>
          </a:p>
        </p:txBody>
      </p:sp>
      <p:sp>
        <p:nvSpPr>
          <p:cNvPr id="3" name="Rectangle 2"/>
          <p:cNvSpPr/>
          <p:nvPr/>
        </p:nvSpPr>
        <p:spPr>
          <a:xfrm>
            <a:off x="2346326" y="6559972"/>
            <a:ext cx="5437126" cy="215444"/>
          </a:xfrm>
          <a:prstGeom prst="rect">
            <a:avLst/>
          </a:prstGeom>
        </p:spPr>
        <p:txBody>
          <a:bodyPr wrap="square">
            <a:spAutoFit/>
          </a:bodyPr>
          <a:lstStyle/>
          <a:p>
            <a:r>
              <a:rPr lang="en-US" sz="800" dirty="0"/>
              <a:t>Q15. Which statement best describes your interest in quitting? </a:t>
            </a:r>
          </a:p>
        </p:txBody>
      </p:sp>
      <p:sp>
        <p:nvSpPr>
          <p:cNvPr id="6" name="Slide Number Placeholder 5"/>
          <p:cNvSpPr>
            <a:spLocks noGrp="1"/>
          </p:cNvSpPr>
          <p:nvPr>
            <p:ph type="sldNum" sz="quarter" idx="12"/>
          </p:nvPr>
        </p:nvSpPr>
        <p:spPr/>
        <p:txBody>
          <a:bodyPr/>
          <a:lstStyle/>
          <a:p>
            <a:fld id="{B7C5CABF-F878-C74C-8870-EC106A83C25A}" type="slidenum">
              <a:rPr lang="en-US" smtClean="0"/>
              <a:t>35</a:t>
            </a:fld>
            <a:endParaRPr lang="en-US" dirty="0"/>
          </a:p>
        </p:txBody>
      </p:sp>
      <p:sp>
        <p:nvSpPr>
          <p:cNvPr id="24" name="TextBox 23"/>
          <p:cNvSpPr txBox="1"/>
          <p:nvPr/>
        </p:nvSpPr>
        <p:spPr>
          <a:xfrm>
            <a:off x="324803" y="1992023"/>
            <a:ext cx="2353575" cy="307777"/>
          </a:xfrm>
          <a:prstGeom prst="rect">
            <a:avLst/>
          </a:prstGeom>
          <a:noFill/>
        </p:spPr>
        <p:txBody>
          <a:bodyPr wrap="square" rtlCol="0">
            <a:spAutoFit/>
          </a:bodyPr>
          <a:lstStyle/>
          <a:p>
            <a:pPr algn="ctr"/>
            <a:r>
              <a:rPr lang="en-US" sz="1400" b="1" u="sng" dirty="0"/>
              <a:t>Interest in Quitting </a:t>
            </a:r>
          </a:p>
        </p:txBody>
      </p:sp>
      <p:sp>
        <p:nvSpPr>
          <p:cNvPr id="38" name="TextBox 37"/>
          <p:cNvSpPr txBox="1"/>
          <p:nvPr/>
        </p:nvSpPr>
        <p:spPr>
          <a:xfrm>
            <a:off x="324804" y="1373309"/>
            <a:ext cx="2353574" cy="477054"/>
          </a:xfrm>
          <a:prstGeom prst="rect">
            <a:avLst/>
          </a:prstGeom>
          <a:solidFill>
            <a:schemeClr val="accent5">
              <a:lumMod val="40000"/>
              <a:lumOff val="60000"/>
            </a:schemeClr>
          </a:solidFill>
          <a:ln>
            <a:solidFill>
              <a:schemeClr val="accent2">
                <a:lumMod val="75000"/>
              </a:schemeClr>
            </a:solidFill>
          </a:ln>
        </p:spPr>
        <p:txBody>
          <a:bodyPr wrap="square" rtlCol="0">
            <a:spAutoFit/>
          </a:bodyPr>
          <a:lstStyle/>
          <a:p>
            <a:pPr algn="ctr"/>
            <a:r>
              <a:rPr lang="en-US" sz="1400" b="1" dirty="0"/>
              <a:t>Cigarettes</a:t>
            </a:r>
          </a:p>
          <a:p>
            <a:pPr algn="ctr"/>
            <a:r>
              <a:rPr lang="en-US" sz="1100" b="1" dirty="0"/>
              <a:t>(n=111 who haven’t tried to quit)</a:t>
            </a:r>
          </a:p>
        </p:txBody>
      </p:sp>
      <p:sp>
        <p:nvSpPr>
          <p:cNvPr id="39" name="TextBox 38"/>
          <p:cNvSpPr txBox="1"/>
          <p:nvPr/>
        </p:nvSpPr>
        <p:spPr>
          <a:xfrm>
            <a:off x="3328669" y="1391509"/>
            <a:ext cx="2353575" cy="477054"/>
          </a:xfrm>
          <a:prstGeom prst="rect">
            <a:avLst/>
          </a:prstGeom>
          <a:solidFill>
            <a:schemeClr val="accent5">
              <a:lumMod val="40000"/>
              <a:lumOff val="60000"/>
            </a:schemeClr>
          </a:solidFill>
          <a:ln>
            <a:solidFill>
              <a:srgbClr val="003B5F"/>
            </a:solidFill>
          </a:ln>
        </p:spPr>
        <p:txBody>
          <a:bodyPr wrap="square" rtlCol="0">
            <a:spAutoFit/>
          </a:bodyPr>
          <a:lstStyle/>
          <a:p>
            <a:pPr algn="ctr"/>
            <a:r>
              <a:rPr lang="en-US" sz="1400" b="1" dirty="0"/>
              <a:t>Cigars, etc.</a:t>
            </a:r>
          </a:p>
          <a:p>
            <a:pPr algn="ctr"/>
            <a:r>
              <a:rPr lang="en-US" sz="1100" b="1" dirty="0"/>
              <a:t>(n=86 who haven’t tried to quit)</a:t>
            </a:r>
          </a:p>
        </p:txBody>
      </p:sp>
      <p:sp>
        <p:nvSpPr>
          <p:cNvPr id="40" name="TextBox 39"/>
          <p:cNvSpPr txBox="1"/>
          <p:nvPr/>
        </p:nvSpPr>
        <p:spPr>
          <a:xfrm>
            <a:off x="6442510" y="1358144"/>
            <a:ext cx="2353575" cy="477054"/>
          </a:xfrm>
          <a:prstGeom prst="rect">
            <a:avLst/>
          </a:prstGeom>
          <a:solidFill>
            <a:schemeClr val="accent5">
              <a:lumMod val="40000"/>
              <a:lumOff val="60000"/>
            </a:schemeClr>
          </a:solidFill>
          <a:ln>
            <a:solidFill>
              <a:srgbClr val="003B5F"/>
            </a:solidFill>
          </a:ln>
        </p:spPr>
        <p:txBody>
          <a:bodyPr wrap="square" rtlCol="0">
            <a:spAutoFit/>
          </a:bodyPr>
          <a:lstStyle/>
          <a:p>
            <a:pPr algn="ctr"/>
            <a:r>
              <a:rPr lang="en-US" sz="1400" b="1" dirty="0"/>
              <a:t>Chewing Tobacco, etc.</a:t>
            </a:r>
          </a:p>
          <a:p>
            <a:pPr algn="ctr"/>
            <a:r>
              <a:rPr lang="en-US" sz="1100" b="1" dirty="0"/>
              <a:t>(n=76 who haven’t tried to quit)</a:t>
            </a:r>
          </a:p>
        </p:txBody>
      </p:sp>
      <p:sp>
        <p:nvSpPr>
          <p:cNvPr id="41" name="TextBox 40"/>
          <p:cNvSpPr txBox="1"/>
          <p:nvPr/>
        </p:nvSpPr>
        <p:spPr>
          <a:xfrm>
            <a:off x="9448800" y="1368037"/>
            <a:ext cx="2353575" cy="477054"/>
          </a:xfrm>
          <a:prstGeom prst="rect">
            <a:avLst/>
          </a:prstGeom>
          <a:solidFill>
            <a:schemeClr val="accent5">
              <a:lumMod val="40000"/>
              <a:lumOff val="60000"/>
            </a:schemeClr>
          </a:solidFill>
          <a:ln>
            <a:solidFill>
              <a:srgbClr val="003B5F"/>
            </a:solidFill>
          </a:ln>
        </p:spPr>
        <p:txBody>
          <a:bodyPr wrap="square" rtlCol="0">
            <a:spAutoFit/>
          </a:bodyPr>
          <a:lstStyle/>
          <a:p>
            <a:pPr algn="ctr"/>
            <a:r>
              <a:rPr lang="en-US" sz="1400" b="1" dirty="0"/>
              <a:t>E-Cigarettes, etc.</a:t>
            </a:r>
          </a:p>
          <a:p>
            <a:pPr algn="ctr"/>
            <a:r>
              <a:rPr lang="en-US" sz="1100" b="1" dirty="0"/>
              <a:t>(n=189 who haven’t tried to quit)</a:t>
            </a:r>
          </a:p>
        </p:txBody>
      </p:sp>
      <p:graphicFrame>
        <p:nvGraphicFramePr>
          <p:cNvPr id="14" name="Chart 13"/>
          <p:cNvGraphicFramePr/>
          <p:nvPr>
            <p:extLst>
              <p:ext uri="{D42A27DB-BD31-4B8C-83A1-F6EECF244321}">
                <p14:modId xmlns:p14="http://schemas.microsoft.com/office/powerpoint/2010/main" val="3916499174"/>
              </p:ext>
            </p:extLst>
          </p:nvPr>
        </p:nvGraphicFramePr>
        <p:xfrm>
          <a:off x="127723" y="2299800"/>
          <a:ext cx="2726624" cy="38772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6" name="Chart 85"/>
          <p:cNvGraphicFramePr/>
          <p:nvPr>
            <p:extLst>
              <p:ext uri="{D42A27DB-BD31-4B8C-83A1-F6EECF244321}">
                <p14:modId xmlns:p14="http://schemas.microsoft.com/office/powerpoint/2010/main" val="3706453417"/>
              </p:ext>
            </p:extLst>
          </p:nvPr>
        </p:nvGraphicFramePr>
        <p:xfrm>
          <a:off x="3255755" y="2299800"/>
          <a:ext cx="2726624" cy="38772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1" name="Chart 90"/>
          <p:cNvGraphicFramePr/>
          <p:nvPr>
            <p:extLst>
              <p:ext uri="{D42A27DB-BD31-4B8C-83A1-F6EECF244321}">
                <p14:modId xmlns:p14="http://schemas.microsoft.com/office/powerpoint/2010/main" val="510638237"/>
              </p:ext>
            </p:extLst>
          </p:nvPr>
        </p:nvGraphicFramePr>
        <p:xfrm>
          <a:off x="6321536" y="2299800"/>
          <a:ext cx="2726624" cy="38772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6" name="Chart 95"/>
          <p:cNvGraphicFramePr/>
          <p:nvPr>
            <p:extLst>
              <p:ext uri="{D42A27DB-BD31-4B8C-83A1-F6EECF244321}">
                <p14:modId xmlns:p14="http://schemas.microsoft.com/office/powerpoint/2010/main" val="4055489297"/>
              </p:ext>
            </p:extLst>
          </p:nvPr>
        </p:nvGraphicFramePr>
        <p:xfrm>
          <a:off x="9283436" y="2299800"/>
          <a:ext cx="2726624" cy="3877209"/>
        </p:xfrm>
        <a:graphic>
          <a:graphicData uri="http://schemas.openxmlformats.org/drawingml/2006/chart">
            <c:chart xmlns:c="http://schemas.openxmlformats.org/drawingml/2006/chart" xmlns:r="http://schemas.openxmlformats.org/officeDocument/2006/relationships" r:id="rId5"/>
          </a:graphicData>
        </a:graphic>
      </p:graphicFrame>
      <p:sp>
        <p:nvSpPr>
          <p:cNvPr id="100" name="Rounded Rectangle 99"/>
          <p:cNvSpPr/>
          <p:nvPr/>
        </p:nvSpPr>
        <p:spPr>
          <a:xfrm>
            <a:off x="429523" y="1892720"/>
            <a:ext cx="2135246" cy="4246170"/>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ounded Rectangle 100"/>
          <p:cNvSpPr/>
          <p:nvPr/>
        </p:nvSpPr>
        <p:spPr>
          <a:xfrm>
            <a:off x="3482854" y="1930839"/>
            <a:ext cx="2135246" cy="4246170"/>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ounded Rectangle 101"/>
          <p:cNvSpPr/>
          <p:nvPr/>
        </p:nvSpPr>
        <p:spPr>
          <a:xfrm>
            <a:off x="6561085" y="1892720"/>
            <a:ext cx="2135246" cy="4246170"/>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ounded Rectangle 102"/>
          <p:cNvSpPr/>
          <p:nvPr/>
        </p:nvSpPr>
        <p:spPr>
          <a:xfrm>
            <a:off x="9585973" y="1892720"/>
            <a:ext cx="2135246" cy="4246170"/>
          </a:xfrm>
          <a:prstGeom prst="round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3328670" y="1990534"/>
            <a:ext cx="2353575" cy="307777"/>
          </a:xfrm>
          <a:prstGeom prst="rect">
            <a:avLst/>
          </a:prstGeom>
          <a:noFill/>
        </p:spPr>
        <p:txBody>
          <a:bodyPr wrap="square" rtlCol="0">
            <a:spAutoFit/>
          </a:bodyPr>
          <a:lstStyle/>
          <a:p>
            <a:pPr algn="ctr"/>
            <a:r>
              <a:rPr lang="en-US" sz="1400" b="1" u="sng" dirty="0"/>
              <a:t>Interest in Quitting </a:t>
            </a:r>
          </a:p>
        </p:txBody>
      </p:sp>
      <p:sp>
        <p:nvSpPr>
          <p:cNvPr id="43" name="TextBox 42"/>
          <p:cNvSpPr txBox="1"/>
          <p:nvPr/>
        </p:nvSpPr>
        <p:spPr>
          <a:xfrm>
            <a:off x="6442511" y="1983560"/>
            <a:ext cx="2353575" cy="307777"/>
          </a:xfrm>
          <a:prstGeom prst="rect">
            <a:avLst/>
          </a:prstGeom>
          <a:noFill/>
        </p:spPr>
        <p:txBody>
          <a:bodyPr wrap="square" rtlCol="0">
            <a:spAutoFit/>
          </a:bodyPr>
          <a:lstStyle/>
          <a:p>
            <a:pPr algn="ctr"/>
            <a:r>
              <a:rPr lang="en-US" sz="1400" b="1" u="sng" dirty="0"/>
              <a:t>Interest in Quitting </a:t>
            </a:r>
          </a:p>
        </p:txBody>
      </p:sp>
      <p:sp>
        <p:nvSpPr>
          <p:cNvPr id="44" name="TextBox 43"/>
          <p:cNvSpPr txBox="1"/>
          <p:nvPr/>
        </p:nvSpPr>
        <p:spPr>
          <a:xfrm>
            <a:off x="9448800" y="1992023"/>
            <a:ext cx="2353575" cy="307777"/>
          </a:xfrm>
          <a:prstGeom prst="rect">
            <a:avLst/>
          </a:prstGeom>
          <a:noFill/>
        </p:spPr>
        <p:txBody>
          <a:bodyPr wrap="square" rtlCol="0">
            <a:spAutoFit/>
          </a:bodyPr>
          <a:lstStyle/>
          <a:p>
            <a:pPr algn="ctr"/>
            <a:r>
              <a:rPr lang="en-US" sz="1400" b="1" u="sng" dirty="0"/>
              <a:t>Interest in Quitting </a:t>
            </a:r>
          </a:p>
        </p:txBody>
      </p:sp>
      <p:cxnSp>
        <p:nvCxnSpPr>
          <p:cNvPr id="45" name="Straight Connector 4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aphicFrame>
        <p:nvGraphicFramePr>
          <p:cNvPr id="2" name="Table 7">
            <a:extLst>
              <a:ext uri="{FF2B5EF4-FFF2-40B4-BE49-F238E27FC236}">
                <a16:creationId xmlns:a16="http://schemas.microsoft.com/office/drawing/2014/main" id="{5699B9D2-BE67-4633-9578-DBF8EF9CDCDD}"/>
              </a:ext>
            </a:extLst>
          </p:cNvPr>
          <p:cNvGraphicFramePr>
            <a:graphicFrameLocks noGrp="1"/>
          </p:cNvGraphicFramePr>
          <p:nvPr>
            <p:extLst>
              <p:ext uri="{D42A27DB-BD31-4B8C-83A1-F6EECF244321}">
                <p14:modId xmlns:p14="http://schemas.microsoft.com/office/powerpoint/2010/main" val="1253925493"/>
              </p:ext>
            </p:extLst>
          </p:nvPr>
        </p:nvGraphicFramePr>
        <p:xfrm>
          <a:off x="5618100" y="6176964"/>
          <a:ext cx="1266128" cy="64008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4071471526"/>
                    </a:ext>
                  </a:extLst>
                </a:gridCol>
                <a:gridCol w="1057848">
                  <a:extLst>
                    <a:ext uri="{9D8B030D-6E8A-4147-A177-3AD203B41FA5}">
                      <a16:colId xmlns:a16="http://schemas.microsoft.com/office/drawing/2014/main" val="3082192442"/>
                    </a:ext>
                  </a:extLst>
                </a:gridCol>
              </a:tblGrid>
              <a:tr h="0">
                <a:tc>
                  <a:txBody>
                    <a:bodyPr/>
                    <a:lstStyle/>
                    <a:p>
                      <a:endParaRPr lang="en-US" sz="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r>
                        <a:rPr lang="en-US" sz="800" dirty="0"/>
                        <a:t>No desire to quit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40985508"/>
                  </a:ext>
                </a:extLst>
              </a:tr>
              <a:tr h="182648">
                <a:tc>
                  <a:txBody>
                    <a:bodyPr/>
                    <a:lstStyle/>
                    <a:p>
                      <a:endParaRPr lang="en-US" sz="7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r>
                        <a:rPr lang="en-US" sz="800" dirty="0"/>
                        <a:t>Slight desire to quit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672034587"/>
                  </a:ext>
                </a:extLst>
              </a:tr>
              <a:tr h="182648">
                <a:tc>
                  <a:txBody>
                    <a:bodyPr/>
                    <a:lstStyle/>
                    <a:p>
                      <a:endParaRPr lang="en-US" sz="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8000"/>
                    </a:solidFill>
                  </a:tcPr>
                </a:tc>
                <a:tc>
                  <a:txBody>
                    <a:bodyPr/>
                    <a:lstStyle/>
                    <a:p>
                      <a:r>
                        <a:rPr lang="en-US" sz="800" dirty="0"/>
                        <a:t>Strong desire to quit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885867093"/>
                  </a:ext>
                </a:extLst>
              </a:tr>
            </a:tbl>
          </a:graphicData>
        </a:graphic>
      </p:graphicFrame>
    </p:spTree>
    <p:extLst>
      <p:ext uri="{BB962C8B-B14F-4D97-AF65-F5344CB8AC3E}">
        <p14:creationId xmlns:p14="http://schemas.microsoft.com/office/powerpoint/2010/main" val="251157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300" y="681036"/>
            <a:ext cx="11737234" cy="1323439"/>
          </a:xfrm>
          <a:prstGeom prst="rect">
            <a:avLst/>
          </a:prstGeom>
          <a:noFill/>
        </p:spPr>
        <p:txBody>
          <a:bodyPr wrap="square" rtlCol="0">
            <a:spAutoFit/>
          </a:bodyPr>
          <a:lstStyle/>
          <a:p>
            <a:pPr marL="285750" indent="-285750">
              <a:buFont typeface="Wingdings" charset="2"/>
              <a:buChar char="v"/>
            </a:pPr>
            <a:r>
              <a:rPr lang="en-US" sz="1600" dirty="0"/>
              <a:t>Frequent (daily) users of </a:t>
            </a:r>
            <a:r>
              <a:rPr lang="en-US" sz="1600" dirty="0" err="1"/>
              <a:t>vaping</a:t>
            </a:r>
            <a:r>
              <a:rPr lang="en-US" sz="1600" dirty="0"/>
              <a:t> products are slightly more likely to use a </a:t>
            </a:r>
            <a:r>
              <a:rPr lang="en-US" sz="1600" dirty="0" err="1"/>
              <a:t>quitline</a:t>
            </a:r>
            <a:r>
              <a:rPr lang="en-US" sz="1600" dirty="0"/>
              <a:t> or social media for help quitting, and they are slightly less likely to seek help from a doctor or family/friends.</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72197"/>
            <a:ext cx="11837927" cy="369332"/>
          </a:xfrm>
          <a:prstGeom prst="rect">
            <a:avLst/>
          </a:prstGeom>
          <a:noFill/>
        </p:spPr>
        <p:txBody>
          <a:bodyPr wrap="square" rtlCol="0">
            <a:spAutoFit/>
          </a:bodyPr>
          <a:lstStyle/>
          <a:p>
            <a:r>
              <a:rPr lang="en-US" dirty="0">
                <a:solidFill>
                  <a:schemeClr val="bg1"/>
                </a:solidFill>
              </a:rPr>
              <a:t>Two-thirds of past/current users of </a:t>
            </a:r>
            <a:r>
              <a:rPr lang="en-US" dirty="0" err="1">
                <a:solidFill>
                  <a:schemeClr val="bg1"/>
                </a:solidFill>
              </a:rPr>
              <a:t>vaping</a:t>
            </a:r>
            <a:r>
              <a:rPr lang="en-US" dirty="0">
                <a:solidFill>
                  <a:schemeClr val="bg1"/>
                </a:solidFill>
              </a:rPr>
              <a:t> products say they could quit without any help from others.</a:t>
            </a:r>
          </a:p>
        </p:txBody>
      </p:sp>
      <p:sp>
        <p:nvSpPr>
          <p:cNvPr id="3" name="Rectangle 2"/>
          <p:cNvSpPr/>
          <p:nvPr/>
        </p:nvSpPr>
        <p:spPr>
          <a:xfrm>
            <a:off x="3025594" y="6559972"/>
            <a:ext cx="5813605" cy="215444"/>
          </a:xfrm>
          <a:prstGeom prst="rect">
            <a:avLst/>
          </a:prstGeom>
        </p:spPr>
        <p:txBody>
          <a:bodyPr wrap="square">
            <a:spAutoFit/>
          </a:bodyPr>
          <a:lstStyle/>
          <a:p>
            <a:r>
              <a:rPr lang="en-US" sz="800" dirty="0"/>
              <a:t>Q29. If you ever wanted to quit using e-cigarettes or vaping products, where or who would you go to for help? (Select all that apply.) </a:t>
            </a:r>
          </a:p>
        </p:txBody>
      </p:sp>
      <p:sp>
        <p:nvSpPr>
          <p:cNvPr id="6" name="Slide Number Placeholder 5"/>
          <p:cNvSpPr>
            <a:spLocks noGrp="1"/>
          </p:cNvSpPr>
          <p:nvPr>
            <p:ph type="sldNum" sz="quarter" idx="12"/>
          </p:nvPr>
        </p:nvSpPr>
        <p:spPr/>
        <p:txBody>
          <a:bodyPr/>
          <a:lstStyle/>
          <a:p>
            <a:fld id="{B7C5CABF-F878-C74C-8870-EC106A83C25A}" type="slidenum">
              <a:rPr lang="en-US" smtClean="0"/>
              <a:t>36</a:t>
            </a:fld>
            <a:endParaRPr lang="en-US" dirty="0"/>
          </a:p>
        </p:txBody>
      </p:sp>
      <p:cxnSp>
        <p:nvCxnSpPr>
          <p:cNvPr id="30" name="Straight Connector 29"/>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1962809" y="1359023"/>
            <a:ext cx="8520584" cy="5032980"/>
            <a:chOff x="3163416" y="1257300"/>
            <a:chExt cx="8520584" cy="5032980"/>
          </a:xfrm>
        </p:grpSpPr>
        <p:sp>
          <p:nvSpPr>
            <p:cNvPr id="50" name="Rectangle 49"/>
            <p:cNvSpPr/>
            <p:nvPr/>
          </p:nvSpPr>
          <p:spPr>
            <a:xfrm>
              <a:off x="4194958" y="4982796"/>
              <a:ext cx="6536542" cy="3463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p>
          </p:txBody>
        </p:sp>
        <p:sp>
          <p:nvSpPr>
            <p:cNvPr id="8" name="Rectangle 7"/>
            <p:cNvSpPr/>
            <p:nvPr/>
          </p:nvSpPr>
          <p:spPr>
            <a:xfrm>
              <a:off x="4194958" y="1976908"/>
              <a:ext cx="6536542" cy="3463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rPr>
                <a:t>     I could do it myself without help</a:t>
              </a:r>
            </a:p>
          </p:txBody>
        </p:sp>
        <p:sp>
          <p:nvSpPr>
            <p:cNvPr id="45" name="Rectangle 44"/>
            <p:cNvSpPr/>
            <p:nvPr/>
          </p:nvSpPr>
          <p:spPr>
            <a:xfrm>
              <a:off x="4194958" y="2486951"/>
              <a:ext cx="6536542" cy="3463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p>
          </p:txBody>
        </p:sp>
        <p:sp>
          <p:nvSpPr>
            <p:cNvPr id="46" name="Rectangle 45"/>
            <p:cNvSpPr/>
            <p:nvPr/>
          </p:nvSpPr>
          <p:spPr>
            <a:xfrm>
              <a:off x="4194958" y="2985699"/>
              <a:ext cx="6536542" cy="3463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p>
          </p:txBody>
        </p:sp>
        <p:sp>
          <p:nvSpPr>
            <p:cNvPr id="47" name="Rectangle 46"/>
            <p:cNvSpPr/>
            <p:nvPr/>
          </p:nvSpPr>
          <p:spPr>
            <a:xfrm>
              <a:off x="4194958" y="3484447"/>
              <a:ext cx="6536542" cy="3463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p>
          </p:txBody>
        </p:sp>
        <p:sp>
          <p:nvSpPr>
            <p:cNvPr id="48" name="Rectangle 47"/>
            <p:cNvSpPr/>
            <p:nvPr/>
          </p:nvSpPr>
          <p:spPr>
            <a:xfrm>
              <a:off x="4194958" y="3983195"/>
              <a:ext cx="6536542" cy="3463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p>
          </p:txBody>
        </p:sp>
        <p:sp>
          <p:nvSpPr>
            <p:cNvPr id="49" name="Rectangle 48"/>
            <p:cNvSpPr/>
            <p:nvPr/>
          </p:nvSpPr>
          <p:spPr>
            <a:xfrm>
              <a:off x="4194958" y="4481943"/>
              <a:ext cx="6536542" cy="3463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p>
          </p:txBody>
        </p:sp>
        <p:sp>
          <p:nvSpPr>
            <p:cNvPr id="51" name="Rectangle 50"/>
            <p:cNvSpPr/>
            <p:nvPr/>
          </p:nvSpPr>
          <p:spPr>
            <a:xfrm>
              <a:off x="4194958" y="5481265"/>
              <a:ext cx="6536542" cy="3463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p>
          </p:txBody>
        </p:sp>
        <p:sp>
          <p:nvSpPr>
            <p:cNvPr id="10" name="Rectangle 9"/>
            <p:cNvSpPr/>
            <p:nvPr/>
          </p:nvSpPr>
          <p:spPr>
            <a:xfrm>
              <a:off x="4387393" y="2491534"/>
              <a:ext cx="2262158" cy="307777"/>
            </a:xfrm>
            <a:prstGeom prst="rect">
              <a:avLst/>
            </a:prstGeom>
          </p:spPr>
          <p:txBody>
            <a:bodyPr wrap="none">
              <a:spAutoFit/>
            </a:bodyPr>
            <a:lstStyle/>
            <a:p>
              <a:r>
                <a:rPr lang="en-US" sz="1400" dirty="0"/>
                <a:t>Doctor/Healthcare provider</a:t>
              </a:r>
            </a:p>
          </p:txBody>
        </p:sp>
        <p:sp>
          <p:nvSpPr>
            <p:cNvPr id="11" name="Rectangle 10"/>
            <p:cNvSpPr/>
            <p:nvPr/>
          </p:nvSpPr>
          <p:spPr>
            <a:xfrm>
              <a:off x="4387393" y="2990282"/>
              <a:ext cx="2668369" cy="307777"/>
            </a:xfrm>
            <a:prstGeom prst="rect">
              <a:avLst/>
            </a:prstGeom>
          </p:spPr>
          <p:txBody>
            <a:bodyPr wrap="none">
              <a:spAutoFit/>
            </a:bodyPr>
            <a:lstStyle/>
            <a:p>
              <a:r>
                <a:rPr lang="en-US" sz="1400" dirty="0"/>
                <a:t>Family member, friends, or peers</a:t>
              </a:r>
            </a:p>
          </p:txBody>
        </p:sp>
        <p:sp>
          <p:nvSpPr>
            <p:cNvPr id="12" name="Rectangle 11"/>
            <p:cNvSpPr/>
            <p:nvPr/>
          </p:nvSpPr>
          <p:spPr>
            <a:xfrm>
              <a:off x="4220616" y="3513550"/>
              <a:ext cx="6096000" cy="307777"/>
            </a:xfrm>
            <a:prstGeom prst="rect">
              <a:avLst/>
            </a:prstGeom>
          </p:spPr>
          <p:txBody>
            <a:bodyPr>
              <a:spAutoFit/>
            </a:bodyPr>
            <a:lstStyle/>
            <a:p>
              <a:r>
                <a:rPr lang="en-US" sz="1400" dirty="0"/>
                <a:t>    Call a </a:t>
              </a:r>
              <a:r>
                <a:rPr lang="en-US" sz="1400" dirty="0" err="1"/>
                <a:t>quitline</a:t>
              </a:r>
              <a:r>
                <a:rPr lang="en-US" sz="1400" dirty="0"/>
                <a:t>/helpline/use a special program designed to help with quitting</a:t>
              </a:r>
            </a:p>
          </p:txBody>
        </p:sp>
        <p:sp>
          <p:nvSpPr>
            <p:cNvPr id="13" name="Rectangle 12"/>
            <p:cNvSpPr/>
            <p:nvPr/>
          </p:nvSpPr>
          <p:spPr>
            <a:xfrm>
              <a:off x="4387393" y="4010762"/>
              <a:ext cx="6096000" cy="307777"/>
            </a:xfrm>
            <a:prstGeom prst="rect">
              <a:avLst/>
            </a:prstGeom>
          </p:spPr>
          <p:txBody>
            <a:bodyPr>
              <a:spAutoFit/>
            </a:bodyPr>
            <a:lstStyle/>
            <a:p>
              <a:r>
                <a:rPr lang="en-US" sz="1400" dirty="0"/>
                <a:t>To a drugstore or pharmacy to look for information/products to help me quit</a:t>
              </a:r>
            </a:p>
          </p:txBody>
        </p:sp>
        <p:sp>
          <p:nvSpPr>
            <p:cNvPr id="16" name="Rectangle 15"/>
            <p:cNvSpPr/>
            <p:nvPr/>
          </p:nvSpPr>
          <p:spPr>
            <a:xfrm>
              <a:off x="4387393" y="4509510"/>
              <a:ext cx="6096000" cy="307777"/>
            </a:xfrm>
            <a:prstGeom prst="rect">
              <a:avLst/>
            </a:prstGeom>
          </p:spPr>
          <p:txBody>
            <a:bodyPr>
              <a:spAutoFit/>
            </a:bodyPr>
            <a:lstStyle/>
            <a:p>
              <a:r>
                <a:rPr lang="en-US" sz="1400" dirty="0"/>
                <a:t>Other trusted advisor like a teacher, mentor, coach, counselor, boss</a:t>
              </a:r>
            </a:p>
          </p:txBody>
        </p:sp>
        <p:sp>
          <p:nvSpPr>
            <p:cNvPr id="19" name="Rectangle 18"/>
            <p:cNvSpPr/>
            <p:nvPr/>
          </p:nvSpPr>
          <p:spPr>
            <a:xfrm>
              <a:off x="4387393" y="5485848"/>
              <a:ext cx="620683" cy="307777"/>
            </a:xfrm>
            <a:prstGeom prst="rect">
              <a:avLst/>
            </a:prstGeom>
          </p:spPr>
          <p:txBody>
            <a:bodyPr wrap="none">
              <a:spAutoFit/>
            </a:bodyPr>
            <a:lstStyle/>
            <a:p>
              <a:r>
                <a:rPr lang="en-US" sz="1400" dirty="0"/>
                <a:t>Other </a:t>
              </a:r>
            </a:p>
          </p:txBody>
        </p:sp>
        <p:sp>
          <p:nvSpPr>
            <p:cNvPr id="18" name="Rectangle 17"/>
            <p:cNvSpPr/>
            <p:nvPr/>
          </p:nvSpPr>
          <p:spPr>
            <a:xfrm>
              <a:off x="4387393" y="5004876"/>
              <a:ext cx="6096000" cy="307777"/>
            </a:xfrm>
            <a:prstGeom prst="rect">
              <a:avLst/>
            </a:prstGeom>
          </p:spPr>
          <p:txBody>
            <a:bodyPr>
              <a:spAutoFit/>
            </a:bodyPr>
            <a:lstStyle/>
            <a:p>
              <a:r>
                <a:rPr lang="en-US" sz="1400" dirty="0"/>
                <a:t>Online/social media to look for information/products to help me quit</a:t>
              </a:r>
            </a:p>
          </p:txBody>
        </p:sp>
        <p:grpSp>
          <p:nvGrpSpPr>
            <p:cNvPr id="9" name="Group 8"/>
            <p:cNvGrpSpPr/>
            <p:nvPr/>
          </p:nvGrpSpPr>
          <p:grpSpPr>
            <a:xfrm>
              <a:off x="3540699" y="1911326"/>
              <a:ext cx="782554" cy="4001272"/>
              <a:chOff x="3540699" y="1911326"/>
              <a:chExt cx="782554" cy="4001272"/>
            </a:xfrm>
          </p:grpSpPr>
          <p:sp>
            <p:nvSpPr>
              <p:cNvPr id="22" name="Hexagon 21"/>
              <p:cNvSpPr/>
              <p:nvPr/>
            </p:nvSpPr>
            <p:spPr>
              <a:xfrm>
                <a:off x="3540699" y="1911326"/>
                <a:ext cx="782554" cy="450414"/>
              </a:xfrm>
              <a:prstGeom prst="hexagon">
                <a:avLst/>
              </a:prstGeom>
              <a:solidFill>
                <a:srgbClr val="004F7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64%</a:t>
                </a:r>
              </a:p>
            </p:txBody>
          </p:sp>
          <p:sp>
            <p:nvSpPr>
              <p:cNvPr id="59" name="Hexagon 58"/>
              <p:cNvSpPr/>
              <p:nvPr/>
            </p:nvSpPr>
            <p:spPr>
              <a:xfrm>
                <a:off x="3540699" y="2422813"/>
                <a:ext cx="782554" cy="450414"/>
              </a:xfrm>
              <a:prstGeom prst="hexagon">
                <a:avLst/>
              </a:prstGeom>
              <a:solidFill>
                <a:srgbClr val="004F7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28%</a:t>
                </a:r>
              </a:p>
            </p:txBody>
          </p:sp>
          <p:sp>
            <p:nvSpPr>
              <p:cNvPr id="60" name="Hexagon 59"/>
              <p:cNvSpPr/>
              <p:nvPr/>
            </p:nvSpPr>
            <p:spPr>
              <a:xfrm>
                <a:off x="3540699" y="2924435"/>
                <a:ext cx="782554" cy="450414"/>
              </a:xfrm>
              <a:prstGeom prst="hexagon">
                <a:avLst/>
              </a:prstGeom>
              <a:solidFill>
                <a:srgbClr val="004F7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26%</a:t>
                </a:r>
              </a:p>
            </p:txBody>
          </p:sp>
          <p:sp>
            <p:nvSpPr>
              <p:cNvPr id="61" name="Hexagon 60"/>
              <p:cNvSpPr/>
              <p:nvPr/>
            </p:nvSpPr>
            <p:spPr>
              <a:xfrm>
                <a:off x="3540699" y="3425099"/>
                <a:ext cx="782554" cy="450414"/>
              </a:xfrm>
              <a:prstGeom prst="hexagon">
                <a:avLst/>
              </a:prstGeom>
              <a:solidFill>
                <a:srgbClr val="004F7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19%</a:t>
                </a:r>
              </a:p>
            </p:txBody>
          </p:sp>
          <p:sp>
            <p:nvSpPr>
              <p:cNvPr id="62" name="Hexagon 61"/>
              <p:cNvSpPr/>
              <p:nvPr/>
            </p:nvSpPr>
            <p:spPr>
              <a:xfrm>
                <a:off x="3540699" y="3926825"/>
                <a:ext cx="782554" cy="450414"/>
              </a:xfrm>
              <a:prstGeom prst="hexagon">
                <a:avLst/>
              </a:prstGeom>
              <a:solidFill>
                <a:srgbClr val="004F7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17%</a:t>
                </a:r>
              </a:p>
            </p:txBody>
          </p:sp>
          <p:sp>
            <p:nvSpPr>
              <p:cNvPr id="63" name="Hexagon 62"/>
              <p:cNvSpPr/>
              <p:nvPr/>
            </p:nvSpPr>
            <p:spPr>
              <a:xfrm>
                <a:off x="3540699" y="4437245"/>
                <a:ext cx="782554" cy="450414"/>
              </a:xfrm>
              <a:prstGeom prst="hexagon">
                <a:avLst/>
              </a:prstGeom>
              <a:solidFill>
                <a:srgbClr val="004F7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  8%</a:t>
                </a:r>
              </a:p>
            </p:txBody>
          </p:sp>
          <p:sp>
            <p:nvSpPr>
              <p:cNvPr id="64" name="Hexagon 63"/>
              <p:cNvSpPr/>
              <p:nvPr/>
            </p:nvSpPr>
            <p:spPr>
              <a:xfrm>
                <a:off x="3540699" y="4951217"/>
                <a:ext cx="782554" cy="450414"/>
              </a:xfrm>
              <a:prstGeom prst="hexagon">
                <a:avLst/>
              </a:prstGeom>
              <a:solidFill>
                <a:srgbClr val="004F7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11%</a:t>
                </a:r>
              </a:p>
            </p:txBody>
          </p:sp>
          <p:sp>
            <p:nvSpPr>
              <p:cNvPr id="65" name="Hexagon 64"/>
              <p:cNvSpPr/>
              <p:nvPr/>
            </p:nvSpPr>
            <p:spPr>
              <a:xfrm>
                <a:off x="3540699" y="5462184"/>
                <a:ext cx="782554" cy="450414"/>
              </a:xfrm>
              <a:prstGeom prst="hexagon">
                <a:avLst/>
              </a:prstGeom>
              <a:solidFill>
                <a:srgbClr val="004F7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  2%</a:t>
                </a:r>
              </a:p>
            </p:txBody>
          </p:sp>
        </p:grpSp>
        <p:sp>
          <p:nvSpPr>
            <p:cNvPr id="2" name="TextBox 1"/>
            <p:cNvSpPr txBox="1"/>
            <p:nvPr/>
          </p:nvSpPr>
          <p:spPr>
            <a:xfrm>
              <a:off x="3184600" y="5920948"/>
              <a:ext cx="1489000" cy="369332"/>
            </a:xfrm>
            <a:prstGeom prst="rect">
              <a:avLst/>
            </a:prstGeom>
            <a:noFill/>
          </p:spPr>
          <p:txBody>
            <a:bodyPr wrap="square" rtlCol="0">
              <a:spAutoFit/>
            </a:bodyPr>
            <a:lstStyle/>
            <a:p>
              <a:r>
                <a:rPr lang="en-US" sz="900" dirty="0"/>
                <a:t>n=401 past/present e-cig/</a:t>
              </a:r>
              <a:r>
                <a:rPr lang="en-US" sz="900" dirty="0" err="1"/>
                <a:t>vaping</a:t>
              </a:r>
              <a:r>
                <a:rPr lang="en-US" sz="900" dirty="0"/>
                <a:t> product users</a:t>
              </a:r>
            </a:p>
          </p:txBody>
        </p:sp>
        <p:grpSp>
          <p:nvGrpSpPr>
            <p:cNvPr id="33" name="Group 32"/>
            <p:cNvGrpSpPr/>
            <p:nvPr/>
          </p:nvGrpSpPr>
          <p:grpSpPr>
            <a:xfrm>
              <a:off x="10483393" y="1911326"/>
              <a:ext cx="782554" cy="4001272"/>
              <a:chOff x="3540699" y="1911326"/>
              <a:chExt cx="782554" cy="4001272"/>
            </a:xfrm>
          </p:grpSpPr>
          <p:sp>
            <p:nvSpPr>
              <p:cNvPr id="34" name="Hexagon 33"/>
              <p:cNvSpPr/>
              <p:nvPr/>
            </p:nvSpPr>
            <p:spPr>
              <a:xfrm>
                <a:off x="3540699" y="1911326"/>
                <a:ext cx="782554" cy="450414"/>
              </a:xfrm>
              <a:prstGeom prst="hexago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64%</a:t>
                </a:r>
              </a:p>
            </p:txBody>
          </p:sp>
          <p:sp>
            <p:nvSpPr>
              <p:cNvPr id="35" name="Hexagon 34"/>
              <p:cNvSpPr/>
              <p:nvPr/>
            </p:nvSpPr>
            <p:spPr>
              <a:xfrm>
                <a:off x="3540699" y="2422813"/>
                <a:ext cx="782554" cy="450414"/>
              </a:xfrm>
              <a:prstGeom prst="hexago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19%</a:t>
                </a:r>
              </a:p>
            </p:txBody>
          </p:sp>
          <p:sp>
            <p:nvSpPr>
              <p:cNvPr id="36" name="Hexagon 35"/>
              <p:cNvSpPr/>
              <p:nvPr/>
            </p:nvSpPr>
            <p:spPr>
              <a:xfrm>
                <a:off x="3540699" y="2924435"/>
                <a:ext cx="782554" cy="450414"/>
              </a:xfrm>
              <a:prstGeom prst="hexago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19%</a:t>
                </a:r>
              </a:p>
            </p:txBody>
          </p:sp>
          <p:sp>
            <p:nvSpPr>
              <p:cNvPr id="37" name="Hexagon 36"/>
              <p:cNvSpPr/>
              <p:nvPr/>
            </p:nvSpPr>
            <p:spPr>
              <a:xfrm>
                <a:off x="3540699" y="3425099"/>
                <a:ext cx="782554" cy="450414"/>
              </a:xfrm>
              <a:prstGeom prst="hexago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22%</a:t>
                </a:r>
              </a:p>
            </p:txBody>
          </p:sp>
          <p:sp>
            <p:nvSpPr>
              <p:cNvPr id="38" name="Hexagon 37"/>
              <p:cNvSpPr/>
              <p:nvPr/>
            </p:nvSpPr>
            <p:spPr>
              <a:xfrm>
                <a:off x="3540699" y="3926825"/>
                <a:ext cx="782554" cy="450414"/>
              </a:xfrm>
              <a:prstGeom prst="hexago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18%</a:t>
                </a:r>
              </a:p>
            </p:txBody>
          </p:sp>
          <p:sp>
            <p:nvSpPr>
              <p:cNvPr id="39" name="Hexagon 38"/>
              <p:cNvSpPr/>
              <p:nvPr/>
            </p:nvSpPr>
            <p:spPr>
              <a:xfrm>
                <a:off x="3540699" y="4437245"/>
                <a:ext cx="782554" cy="450414"/>
              </a:xfrm>
              <a:prstGeom prst="hexago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  7%</a:t>
                </a:r>
              </a:p>
            </p:txBody>
          </p:sp>
          <p:sp>
            <p:nvSpPr>
              <p:cNvPr id="40" name="Hexagon 39"/>
              <p:cNvSpPr/>
              <p:nvPr/>
            </p:nvSpPr>
            <p:spPr>
              <a:xfrm>
                <a:off x="3540699" y="4951217"/>
                <a:ext cx="782554" cy="450414"/>
              </a:xfrm>
              <a:prstGeom prst="hexago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15%</a:t>
                </a:r>
              </a:p>
            </p:txBody>
          </p:sp>
          <p:sp>
            <p:nvSpPr>
              <p:cNvPr id="41" name="Hexagon 40"/>
              <p:cNvSpPr/>
              <p:nvPr/>
            </p:nvSpPr>
            <p:spPr>
              <a:xfrm>
                <a:off x="3540699" y="5462184"/>
                <a:ext cx="782554" cy="450414"/>
              </a:xfrm>
              <a:prstGeom prst="hexago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  1%</a:t>
                </a:r>
              </a:p>
            </p:txBody>
          </p:sp>
        </p:grpSp>
        <p:sp>
          <p:nvSpPr>
            <p:cNvPr id="42" name="TextBox 41"/>
            <p:cNvSpPr txBox="1"/>
            <p:nvPr/>
          </p:nvSpPr>
          <p:spPr>
            <a:xfrm>
              <a:off x="10195000" y="5920948"/>
              <a:ext cx="1489000" cy="369332"/>
            </a:xfrm>
            <a:prstGeom prst="rect">
              <a:avLst/>
            </a:prstGeom>
            <a:noFill/>
          </p:spPr>
          <p:txBody>
            <a:bodyPr wrap="square" rtlCol="0">
              <a:spAutoFit/>
            </a:bodyPr>
            <a:lstStyle/>
            <a:p>
              <a:r>
                <a:rPr lang="en-US" sz="900" dirty="0"/>
                <a:t>n=73 </a:t>
              </a:r>
              <a:r>
                <a:rPr lang="en-US" sz="900" dirty="0" err="1"/>
                <a:t>freq</a:t>
              </a:r>
              <a:r>
                <a:rPr lang="en-US" sz="900" dirty="0"/>
                <a:t> (daily) e-cig/</a:t>
              </a:r>
              <a:r>
                <a:rPr lang="en-US" sz="900" dirty="0" err="1"/>
                <a:t>vaping</a:t>
              </a:r>
              <a:r>
                <a:rPr lang="en-US" sz="900" dirty="0"/>
                <a:t> product users</a:t>
              </a:r>
            </a:p>
          </p:txBody>
        </p:sp>
        <p:sp>
          <p:nvSpPr>
            <p:cNvPr id="14" name="TextBox 13"/>
            <p:cNvSpPr txBox="1"/>
            <p:nvPr/>
          </p:nvSpPr>
          <p:spPr>
            <a:xfrm>
              <a:off x="3163416" y="1257300"/>
              <a:ext cx="1654100" cy="523220"/>
            </a:xfrm>
            <a:prstGeom prst="rect">
              <a:avLst/>
            </a:prstGeom>
            <a:noFill/>
          </p:spPr>
          <p:txBody>
            <a:bodyPr wrap="square" rtlCol="0">
              <a:spAutoFit/>
            </a:bodyPr>
            <a:lstStyle/>
            <a:p>
              <a:r>
                <a:rPr lang="en-US" sz="1400" b="1" dirty="0"/>
                <a:t>E-Cigarette/</a:t>
              </a:r>
              <a:r>
                <a:rPr lang="en-US" sz="1400" b="1" dirty="0" err="1"/>
                <a:t>Vaping</a:t>
              </a:r>
              <a:r>
                <a:rPr lang="en-US" sz="1400" b="1" dirty="0"/>
                <a:t> Product Triers</a:t>
              </a:r>
            </a:p>
          </p:txBody>
        </p:sp>
        <p:sp>
          <p:nvSpPr>
            <p:cNvPr id="44" name="TextBox 43"/>
            <p:cNvSpPr txBox="1"/>
            <p:nvPr/>
          </p:nvSpPr>
          <p:spPr>
            <a:xfrm>
              <a:off x="10029900" y="1257300"/>
              <a:ext cx="1654100" cy="523220"/>
            </a:xfrm>
            <a:prstGeom prst="rect">
              <a:avLst/>
            </a:prstGeom>
            <a:noFill/>
          </p:spPr>
          <p:txBody>
            <a:bodyPr wrap="square" rtlCol="0">
              <a:spAutoFit/>
            </a:bodyPr>
            <a:lstStyle/>
            <a:p>
              <a:r>
                <a:rPr lang="en-US" sz="1400" b="1" dirty="0"/>
                <a:t>E-Cigarette/</a:t>
              </a:r>
              <a:r>
                <a:rPr lang="en-US" sz="1400" b="1" dirty="0" err="1"/>
                <a:t>Vaping</a:t>
              </a:r>
              <a:r>
                <a:rPr lang="en-US" sz="1400" b="1" dirty="0"/>
                <a:t> Freq. Users</a:t>
              </a:r>
            </a:p>
          </p:txBody>
        </p:sp>
      </p:grpSp>
    </p:spTree>
    <p:extLst>
      <p:ext uri="{BB962C8B-B14F-4D97-AF65-F5344CB8AC3E}">
        <p14:creationId xmlns:p14="http://schemas.microsoft.com/office/powerpoint/2010/main" val="2997143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300" y="681036"/>
            <a:ext cx="11737234" cy="1077218"/>
          </a:xfrm>
          <a:prstGeom prst="rect">
            <a:avLst/>
          </a:prstGeom>
          <a:noFill/>
        </p:spPr>
        <p:txBody>
          <a:bodyPr wrap="square" rtlCol="0">
            <a:spAutoFit/>
          </a:bodyPr>
          <a:lstStyle/>
          <a:p>
            <a:pPr marL="285750" indent="-285750">
              <a:buFont typeface="Wingdings" charset="2"/>
              <a:buChar char="v"/>
            </a:pPr>
            <a:r>
              <a:rPr lang="en-US" sz="1600" dirty="0"/>
              <a:t>For those with children age 9 to 12 in their households, 20% say their kids use/have tried </a:t>
            </a:r>
            <a:r>
              <a:rPr lang="en-US" sz="1600" dirty="0" err="1"/>
              <a:t>vaping</a:t>
            </a:r>
            <a:r>
              <a:rPr lang="en-US" sz="1600" dirty="0"/>
              <a:t> products.</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14373" y="-38100"/>
            <a:ext cx="11952227" cy="646331"/>
          </a:xfrm>
          <a:prstGeom prst="rect">
            <a:avLst/>
          </a:prstGeom>
          <a:noFill/>
        </p:spPr>
        <p:txBody>
          <a:bodyPr wrap="square" rtlCol="0">
            <a:spAutoFit/>
          </a:bodyPr>
          <a:lstStyle/>
          <a:p>
            <a:r>
              <a:rPr lang="en-US" dirty="0">
                <a:solidFill>
                  <a:schemeClr val="bg1"/>
                </a:solidFill>
              </a:rPr>
              <a:t>Nearly half of Idahoans with adult children age 18+ living in their household believe their children have tried or currently use </a:t>
            </a:r>
            <a:r>
              <a:rPr lang="en-US" dirty="0" err="1">
                <a:solidFill>
                  <a:schemeClr val="bg1"/>
                </a:solidFill>
              </a:rPr>
              <a:t>vaping</a:t>
            </a:r>
            <a:r>
              <a:rPr lang="en-US" dirty="0">
                <a:solidFill>
                  <a:schemeClr val="bg1"/>
                </a:solidFill>
              </a:rPr>
              <a:t> products.  </a:t>
            </a:r>
          </a:p>
        </p:txBody>
      </p:sp>
      <p:sp>
        <p:nvSpPr>
          <p:cNvPr id="3" name="Rectangle 2"/>
          <p:cNvSpPr/>
          <p:nvPr/>
        </p:nvSpPr>
        <p:spPr>
          <a:xfrm>
            <a:off x="2938441" y="6463030"/>
            <a:ext cx="5938653" cy="338554"/>
          </a:xfrm>
          <a:prstGeom prst="rect">
            <a:avLst/>
          </a:prstGeom>
        </p:spPr>
        <p:txBody>
          <a:bodyPr wrap="square">
            <a:spAutoFit/>
          </a:bodyPr>
          <a:lstStyle/>
          <a:p>
            <a:r>
              <a:rPr lang="en-US" sz="800" dirty="0"/>
              <a:t>Q16. Are there any children living in your household? </a:t>
            </a:r>
          </a:p>
          <a:p>
            <a:pPr lvl="0"/>
            <a:r>
              <a:rPr lang="en-US" sz="800" dirty="0"/>
              <a:t>Q17. Thinking about the child/children (insert age group) in your household, do you know if they have tried or use </a:t>
            </a:r>
            <a:r>
              <a:rPr lang="en-US" sz="800" dirty="0" err="1"/>
              <a:t>vaping</a:t>
            </a:r>
            <a:r>
              <a:rPr lang="en-US" sz="800" dirty="0"/>
              <a:t> products?</a:t>
            </a:r>
          </a:p>
        </p:txBody>
      </p:sp>
      <p:sp>
        <p:nvSpPr>
          <p:cNvPr id="6" name="Slide Number Placeholder 5"/>
          <p:cNvSpPr>
            <a:spLocks noGrp="1"/>
          </p:cNvSpPr>
          <p:nvPr>
            <p:ph type="sldNum" sz="quarter" idx="12"/>
          </p:nvPr>
        </p:nvSpPr>
        <p:spPr/>
        <p:txBody>
          <a:bodyPr/>
          <a:lstStyle/>
          <a:p>
            <a:fld id="{B7C5CABF-F878-C74C-8870-EC106A83C25A}" type="slidenum">
              <a:rPr lang="en-US" smtClean="0"/>
              <a:t>37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485710587"/>
              </p:ext>
            </p:extLst>
          </p:nvPr>
        </p:nvGraphicFramePr>
        <p:xfrm>
          <a:off x="510360" y="2303768"/>
          <a:ext cx="1764732" cy="1981200"/>
        </p:xfrm>
        <a:graphic>
          <a:graphicData uri="http://schemas.openxmlformats.org/drawingml/2006/table">
            <a:tbl>
              <a:tblPr firstRow="1" bandRow="1">
                <a:tableStyleId>{5FD0F851-EC5A-4D38-B0AD-8093EC10F338}</a:tableStyleId>
              </a:tblPr>
              <a:tblGrid>
                <a:gridCol w="1254268">
                  <a:extLst>
                    <a:ext uri="{9D8B030D-6E8A-4147-A177-3AD203B41FA5}">
                      <a16:colId xmlns:a16="http://schemas.microsoft.com/office/drawing/2014/main" val="20000"/>
                    </a:ext>
                  </a:extLst>
                </a:gridCol>
                <a:gridCol w="510464">
                  <a:extLst>
                    <a:ext uri="{9D8B030D-6E8A-4147-A177-3AD203B41FA5}">
                      <a16:colId xmlns:a16="http://schemas.microsoft.com/office/drawing/2014/main" val="20001"/>
                    </a:ext>
                  </a:extLst>
                </a:gridCol>
              </a:tblGrid>
              <a:tr h="219669">
                <a:tc>
                  <a:txBody>
                    <a:bodyPr/>
                    <a:lstStyle/>
                    <a:p>
                      <a:r>
                        <a:rPr lang="en-US" sz="1000" b="0" dirty="0"/>
                        <a:t>No child/children in household</a:t>
                      </a:r>
                      <a:endParaRPr lang="en-US" sz="1000" b="0" dirty="0">
                        <a:solidFill>
                          <a:schemeClr val="tx1"/>
                        </a:solidFill>
                      </a:endParaRPr>
                    </a:p>
                  </a:txBody>
                  <a:tcPr>
                    <a:lnL w="12700" cap="flat" cmpd="sng" algn="ctr">
                      <a:solidFill>
                        <a:srgbClr val="004F7E">
                          <a:lumMod val="75000"/>
                        </a:srgbClr>
                      </a:solidFill>
                      <a:prstDash val="solid"/>
                      <a:round/>
                      <a:headEnd type="none" w="med" len="med"/>
                      <a:tailEnd type="none" w="med" len="med"/>
                    </a:lnL>
                    <a:lnR w="12700" cap="flat" cmpd="sng" algn="ctr">
                      <a:solidFill>
                        <a:srgbClr val="004F7E">
                          <a:lumMod val="75000"/>
                        </a:srgbClr>
                      </a:solidFill>
                      <a:prstDash val="solid"/>
                      <a:round/>
                      <a:headEnd type="none" w="med" len="med"/>
                      <a:tailEnd type="none" w="med" len="med"/>
                    </a:lnR>
                    <a:lnT w="12700" cap="flat" cmpd="sng" algn="ctr">
                      <a:solidFill>
                        <a:srgbClr val="004F7E">
                          <a:lumMod val="75000"/>
                        </a:srgbClr>
                      </a:solidFill>
                      <a:prstDash val="solid"/>
                      <a:round/>
                      <a:headEnd type="none" w="med" len="med"/>
                      <a:tailEnd type="none" w="med" len="med"/>
                    </a:lnT>
                    <a:lnB w="12700" cap="flat" cmpd="sng" algn="ctr">
                      <a:solidFill>
                        <a:srgbClr val="004F7E">
                          <a:lumMod val="75000"/>
                        </a:srgbClr>
                      </a:solidFill>
                      <a:prstDash val="solid"/>
                      <a:round/>
                      <a:headEnd type="none" w="med" len="med"/>
                      <a:tailEnd type="none" w="med" len="med"/>
                    </a:lnB>
                    <a:solidFill>
                      <a:schemeClr val="accent5">
                        <a:lumMod val="40000"/>
                        <a:lumOff val="60000"/>
                      </a:schemeClr>
                    </a:solidFill>
                  </a:tcPr>
                </a:tc>
                <a:tc>
                  <a:txBody>
                    <a:bodyPr/>
                    <a:lstStyle/>
                    <a:p>
                      <a:pPr algn="ctr"/>
                      <a:r>
                        <a:rPr lang="en-US" sz="1000" b="0" dirty="0"/>
                        <a:t>55%</a:t>
                      </a:r>
                      <a:endParaRPr lang="en-US" sz="1000" b="0" dirty="0">
                        <a:solidFill>
                          <a:schemeClr val="tx1"/>
                        </a:solidFill>
                      </a:endParaRPr>
                    </a:p>
                  </a:txBody>
                  <a:tcPr anchor="ctr">
                    <a:lnL w="12700" cap="flat" cmpd="sng" algn="ctr">
                      <a:solidFill>
                        <a:srgbClr val="004F7E">
                          <a:lumMod val="75000"/>
                        </a:srgbClr>
                      </a:solidFill>
                      <a:prstDash val="solid"/>
                      <a:round/>
                      <a:headEnd type="none" w="med" len="med"/>
                      <a:tailEnd type="none" w="med" len="med"/>
                    </a:lnL>
                    <a:lnR w="12700" cap="flat" cmpd="sng" algn="ctr">
                      <a:solidFill>
                        <a:srgbClr val="004F7E">
                          <a:lumMod val="75000"/>
                        </a:srgbClr>
                      </a:solidFill>
                      <a:prstDash val="solid"/>
                      <a:round/>
                      <a:headEnd type="none" w="med" len="med"/>
                      <a:tailEnd type="none" w="med" len="med"/>
                    </a:lnR>
                    <a:lnT w="12700" cap="flat" cmpd="sng" algn="ctr">
                      <a:solidFill>
                        <a:srgbClr val="004F7E">
                          <a:lumMod val="75000"/>
                        </a:srgbClr>
                      </a:solidFill>
                      <a:prstDash val="solid"/>
                      <a:round/>
                      <a:headEnd type="none" w="med" len="med"/>
                      <a:tailEnd type="none" w="med" len="med"/>
                    </a:lnT>
                    <a:lnB w="12700" cap="flat" cmpd="sng" algn="ctr">
                      <a:solidFill>
                        <a:srgbClr val="004F7E">
                          <a:lumMod val="75000"/>
                        </a:srgb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9669">
                <a:tc>
                  <a:txBody>
                    <a:bodyPr/>
                    <a:lstStyle/>
                    <a:p>
                      <a:r>
                        <a:rPr lang="en-US" sz="1000" dirty="0"/>
                        <a:t>Child/Children age 8 years or younger </a:t>
                      </a:r>
                      <a:endParaRPr lang="en-US" sz="1000" dirty="0">
                        <a:solidFill>
                          <a:schemeClr val="tx1"/>
                        </a:solidFill>
                      </a:endParaRPr>
                    </a:p>
                  </a:txBody>
                  <a:tcPr>
                    <a:lnL w="12700" cap="flat" cmpd="sng" algn="ctr">
                      <a:solidFill>
                        <a:srgbClr val="004F7E">
                          <a:lumMod val="75000"/>
                        </a:srgbClr>
                      </a:solidFill>
                      <a:prstDash val="solid"/>
                      <a:round/>
                      <a:headEnd type="none" w="med" len="med"/>
                      <a:tailEnd type="none" w="med" len="med"/>
                    </a:lnL>
                    <a:lnR w="12700" cap="flat" cmpd="sng" algn="ctr">
                      <a:solidFill>
                        <a:srgbClr val="004F7E">
                          <a:lumMod val="75000"/>
                        </a:srgbClr>
                      </a:solidFill>
                      <a:prstDash val="solid"/>
                      <a:round/>
                      <a:headEnd type="none" w="med" len="med"/>
                      <a:tailEnd type="none" w="med" len="med"/>
                    </a:lnR>
                    <a:lnT w="12700" cap="flat" cmpd="sng" algn="ctr">
                      <a:solidFill>
                        <a:srgbClr val="004F7E">
                          <a:lumMod val="75000"/>
                        </a:srgbClr>
                      </a:solidFill>
                      <a:prstDash val="solid"/>
                      <a:round/>
                      <a:headEnd type="none" w="med" len="med"/>
                      <a:tailEnd type="none" w="med" len="med"/>
                    </a:lnT>
                    <a:lnB w="12700" cap="flat" cmpd="sng" algn="ctr">
                      <a:solidFill>
                        <a:srgbClr val="004F7E">
                          <a:lumMod val="75000"/>
                        </a:srgbClr>
                      </a:solidFill>
                      <a:prstDash val="solid"/>
                      <a:round/>
                      <a:headEnd type="none" w="med" len="med"/>
                      <a:tailEnd type="none" w="med" len="med"/>
                    </a:lnB>
                    <a:solidFill>
                      <a:schemeClr val="accent5">
                        <a:lumMod val="20000"/>
                        <a:lumOff val="80000"/>
                      </a:schemeClr>
                    </a:solidFill>
                  </a:tcPr>
                </a:tc>
                <a:tc>
                  <a:txBody>
                    <a:bodyPr/>
                    <a:lstStyle/>
                    <a:p>
                      <a:pPr algn="ctr"/>
                      <a:r>
                        <a:rPr lang="en-US" sz="1000" dirty="0"/>
                        <a:t>25%</a:t>
                      </a:r>
                      <a:endParaRPr lang="en-US" sz="1000" dirty="0">
                        <a:solidFill>
                          <a:schemeClr val="tx1"/>
                        </a:solidFill>
                      </a:endParaRPr>
                    </a:p>
                  </a:txBody>
                  <a:tcPr anchor="ctr">
                    <a:lnL w="12700" cap="flat" cmpd="sng" algn="ctr">
                      <a:solidFill>
                        <a:srgbClr val="004F7E">
                          <a:lumMod val="75000"/>
                        </a:srgbClr>
                      </a:solidFill>
                      <a:prstDash val="solid"/>
                      <a:round/>
                      <a:headEnd type="none" w="med" len="med"/>
                      <a:tailEnd type="none" w="med" len="med"/>
                    </a:lnL>
                    <a:lnR w="12700" cap="flat" cmpd="sng" algn="ctr">
                      <a:solidFill>
                        <a:srgbClr val="004F7E">
                          <a:lumMod val="75000"/>
                        </a:srgbClr>
                      </a:solidFill>
                      <a:prstDash val="solid"/>
                      <a:round/>
                      <a:headEnd type="none" w="med" len="med"/>
                      <a:tailEnd type="none" w="med" len="med"/>
                    </a:lnR>
                    <a:lnT w="12700" cap="flat" cmpd="sng" algn="ctr">
                      <a:solidFill>
                        <a:srgbClr val="004F7E">
                          <a:lumMod val="75000"/>
                        </a:srgbClr>
                      </a:solidFill>
                      <a:prstDash val="solid"/>
                      <a:round/>
                      <a:headEnd type="none" w="med" len="med"/>
                      <a:tailEnd type="none" w="med" len="med"/>
                    </a:lnT>
                    <a:lnB w="12700" cap="flat" cmpd="sng" algn="ctr">
                      <a:solidFill>
                        <a:srgbClr val="004F7E">
                          <a:lumMod val="75000"/>
                        </a:srgb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19669">
                <a:tc>
                  <a:txBody>
                    <a:bodyPr/>
                    <a:lstStyle/>
                    <a:p>
                      <a:r>
                        <a:rPr lang="en-US" sz="1000" dirty="0"/>
                        <a:t>Child/Children age 9 to 12 years</a:t>
                      </a:r>
                      <a:endParaRPr lang="en-US" sz="1000" dirty="0">
                        <a:solidFill>
                          <a:schemeClr val="tx1"/>
                        </a:solidFill>
                      </a:endParaRPr>
                    </a:p>
                  </a:txBody>
                  <a:tcPr>
                    <a:lnL w="12700" cap="flat" cmpd="sng" algn="ctr">
                      <a:solidFill>
                        <a:srgbClr val="004F7E">
                          <a:lumMod val="75000"/>
                        </a:srgbClr>
                      </a:solidFill>
                      <a:prstDash val="solid"/>
                      <a:round/>
                      <a:headEnd type="none" w="med" len="med"/>
                      <a:tailEnd type="none" w="med" len="med"/>
                    </a:lnL>
                    <a:lnR w="12700" cap="flat" cmpd="sng" algn="ctr">
                      <a:solidFill>
                        <a:srgbClr val="004F7E">
                          <a:lumMod val="75000"/>
                        </a:srgbClr>
                      </a:solidFill>
                      <a:prstDash val="solid"/>
                      <a:round/>
                      <a:headEnd type="none" w="med" len="med"/>
                      <a:tailEnd type="none" w="med" len="med"/>
                    </a:lnR>
                    <a:lnT w="12700" cap="flat" cmpd="sng" algn="ctr">
                      <a:solidFill>
                        <a:srgbClr val="004F7E">
                          <a:lumMod val="75000"/>
                        </a:srgbClr>
                      </a:solidFill>
                      <a:prstDash val="solid"/>
                      <a:round/>
                      <a:headEnd type="none" w="med" len="med"/>
                      <a:tailEnd type="none" w="med" len="med"/>
                    </a:lnT>
                    <a:lnB w="12700" cap="flat" cmpd="sng" algn="ctr">
                      <a:solidFill>
                        <a:srgbClr val="004F7E">
                          <a:lumMod val="75000"/>
                        </a:srgbClr>
                      </a:solidFill>
                      <a:prstDash val="solid"/>
                      <a:round/>
                      <a:headEnd type="none" w="med" len="med"/>
                      <a:tailEnd type="none" w="med" len="med"/>
                    </a:lnB>
                    <a:solidFill>
                      <a:srgbClr val="BDD7EE"/>
                    </a:solidFill>
                  </a:tcPr>
                </a:tc>
                <a:tc>
                  <a:txBody>
                    <a:bodyPr/>
                    <a:lstStyle/>
                    <a:p>
                      <a:pPr algn="ctr"/>
                      <a:r>
                        <a:rPr lang="en-US" sz="1000" dirty="0"/>
                        <a:t>13%</a:t>
                      </a:r>
                      <a:endParaRPr lang="en-US" sz="1000" dirty="0">
                        <a:solidFill>
                          <a:schemeClr val="tx1"/>
                        </a:solidFill>
                      </a:endParaRPr>
                    </a:p>
                  </a:txBody>
                  <a:tcPr anchor="ctr">
                    <a:lnL w="12700" cap="flat" cmpd="sng" algn="ctr">
                      <a:solidFill>
                        <a:srgbClr val="004F7E">
                          <a:lumMod val="75000"/>
                        </a:srgbClr>
                      </a:solidFill>
                      <a:prstDash val="solid"/>
                      <a:round/>
                      <a:headEnd type="none" w="med" len="med"/>
                      <a:tailEnd type="none" w="med" len="med"/>
                    </a:lnL>
                    <a:lnR w="12700" cap="flat" cmpd="sng" algn="ctr">
                      <a:solidFill>
                        <a:srgbClr val="004F7E">
                          <a:lumMod val="75000"/>
                        </a:srgbClr>
                      </a:solidFill>
                      <a:prstDash val="solid"/>
                      <a:round/>
                      <a:headEnd type="none" w="med" len="med"/>
                      <a:tailEnd type="none" w="med" len="med"/>
                    </a:lnR>
                    <a:lnT w="12700" cap="flat" cmpd="sng" algn="ctr">
                      <a:solidFill>
                        <a:srgbClr val="004F7E">
                          <a:lumMod val="75000"/>
                        </a:srgbClr>
                      </a:solidFill>
                      <a:prstDash val="solid"/>
                      <a:round/>
                      <a:headEnd type="none" w="med" len="med"/>
                      <a:tailEnd type="none" w="med" len="med"/>
                    </a:lnT>
                    <a:lnB w="12700" cap="flat" cmpd="sng" algn="ctr">
                      <a:solidFill>
                        <a:srgbClr val="004F7E">
                          <a:lumMod val="75000"/>
                        </a:srgbClr>
                      </a:solidFill>
                      <a:prstDash val="solid"/>
                      <a:round/>
                      <a:headEnd type="none" w="med" len="med"/>
                      <a:tailEnd type="none" w="med" len="med"/>
                    </a:lnB>
                    <a:solidFill>
                      <a:srgbClr val="BDD7EE"/>
                    </a:solidFill>
                  </a:tcPr>
                </a:tc>
                <a:extLst>
                  <a:ext uri="{0D108BD9-81ED-4DB2-BD59-A6C34878D82A}">
                    <a16:rowId xmlns:a16="http://schemas.microsoft.com/office/drawing/2014/main" val="10002"/>
                  </a:ext>
                </a:extLst>
              </a:tr>
              <a:tr h="219669">
                <a:tc>
                  <a:txBody>
                    <a:bodyPr/>
                    <a:lstStyle/>
                    <a:p>
                      <a:r>
                        <a:rPr lang="en-US" sz="1000" dirty="0"/>
                        <a:t>Child/Children age 13 to 17 years</a:t>
                      </a:r>
                      <a:endParaRPr lang="en-US" sz="1000" dirty="0">
                        <a:solidFill>
                          <a:schemeClr val="tx1"/>
                        </a:solidFill>
                      </a:endParaRPr>
                    </a:p>
                  </a:txBody>
                  <a:tcPr>
                    <a:lnL w="12700" cap="flat" cmpd="sng" algn="ctr">
                      <a:solidFill>
                        <a:srgbClr val="004F7E">
                          <a:lumMod val="75000"/>
                        </a:srgbClr>
                      </a:solidFill>
                      <a:prstDash val="solid"/>
                      <a:round/>
                      <a:headEnd type="none" w="med" len="med"/>
                      <a:tailEnd type="none" w="med" len="med"/>
                    </a:lnL>
                    <a:lnR w="12700" cap="flat" cmpd="sng" algn="ctr">
                      <a:solidFill>
                        <a:srgbClr val="004F7E">
                          <a:lumMod val="75000"/>
                        </a:srgbClr>
                      </a:solidFill>
                      <a:prstDash val="solid"/>
                      <a:round/>
                      <a:headEnd type="none" w="med" len="med"/>
                      <a:tailEnd type="none" w="med" len="med"/>
                    </a:lnR>
                    <a:lnT w="12700" cap="flat" cmpd="sng" algn="ctr">
                      <a:solidFill>
                        <a:srgbClr val="004F7E">
                          <a:lumMod val="75000"/>
                        </a:srgbClr>
                      </a:solidFill>
                      <a:prstDash val="solid"/>
                      <a:round/>
                      <a:headEnd type="none" w="med" len="med"/>
                      <a:tailEnd type="none" w="med" len="med"/>
                    </a:lnT>
                    <a:lnB w="12700" cap="flat" cmpd="sng" algn="ctr">
                      <a:solidFill>
                        <a:srgbClr val="004F7E">
                          <a:lumMod val="75000"/>
                        </a:srgbClr>
                      </a:solidFill>
                      <a:prstDash val="solid"/>
                      <a:round/>
                      <a:headEnd type="none" w="med" len="med"/>
                      <a:tailEnd type="none" w="med" len="med"/>
                    </a:lnB>
                    <a:solidFill>
                      <a:srgbClr val="DEEBF7"/>
                    </a:solidFill>
                  </a:tcPr>
                </a:tc>
                <a:tc>
                  <a:txBody>
                    <a:bodyPr/>
                    <a:lstStyle/>
                    <a:p>
                      <a:pPr algn="ctr"/>
                      <a:r>
                        <a:rPr lang="en-US" sz="1000" dirty="0"/>
                        <a:t>16%</a:t>
                      </a:r>
                      <a:endParaRPr lang="en-US" sz="1000" dirty="0">
                        <a:solidFill>
                          <a:schemeClr val="tx1"/>
                        </a:solidFill>
                      </a:endParaRPr>
                    </a:p>
                  </a:txBody>
                  <a:tcPr anchor="ctr">
                    <a:lnL w="12700" cap="flat" cmpd="sng" algn="ctr">
                      <a:solidFill>
                        <a:srgbClr val="004F7E">
                          <a:lumMod val="75000"/>
                        </a:srgbClr>
                      </a:solidFill>
                      <a:prstDash val="solid"/>
                      <a:round/>
                      <a:headEnd type="none" w="med" len="med"/>
                      <a:tailEnd type="none" w="med" len="med"/>
                    </a:lnL>
                    <a:lnR w="12700" cap="flat" cmpd="sng" algn="ctr">
                      <a:solidFill>
                        <a:srgbClr val="004F7E">
                          <a:lumMod val="75000"/>
                        </a:srgbClr>
                      </a:solidFill>
                      <a:prstDash val="solid"/>
                      <a:round/>
                      <a:headEnd type="none" w="med" len="med"/>
                      <a:tailEnd type="none" w="med" len="med"/>
                    </a:lnR>
                    <a:lnT w="12700" cap="flat" cmpd="sng" algn="ctr">
                      <a:solidFill>
                        <a:srgbClr val="004F7E">
                          <a:lumMod val="75000"/>
                        </a:srgbClr>
                      </a:solidFill>
                      <a:prstDash val="solid"/>
                      <a:round/>
                      <a:headEnd type="none" w="med" len="med"/>
                      <a:tailEnd type="none" w="med" len="med"/>
                    </a:lnT>
                    <a:lnB w="12700" cap="flat" cmpd="sng" algn="ctr">
                      <a:solidFill>
                        <a:srgbClr val="004F7E">
                          <a:lumMod val="75000"/>
                        </a:srgbClr>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219669">
                <a:tc>
                  <a:txBody>
                    <a:bodyPr/>
                    <a:lstStyle/>
                    <a:p>
                      <a:r>
                        <a:rPr lang="en-US" sz="1000" dirty="0"/>
                        <a:t>Adult child/children age 18+ years</a:t>
                      </a:r>
                      <a:endParaRPr lang="en-US" sz="1000" dirty="0">
                        <a:solidFill>
                          <a:schemeClr val="tx1"/>
                        </a:solidFill>
                      </a:endParaRPr>
                    </a:p>
                  </a:txBody>
                  <a:tcPr>
                    <a:lnL w="12700" cap="flat" cmpd="sng" algn="ctr">
                      <a:solidFill>
                        <a:srgbClr val="004F7E">
                          <a:lumMod val="75000"/>
                        </a:srgbClr>
                      </a:solidFill>
                      <a:prstDash val="solid"/>
                      <a:round/>
                      <a:headEnd type="none" w="med" len="med"/>
                      <a:tailEnd type="none" w="med" len="med"/>
                    </a:lnL>
                    <a:lnR w="12700" cap="flat" cmpd="sng" algn="ctr">
                      <a:solidFill>
                        <a:srgbClr val="004F7E">
                          <a:lumMod val="75000"/>
                        </a:srgbClr>
                      </a:solidFill>
                      <a:prstDash val="solid"/>
                      <a:round/>
                      <a:headEnd type="none" w="med" len="med"/>
                      <a:tailEnd type="none" w="med" len="med"/>
                    </a:lnR>
                    <a:lnT w="12700" cap="flat" cmpd="sng" algn="ctr">
                      <a:solidFill>
                        <a:srgbClr val="004F7E">
                          <a:lumMod val="75000"/>
                        </a:srgbClr>
                      </a:solidFill>
                      <a:prstDash val="solid"/>
                      <a:round/>
                      <a:headEnd type="none" w="med" len="med"/>
                      <a:tailEnd type="none" w="med" len="med"/>
                    </a:lnT>
                    <a:lnB w="12700" cap="flat" cmpd="sng" algn="ctr">
                      <a:solidFill>
                        <a:srgbClr val="004F7E">
                          <a:lumMod val="75000"/>
                        </a:srgbClr>
                      </a:solidFill>
                      <a:prstDash val="solid"/>
                      <a:round/>
                      <a:headEnd type="none" w="med" len="med"/>
                      <a:tailEnd type="none" w="med" len="med"/>
                    </a:lnB>
                    <a:solidFill>
                      <a:srgbClr val="BDD7EE"/>
                    </a:solidFill>
                  </a:tcPr>
                </a:tc>
                <a:tc>
                  <a:txBody>
                    <a:bodyPr/>
                    <a:lstStyle/>
                    <a:p>
                      <a:pPr algn="ctr"/>
                      <a:r>
                        <a:rPr lang="en-US" sz="1000" dirty="0"/>
                        <a:t>11%</a:t>
                      </a:r>
                      <a:endParaRPr lang="en-US" sz="1000" dirty="0">
                        <a:solidFill>
                          <a:schemeClr val="tx1"/>
                        </a:solidFill>
                      </a:endParaRPr>
                    </a:p>
                  </a:txBody>
                  <a:tcPr anchor="ctr">
                    <a:lnL w="12700" cap="flat" cmpd="sng" algn="ctr">
                      <a:solidFill>
                        <a:srgbClr val="004F7E">
                          <a:lumMod val="75000"/>
                        </a:srgbClr>
                      </a:solidFill>
                      <a:prstDash val="solid"/>
                      <a:round/>
                      <a:headEnd type="none" w="med" len="med"/>
                      <a:tailEnd type="none" w="med" len="med"/>
                    </a:lnL>
                    <a:lnR w="12700" cap="flat" cmpd="sng" algn="ctr">
                      <a:solidFill>
                        <a:srgbClr val="004F7E">
                          <a:lumMod val="75000"/>
                        </a:srgbClr>
                      </a:solidFill>
                      <a:prstDash val="solid"/>
                      <a:round/>
                      <a:headEnd type="none" w="med" len="med"/>
                      <a:tailEnd type="none" w="med" len="med"/>
                    </a:lnR>
                    <a:lnT w="12700" cap="flat" cmpd="sng" algn="ctr">
                      <a:solidFill>
                        <a:srgbClr val="004F7E">
                          <a:lumMod val="75000"/>
                        </a:srgbClr>
                      </a:solidFill>
                      <a:prstDash val="solid"/>
                      <a:round/>
                      <a:headEnd type="none" w="med" len="med"/>
                      <a:tailEnd type="none" w="med" len="med"/>
                    </a:lnT>
                    <a:lnB w="12700" cap="flat" cmpd="sng" algn="ctr">
                      <a:solidFill>
                        <a:srgbClr val="004F7E">
                          <a:lumMod val="75000"/>
                        </a:srgbClr>
                      </a:solidFill>
                      <a:prstDash val="solid"/>
                      <a:round/>
                      <a:headEnd type="none" w="med" len="med"/>
                      <a:tailEnd type="none" w="med" len="med"/>
                    </a:lnB>
                    <a:solidFill>
                      <a:srgbClr val="BDD7EE"/>
                    </a:solidFill>
                  </a:tcPr>
                </a:tc>
                <a:extLst>
                  <a:ext uri="{0D108BD9-81ED-4DB2-BD59-A6C34878D82A}">
                    <a16:rowId xmlns:a16="http://schemas.microsoft.com/office/drawing/2014/main" val="10004"/>
                  </a:ext>
                </a:extLst>
              </a:tr>
            </a:tbl>
          </a:graphicData>
        </a:graphic>
      </p:graphicFrame>
      <p:grpSp>
        <p:nvGrpSpPr>
          <p:cNvPr id="16" name="Group 15"/>
          <p:cNvGrpSpPr/>
          <p:nvPr/>
        </p:nvGrpSpPr>
        <p:grpSpPr>
          <a:xfrm>
            <a:off x="2938441" y="2444388"/>
            <a:ext cx="2290864" cy="2340623"/>
            <a:chOff x="3822771" y="3052388"/>
            <a:chExt cx="2290864" cy="2340623"/>
          </a:xfrm>
        </p:grpSpPr>
        <p:graphicFrame>
          <p:nvGraphicFramePr>
            <p:cNvPr id="11" name="Chart 10"/>
            <p:cNvGraphicFramePr/>
            <p:nvPr>
              <p:extLst>
                <p:ext uri="{D42A27DB-BD31-4B8C-83A1-F6EECF244321}">
                  <p14:modId xmlns:p14="http://schemas.microsoft.com/office/powerpoint/2010/main" val="1689671783"/>
                </p:ext>
              </p:extLst>
            </p:nvPr>
          </p:nvGraphicFramePr>
          <p:xfrm>
            <a:off x="3968921" y="3625369"/>
            <a:ext cx="2079726" cy="176764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333174" y="3763868"/>
              <a:ext cx="597617" cy="276999"/>
            </a:xfrm>
            <a:prstGeom prst="rect">
              <a:avLst/>
            </a:prstGeom>
            <a:noFill/>
          </p:spPr>
          <p:txBody>
            <a:bodyPr wrap="square" rtlCol="0">
              <a:spAutoFit/>
            </a:bodyPr>
            <a:lstStyle/>
            <a:p>
              <a:r>
                <a:rPr lang="en-US" sz="1200" b="1" dirty="0">
                  <a:solidFill>
                    <a:srgbClr val="FF0000"/>
                  </a:solidFill>
                </a:rPr>
                <a:t>Yes</a:t>
              </a:r>
            </a:p>
          </p:txBody>
        </p:sp>
        <p:sp>
          <p:nvSpPr>
            <p:cNvPr id="45" name="TextBox 44"/>
            <p:cNvSpPr txBox="1"/>
            <p:nvPr/>
          </p:nvSpPr>
          <p:spPr>
            <a:xfrm>
              <a:off x="4393303" y="5035725"/>
              <a:ext cx="597617" cy="276999"/>
            </a:xfrm>
            <a:prstGeom prst="rect">
              <a:avLst/>
            </a:prstGeom>
            <a:noFill/>
          </p:spPr>
          <p:txBody>
            <a:bodyPr wrap="square" rtlCol="0">
              <a:spAutoFit/>
            </a:bodyPr>
            <a:lstStyle/>
            <a:p>
              <a:r>
                <a:rPr lang="en-US" sz="1200" b="1" dirty="0">
                  <a:solidFill>
                    <a:srgbClr val="FF0000"/>
                  </a:solidFill>
                </a:rPr>
                <a:t>No</a:t>
              </a:r>
            </a:p>
          </p:txBody>
        </p:sp>
        <p:sp>
          <p:nvSpPr>
            <p:cNvPr id="46" name="TextBox 45"/>
            <p:cNvSpPr txBox="1"/>
            <p:nvPr/>
          </p:nvSpPr>
          <p:spPr>
            <a:xfrm>
              <a:off x="4232151" y="3657093"/>
              <a:ext cx="748259" cy="276999"/>
            </a:xfrm>
            <a:prstGeom prst="rect">
              <a:avLst/>
            </a:prstGeom>
            <a:noFill/>
          </p:spPr>
          <p:txBody>
            <a:bodyPr wrap="square" rtlCol="0">
              <a:spAutoFit/>
            </a:bodyPr>
            <a:lstStyle/>
            <a:p>
              <a:pPr algn="ctr"/>
              <a:r>
                <a:rPr lang="en-US" sz="1200" b="1" dirty="0">
                  <a:solidFill>
                    <a:srgbClr val="FF0000"/>
                  </a:solidFill>
                </a:rPr>
                <a:t>Not sure</a:t>
              </a:r>
            </a:p>
          </p:txBody>
        </p:sp>
        <p:sp>
          <p:nvSpPr>
            <p:cNvPr id="13" name="TextBox 12"/>
            <p:cNvSpPr txBox="1"/>
            <p:nvPr/>
          </p:nvSpPr>
          <p:spPr>
            <a:xfrm>
              <a:off x="3822771" y="3052388"/>
              <a:ext cx="2290864" cy="677108"/>
            </a:xfrm>
            <a:prstGeom prst="rect">
              <a:avLst/>
            </a:prstGeom>
            <a:noFill/>
          </p:spPr>
          <p:txBody>
            <a:bodyPr wrap="square" rtlCol="0">
              <a:spAutoFit/>
            </a:bodyPr>
            <a:lstStyle/>
            <a:p>
              <a:r>
                <a:rPr lang="en-US" sz="1400" dirty="0"/>
                <a:t>Tried/Use </a:t>
              </a:r>
              <a:r>
                <a:rPr lang="en-US" sz="1400" dirty="0" err="1"/>
                <a:t>Vaping</a:t>
              </a:r>
              <a:r>
                <a:rPr lang="en-US" sz="1400" dirty="0"/>
                <a:t> Products</a:t>
              </a:r>
            </a:p>
            <a:p>
              <a:pPr algn="ctr"/>
              <a:r>
                <a:rPr lang="en-US" sz="1400" dirty="0"/>
                <a:t>Child/Children Age 9-12 </a:t>
              </a:r>
              <a:r>
                <a:rPr lang="en-US" sz="1000" dirty="0"/>
                <a:t>(n=105)</a:t>
              </a:r>
            </a:p>
          </p:txBody>
        </p:sp>
      </p:grpSp>
      <p:grpSp>
        <p:nvGrpSpPr>
          <p:cNvPr id="49" name="Group 48"/>
          <p:cNvGrpSpPr/>
          <p:nvPr/>
        </p:nvGrpSpPr>
        <p:grpSpPr>
          <a:xfrm>
            <a:off x="5917069" y="2444388"/>
            <a:ext cx="2290864" cy="2420026"/>
            <a:chOff x="3822771" y="3052388"/>
            <a:chExt cx="2290864" cy="2420026"/>
          </a:xfrm>
        </p:grpSpPr>
        <p:graphicFrame>
          <p:nvGraphicFramePr>
            <p:cNvPr id="50" name="Chart 49"/>
            <p:cNvGraphicFramePr/>
            <p:nvPr>
              <p:extLst>
                <p:ext uri="{D42A27DB-BD31-4B8C-83A1-F6EECF244321}">
                  <p14:modId xmlns:p14="http://schemas.microsoft.com/office/powerpoint/2010/main" val="3169897526"/>
                </p:ext>
              </p:extLst>
            </p:nvPr>
          </p:nvGraphicFramePr>
          <p:xfrm>
            <a:off x="3876290" y="3704772"/>
            <a:ext cx="2079726" cy="1767642"/>
          </p:xfrm>
          <a:graphic>
            <a:graphicData uri="http://schemas.openxmlformats.org/drawingml/2006/chart">
              <c:chart xmlns:c="http://schemas.openxmlformats.org/drawingml/2006/chart" xmlns:r="http://schemas.openxmlformats.org/officeDocument/2006/relationships" r:id="rId3"/>
            </a:graphicData>
          </a:graphic>
        </p:graphicFrame>
        <p:sp>
          <p:nvSpPr>
            <p:cNvPr id="52" name="TextBox 51"/>
            <p:cNvSpPr txBox="1"/>
            <p:nvPr/>
          </p:nvSpPr>
          <p:spPr>
            <a:xfrm>
              <a:off x="5414677" y="4001712"/>
              <a:ext cx="597617" cy="276999"/>
            </a:xfrm>
            <a:prstGeom prst="rect">
              <a:avLst/>
            </a:prstGeom>
            <a:noFill/>
          </p:spPr>
          <p:txBody>
            <a:bodyPr wrap="square" rtlCol="0">
              <a:spAutoFit/>
            </a:bodyPr>
            <a:lstStyle/>
            <a:p>
              <a:r>
                <a:rPr lang="en-US" sz="1200" b="1" dirty="0">
                  <a:solidFill>
                    <a:srgbClr val="FF0000"/>
                  </a:solidFill>
                </a:rPr>
                <a:t>Yes</a:t>
              </a:r>
            </a:p>
          </p:txBody>
        </p:sp>
        <p:sp>
          <p:nvSpPr>
            <p:cNvPr id="53" name="TextBox 52"/>
            <p:cNvSpPr txBox="1"/>
            <p:nvPr/>
          </p:nvSpPr>
          <p:spPr>
            <a:xfrm>
              <a:off x="4238596" y="5099051"/>
              <a:ext cx="597617" cy="276999"/>
            </a:xfrm>
            <a:prstGeom prst="rect">
              <a:avLst/>
            </a:prstGeom>
            <a:noFill/>
          </p:spPr>
          <p:txBody>
            <a:bodyPr wrap="square" rtlCol="0">
              <a:spAutoFit/>
            </a:bodyPr>
            <a:lstStyle/>
            <a:p>
              <a:r>
                <a:rPr lang="en-US" sz="1200" b="1" dirty="0">
                  <a:solidFill>
                    <a:srgbClr val="FF0000"/>
                  </a:solidFill>
                </a:rPr>
                <a:t>No</a:t>
              </a:r>
            </a:p>
          </p:txBody>
        </p:sp>
        <p:sp>
          <p:nvSpPr>
            <p:cNvPr id="54" name="TextBox 53"/>
            <p:cNvSpPr txBox="1"/>
            <p:nvPr/>
          </p:nvSpPr>
          <p:spPr>
            <a:xfrm>
              <a:off x="4080977" y="3752710"/>
              <a:ext cx="795918" cy="276999"/>
            </a:xfrm>
            <a:prstGeom prst="rect">
              <a:avLst/>
            </a:prstGeom>
            <a:noFill/>
          </p:spPr>
          <p:txBody>
            <a:bodyPr wrap="square" rtlCol="0">
              <a:spAutoFit/>
            </a:bodyPr>
            <a:lstStyle/>
            <a:p>
              <a:pPr algn="ctr"/>
              <a:r>
                <a:rPr lang="en-US" sz="1200" b="1" dirty="0">
                  <a:solidFill>
                    <a:srgbClr val="FF0000"/>
                  </a:solidFill>
                </a:rPr>
                <a:t>Not sure</a:t>
              </a:r>
            </a:p>
          </p:txBody>
        </p:sp>
        <p:sp>
          <p:nvSpPr>
            <p:cNvPr id="55" name="TextBox 54"/>
            <p:cNvSpPr txBox="1"/>
            <p:nvPr/>
          </p:nvSpPr>
          <p:spPr>
            <a:xfrm>
              <a:off x="3822771" y="3052388"/>
              <a:ext cx="2290864" cy="677108"/>
            </a:xfrm>
            <a:prstGeom prst="rect">
              <a:avLst/>
            </a:prstGeom>
            <a:noFill/>
          </p:spPr>
          <p:txBody>
            <a:bodyPr wrap="square" rtlCol="0">
              <a:spAutoFit/>
            </a:bodyPr>
            <a:lstStyle/>
            <a:p>
              <a:pPr algn="ctr"/>
              <a:r>
                <a:rPr lang="en-US" sz="1400" dirty="0"/>
                <a:t>Tried/Use </a:t>
              </a:r>
              <a:r>
                <a:rPr lang="en-US" sz="1400" dirty="0" err="1"/>
                <a:t>Vaping</a:t>
              </a:r>
              <a:r>
                <a:rPr lang="en-US" sz="1400" dirty="0"/>
                <a:t> Products</a:t>
              </a:r>
            </a:p>
            <a:p>
              <a:pPr algn="ctr"/>
              <a:r>
                <a:rPr lang="en-US" sz="1400" dirty="0"/>
                <a:t>Child/Children Age 13-17</a:t>
              </a:r>
            </a:p>
            <a:p>
              <a:pPr algn="ctr"/>
              <a:r>
                <a:rPr lang="en-US" sz="1000" dirty="0">
                  <a:solidFill>
                    <a:srgbClr val="000000"/>
                  </a:solidFill>
                </a:rPr>
                <a:t>(n=124)</a:t>
              </a:r>
              <a:endParaRPr lang="en-US" sz="1000" dirty="0"/>
            </a:p>
          </p:txBody>
        </p:sp>
      </p:grpSp>
      <p:grpSp>
        <p:nvGrpSpPr>
          <p:cNvPr id="56" name="Group 55"/>
          <p:cNvGrpSpPr/>
          <p:nvPr/>
        </p:nvGrpSpPr>
        <p:grpSpPr>
          <a:xfrm>
            <a:off x="9094903" y="2444388"/>
            <a:ext cx="2290864" cy="2345664"/>
            <a:chOff x="3822771" y="3052388"/>
            <a:chExt cx="2290864" cy="2345664"/>
          </a:xfrm>
        </p:grpSpPr>
        <p:graphicFrame>
          <p:nvGraphicFramePr>
            <p:cNvPr id="57" name="Chart 56"/>
            <p:cNvGraphicFramePr/>
            <p:nvPr>
              <p:extLst>
                <p:ext uri="{D42A27DB-BD31-4B8C-83A1-F6EECF244321}">
                  <p14:modId xmlns:p14="http://schemas.microsoft.com/office/powerpoint/2010/main" val="3133882156"/>
                </p:ext>
              </p:extLst>
            </p:nvPr>
          </p:nvGraphicFramePr>
          <p:xfrm>
            <a:off x="3946759" y="3630410"/>
            <a:ext cx="2079726" cy="1767642"/>
          </p:xfrm>
          <a:graphic>
            <a:graphicData uri="http://schemas.openxmlformats.org/drawingml/2006/chart">
              <c:chart xmlns:c="http://schemas.openxmlformats.org/drawingml/2006/chart" xmlns:r="http://schemas.openxmlformats.org/officeDocument/2006/relationships" r:id="rId4"/>
            </a:graphicData>
          </a:graphic>
        </p:graphicFrame>
        <p:sp>
          <p:nvSpPr>
            <p:cNvPr id="58" name="TextBox 57"/>
            <p:cNvSpPr txBox="1"/>
            <p:nvPr/>
          </p:nvSpPr>
          <p:spPr>
            <a:xfrm>
              <a:off x="5510536" y="3915477"/>
              <a:ext cx="597617" cy="276999"/>
            </a:xfrm>
            <a:prstGeom prst="rect">
              <a:avLst/>
            </a:prstGeom>
            <a:noFill/>
          </p:spPr>
          <p:txBody>
            <a:bodyPr wrap="square" rtlCol="0">
              <a:spAutoFit/>
            </a:bodyPr>
            <a:lstStyle/>
            <a:p>
              <a:r>
                <a:rPr lang="en-US" sz="1200" b="1" dirty="0">
                  <a:solidFill>
                    <a:srgbClr val="FF0000"/>
                  </a:solidFill>
                </a:rPr>
                <a:t>Yes</a:t>
              </a:r>
            </a:p>
          </p:txBody>
        </p:sp>
        <p:sp>
          <p:nvSpPr>
            <p:cNvPr id="60" name="TextBox 59"/>
            <p:cNvSpPr txBox="1"/>
            <p:nvPr/>
          </p:nvSpPr>
          <p:spPr>
            <a:xfrm>
              <a:off x="4053592" y="4803913"/>
              <a:ext cx="597617" cy="276999"/>
            </a:xfrm>
            <a:prstGeom prst="rect">
              <a:avLst/>
            </a:prstGeom>
            <a:noFill/>
          </p:spPr>
          <p:txBody>
            <a:bodyPr wrap="square" rtlCol="0">
              <a:spAutoFit/>
            </a:bodyPr>
            <a:lstStyle/>
            <a:p>
              <a:r>
                <a:rPr lang="en-US" sz="1200" b="1" dirty="0">
                  <a:solidFill>
                    <a:srgbClr val="FF0000"/>
                  </a:solidFill>
                </a:rPr>
                <a:t>No</a:t>
              </a:r>
            </a:p>
          </p:txBody>
        </p:sp>
        <p:sp>
          <p:nvSpPr>
            <p:cNvPr id="61" name="TextBox 60"/>
            <p:cNvSpPr txBox="1"/>
            <p:nvPr/>
          </p:nvSpPr>
          <p:spPr>
            <a:xfrm>
              <a:off x="4053592" y="3776978"/>
              <a:ext cx="953467" cy="276999"/>
            </a:xfrm>
            <a:prstGeom prst="rect">
              <a:avLst/>
            </a:prstGeom>
            <a:noFill/>
          </p:spPr>
          <p:txBody>
            <a:bodyPr wrap="square" rtlCol="0">
              <a:spAutoFit/>
            </a:bodyPr>
            <a:lstStyle/>
            <a:p>
              <a:pPr algn="ctr"/>
              <a:r>
                <a:rPr lang="en-US" sz="1200" b="1" dirty="0">
                  <a:solidFill>
                    <a:srgbClr val="FF0000"/>
                  </a:solidFill>
                </a:rPr>
                <a:t>Not sure</a:t>
              </a:r>
            </a:p>
          </p:txBody>
        </p:sp>
        <p:sp>
          <p:nvSpPr>
            <p:cNvPr id="62" name="TextBox 61"/>
            <p:cNvSpPr txBox="1"/>
            <p:nvPr/>
          </p:nvSpPr>
          <p:spPr>
            <a:xfrm>
              <a:off x="3822771" y="3052388"/>
              <a:ext cx="2290864" cy="677108"/>
            </a:xfrm>
            <a:prstGeom prst="rect">
              <a:avLst/>
            </a:prstGeom>
            <a:noFill/>
          </p:spPr>
          <p:txBody>
            <a:bodyPr wrap="square" rtlCol="0">
              <a:spAutoFit/>
            </a:bodyPr>
            <a:lstStyle/>
            <a:p>
              <a:pPr algn="ctr"/>
              <a:r>
                <a:rPr lang="en-US" sz="1400" dirty="0"/>
                <a:t>Tried/Use </a:t>
              </a:r>
              <a:r>
                <a:rPr lang="en-US" sz="1400" dirty="0" err="1"/>
                <a:t>Vaping</a:t>
              </a:r>
              <a:r>
                <a:rPr lang="en-US" sz="1400" dirty="0"/>
                <a:t> Products</a:t>
              </a:r>
            </a:p>
            <a:p>
              <a:pPr algn="ctr"/>
              <a:r>
                <a:rPr lang="en-US" sz="1400" dirty="0"/>
                <a:t>Child/Children Age 18+</a:t>
              </a:r>
            </a:p>
            <a:p>
              <a:pPr algn="ctr"/>
              <a:r>
                <a:rPr lang="en-US" sz="1000" dirty="0">
                  <a:solidFill>
                    <a:srgbClr val="000000"/>
                  </a:solidFill>
                </a:rPr>
                <a:t>(n=90)</a:t>
              </a:r>
              <a:endParaRPr lang="en-US" sz="1000" dirty="0"/>
            </a:p>
          </p:txBody>
        </p:sp>
      </p:grpSp>
      <p:sp>
        <p:nvSpPr>
          <p:cNvPr id="18" name="TextBox 17"/>
          <p:cNvSpPr txBox="1"/>
          <p:nvPr/>
        </p:nvSpPr>
        <p:spPr>
          <a:xfrm>
            <a:off x="3052974" y="1618774"/>
            <a:ext cx="7914955" cy="369332"/>
          </a:xfrm>
          <a:prstGeom prst="rect">
            <a:avLst/>
          </a:prstGeom>
          <a:noFill/>
          <a:ln>
            <a:solidFill>
              <a:schemeClr val="accent2"/>
            </a:solidFill>
          </a:ln>
        </p:spPr>
        <p:txBody>
          <a:bodyPr wrap="square" rtlCol="0">
            <a:spAutoFit/>
          </a:bodyPr>
          <a:lstStyle/>
          <a:p>
            <a:pPr algn="ctr"/>
            <a:r>
              <a:rPr lang="en-US" dirty="0" err="1"/>
              <a:t>Vaping</a:t>
            </a:r>
            <a:r>
              <a:rPr lang="en-US" dirty="0"/>
              <a:t> Product Trial/Usage By Age of Child/Children</a:t>
            </a:r>
          </a:p>
        </p:txBody>
      </p:sp>
      <p:sp>
        <p:nvSpPr>
          <p:cNvPr id="63" name="TextBox 62"/>
          <p:cNvSpPr txBox="1"/>
          <p:nvPr/>
        </p:nvSpPr>
        <p:spPr>
          <a:xfrm>
            <a:off x="149300" y="1618774"/>
            <a:ext cx="2523207" cy="369332"/>
          </a:xfrm>
          <a:prstGeom prst="rect">
            <a:avLst/>
          </a:prstGeom>
          <a:noFill/>
          <a:ln>
            <a:solidFill>
              <a:schemeClr val="accent2"/>
            </a:solidFill>
          </a:ln>
        </p:spPr>
        <p:txBody>
          <a:bodyPr wrap="square" rtlCol="0">
            <a:spAutoFit/>
          </a:bodyPr>
          <a:lstStyle/>
          <a:p>
            <a:pPr algn="ctr"/>
            <a:r>
              <a:rPr lang="en-US" dirty="0"/>
              <a:t>Children in Household</a:t>
            </a:r>
          </a:p>
        </p:txBody>
      </p:sp>
      <p:cxnSp>
        <p:nvCxnSpPr>
          <p:cNvPr id="28" name="Straight Connector 2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10360" y="4427725"/>
            <a:ext cx="1957592" cy="246221"/>
          </a:xfrm>
          <a:prstGeom prst="rect">
            <a:avLst/>
          </a:prstGeom>
          <a:noFill/>
        </p:spPr>
        <p:txBody>
          <a:bodyPr wrap="square" rtlCol="0">
            <a:spAutoFit/>
          </a:bodyPr>
          <a:lstStyle/>
          <a:p>
            <a:r>
              <a:rPr lang="en-US" sz="1000" dirty="0"/>
              <a:t>Total base n=847</a:t>
            </a:r>
          </a:p>
        </p:txBody>
      </p:sp>
    </p:spTree>
    <p:extLst>
      <p:ext uri="{BB962C8B-B14F-4D97-AF65-F5344CB8AC3E}">
        <p14:creationId xmlns:p14="http://schemas.microsoft.com/office/powerpoint/2010/main" val="3168309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300" y="681036"/>
            <a:ext cx="11737234" cy="1077218"/>
          </a:xfrm>
          <a:prstGeom prst="rect">
            <a:avLst/>
          </a:prstGeom>
          <a:noFill/>
        </p:spPr>
        <p:txBody>
          <a:bodyPr wrap="square" rtlCol="0">
            <a:spAutoFit/>
          </a:bodyPr>
          <a:lstStyle/>
          <a:p>
            <a:pPr marL="285750" indent="-285750">
              <a:buFont typeface="Wingdings" charset="2"/>
              <a:buChar char="v"/>
            </a:pPr>
            <a:r>
              <a:rPr lang="en-US" sz="1600" dirty="0"/>
              <a:t>Many are also likely to go online to seek out information.</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16703"/>
            <a:ext cx="11850627" cy="646331"/>
          </a:xfrm>
          <a:prstGeom prst="rect">
            <a:avLst/>
          </a:prstGeom>
          <a:noFill/>
        </p:spPr>
        <p:txBody>
          <a:bodyPr wrap="square" rtlCol="0">
            <a:spAutoFit/>
          </a:bodyPr>
          <a:lstStyle/>
          <a:p>
            <a:r>
              <a:rPr lang="en-US" dirty="0">
                <a:solidFill>
                  <a:schemeClr val="bg1"/>
                </a:solidFill>
              </a:rPr>
              <a:t>Parents are most likely to seek the advice of a medical professional if they learn their child/children are using </a:t>
            </a:r>
            <a:r>
              <a:rPr lang="en-US" dirty="0" err="1">
                <a:solidFill>
                  <a:schemeClr val="bg1"/>
                </a:solidFill>
              </a:rPr>
              <a:t>vaping</a:t>
            </a:r>
            <a:r>
              <a:rPr lang="en-US" dirty="0">
                <a:solidFill>
                  <a:schemeClr val="bg1"/>
                </a:solidFill>
              </a:rPr>
              <a:t> products.  </a:t>
            </a:r>
          </a:p>
        </p:txBody>
      </p:sp>
      <p:sp>
        <p:nvSpPr>
          <p:cNvPr id="3" name="Rectangle 2"/>
          <p:cNvSpPr/>
          <p:nvPr/>
        </p:nvSpPr>
        <p:spPr>
          <a:xfrm>
            <a:off x="2938441" y="6463030"/>
            <a:ext cx="5938653" cy="338554"/>
          </a:xfrm>
          <a:prstGeom prst="rect">
            <a:avLst/>
          </a:prstGeom>
        </p:spPr>
        <p:txBody>
          <a:bodyPr wrap="square">
            <a:spAutoFit/>
          </a:bodyPr>
          <a:lstStyle/>
          <a:p>
            <a:r>
              <a:rPr lang="en-US" sz="800" dirty="0"/>
              <a:t>Q18. If you suspected or learned the child/children living in your household is using vaping products, what resources, if any, would you seek to educate yourself about </a:t>
            </a:r>
            <a:r>
              <a:rPr lang="en-US" sz="800" dirty="0" err="1"/>
              <a:t>vaping</a:t>
            </a:r>
            <a:r>
              <a:rPr lang="en-US" sz="800" dirty="0"/>
              <a:t> products?</a:t>
            </a:r>
          </a:p>
        </p:txBody>
      </p:sp>
      <p:sp>
        <p:nvSpPr>
          <p:cNvPr id="6" name="Slide Number Placeholder 5"/>
          <p:cNvSpPr>
            <a:spLocks noGrp="1"/>
          </p:cNvSpPr>
          <p:nvPr>
            <p:ph type="sldNum" sz="quarter" idx="12"/>
          </p:nvPr>
        </p:nvSpPr>
        <p:spPr/>
        <p:txBody>
          <a:bodyPr/>
          <a:lstStyle/>
          <a:p>
            <a:fld id="{B7C5CABF-F878-C74C-8870-EC106A83C25A}" type="slidenum">
              <a:rPr lang="en-US" smtClean="0"/>
              <a:t>38</a:t>
            </a:fld>
            <a:endParaRPr lang="en-US" dirty="0"/>
          </a:p>
        </p:txBody>
      </p:sp>
      <p:graphicFrame>
        <p:nvGraphicFramePr>
          <p:cNvPr id="8" name="Chart 7"/>
          <p:cNvGraphicFramePr/>
          <p:nvPr>
            <p:extLst>
              <p:ext uri="{D42A27DB-BD31-4B8C-83A1-F6EECF244321}">
                <p14:modId xmlns:p14="http://schemas.microsoft.com/office/powerpoint/2010/main" val="2009831289"/>
              </p:ext>
            </p:extLst>
          </p:nvPr>
        </p:nvGraphicFramePr>
        <p:xfrm>
          <a:off x="3049814" y="2079187"/>
          <a:ext cx="5827280" cy="3959214"/>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p:cNvSpPr txBox="1"/>
          <p:nvPr/>
        </p:nvSpPr>
        <p:spPr>
          <a:xfrm>
            <a:off x="3052975" y="1388922"/>
            <a:ext cx="6547366" cy="553998"/>
          </a:xfrm>
          <a:prstGeom prst="rect">
            <a:avLst/>
          </a:prstGeom>
          <a:noFill/>
          <a:ln>
            <a:solidFill>
              <a:schemeClr val="accent2"/>
            </a:solidFill>
          </a:ln>
        </p:spPr>
        <p:txBody>
          <a:bodyPr wrap="square" rtlCol="0">
            <a:spAutoFit/>
          </a:bodyPr>
          <a:lstStyle/>
          <a:p>
            <a:pPr algn="ctr"/>
            <a:r>
              <a:rPr lang="en-US" dirty="0"/>
              <a:t>Resources Parent Would Seek for Education About </a:t>
            </a:r>
            <a:r>
              <a:rPr lang="en-US" dirty="0" err="1"/>
              <a:t>Vaping</a:t>
            </a:r>
            <a:endParaRPr lang="en-US" dirty="0"/>
          </a:p>
          <a:p>
            <a:pPr algn="ctr"/>
            <a:r>
              <a:rPr lang="en-US" sz="1200" dirty="0"/>
              <a:t>(n=246 with child/children age 9+ in the household)</a:t>
            </a:r>
          </a:p>
        </p:txBody>
      </p:sp>
      <p:cxnSp>
        <p:nvCxnSpPr>
          <p:cNvPr id="9" name="Straight Connector 8"/>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75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230927324"/>
              </p:ext>
            </p:extLst>
          </p:nvPr>
        </p:nvGraphicFramePr>
        <p:xfrm>
          <a:off x="7810500" y="1460500"/>
          <a:ext cx="3009900" cy="3080238"/>
        </p:xfrm>
        <a:graphic>
          <a:graphicData uri="http://schemas.openxmlformats.org/drawingml/2006/table">
            <a:tbl>
              <a:tblPr firstRow="1" bandRow="1">
                <a:tableStyleId>{2D5ABB26-0587-4C30-8999-92F81FD0307C}</a:tableStyleId>
              </a:tblPr>
              <a:tblGrid>
                <a:gridCol w="645383">
                  <a:extLst>
                    <a:ext uri="{9D8B030D-6E8A-4147-A177-3AD203B41FA5}">
                      <a16:colId xmlns:a16="http://schemas.microsoft.com/office/drawing/2014/main" val="20000"/>
                    </a:ext>
                  </a:extLst>
                </a:gridCol>
                <a:gridCol w="729564">
                  <a:extLst>
                    <a:ext uri="{9D8B030D-6E8A-4147-A177-3AD203B41FA5}">
                      <a16:colId xmlns:a16="http://schemas.microsoft.com/office/drawing/2014/main" val="20001"/>
                    </a:ext>
                  </a:extLst>
                </a:gridCol>
                <a:gridCol w="923753">
                  <a:extLst>
                    <a:ext uri="{9D8B030D-6E8A-4147-A177-3AD203B41FA5}">
                      <a16:colId xmlns:a16="http://schemas.microsoft.com/office/drawing/2014/main" val="20002"/>
                    </a:ext>
                  </a:extLst>
                </a:gridCol>
                <a:gridCol w="711200">
                  <a:extLst>
                    <a:ext uri="{9D8B030D-6E8A-4147-A177-3AD203B41FA5}">
                      <a16:colId xmlns:a16="http://schemas.microsoft.com/office/drawing/2014/main" val="20003"/>
                    </a:ext>
                  </a:extLst>
                </a:gridCol>
              </a:tblGrid>
              <a:tr h="264347">
                <a:tc gridSpan="4">
                  <a:txBody>
                    <a:bodyPr/>
                    <a:lstStyle/>
                    <a:p>
                      <a:pPr algn="ctr"/>
                      <a:r>
                        <a:rPr lang="en-US" sz="1200" dirty="0"/>
                        <a:t>% Some</a:t>
                      </a:r>
                      <a:r>
                        <a:rPr lang="en-US" sz="1200" baseline="0" dirty="0"/>
                        <a:t> + A Lot of Trust</a:t>
                      </a:r>
                      <a:endParaRPr lang="en-US" sz="1200" b="1"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40080">
                <a:tc>
                  <a:txBody>
                    <a:bodyPr/>
                    <a:lstStyle/>
                    <a:p>
                      <a:pPr algn="ctr"/>
                      <a:endParaRPr lang="en-US" sz="1000" b="1" dirty="0"/>
                    </a:p>
                    <a:p>
                      <a:pPr algn="ctr"/>
                      <a:r>
                        <a:rPr lang="en-US" sz="1000" b="1" dirty="0"/>
                        <a:t>Total             (n=847)</a:t>
                      </a:r>
                    </a:p>
                  </a:txBody>
                  <a:tcPr/>
                </a:tc>
                <a:tc>
                  <a:txBody>
                    <a:bodyPr/>
                    <a:lstStyle/>
                    <a:p>
                      <a:pPr algn="ctr"/>
                      <a:r>
                        <a:rPr lang="en-US" sz="1000" b="1" dirty="0"/>
                        <a:t>Non-Users</a:t>
                      </a:r>
                    </a:p>
                    <a:p>
                      <a:pPr algn="ctr"/>
                      <a:r>
                        <a:rPr lang="en-US" sz="1000" b="1" dirty="0"/>
                        <a:t>(n=446)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t>Past/Current Users</a:t>
                      </a:r>
                    </a:p>
                    <a:p>
                      <a:pPr algn="ctr"/>
                      <a:r>
                        <a:rPr lang="en-US" sz="1000" b="1" dirty="0"/>
                        <a:t>(n=401)</a:t>
                      </a:r>
                    </a:p>
                  </a:txBody>
                  <a:tcPr/>
                </a:tc>
                <a:tc>
                  <a:txBody>
                    <a:bodyPr/>
                    <a:lstStyle/>
                    <a:p>
                      <a:pPr algn="ctr"/>
                      <a:r>
                        <a:rPr lang="en-US" sz="1000" b="1" dirty="0"/>
                        <a:t>Freq. Users</a:t>
                      </a:r>
                    </a:p>
                    <a:p>
                      <a:pPr algn="ctr"/>
                      <a:r>
                        <a:rPr lang="en-US" sz="1000" b="1" dirty="0"/>
                        <a:t>(n=73)</a:t>
                      </a:r>
                    </a:p>
                  </a:txBody>
                  <a:tcPr/>
                </a:tc>
                <a:extLst>
                  <a:ext uri="{0D108BD9-81ED-4DB2-BD59-A6C34878D82A}">
                    <a16:rowId xmlns:a16="http://schemas.microsoft.com/office/drawing/2014/main" val="10001"/>
                  </a:ext>
                </a:extLst>
              </a:tr>
              <a:tr h="228600">
                <a:tc>
                  <a:txBody>
                    <a:bodyPr/>
                    <a:lstStyle/>
                    <a:p>
                      <a:pPr algn="ctr"/>
                      <a:r>
                        <a:rPr lang="en-US" sz="1000" dirty="0"/>
                        <a:t>93%</a:t>
                      </a:r>
                    </a:p>
                  </a:txBody>
                  <a:tcPr/>
                </a:tc>
                <a:tc>
                  <a:txBody>
                    <a:bodyPr/>
                    <a:lstStyle/>
                    <a:p>
                      <a:pPr algn="ctr"/>
                      <a:r>
                        <a:rPr lang="en-US" sz="1000" dirty="0"/>
                        <a:t>94%</a:t>
                      </a:r>
                    </a:p>
                  </a:txBody>
                  <a:tcPr/>
                </a:tc>
                <a:tc>
                  <a:txBody>
                    <a:bodyPr/>
                    <a:lstStyle/>
                    <a:p>
                      <a:pPr algn="ctr"/>
                      <a:r>
                        <a:rPr lang="en-US" sz="1000" dirty="0"/>
                        <a:t>93%</a:t>
                      </a:r>
                    </a:p>
                  </a:txBody>
                  <a:tcPr/>
                </a:tc>
                <a:tc>
                  <a:txBody>
                    <a:bodyPr/>
                    <a:lstStyle/>
                    <a:p>
                      <a:pPr algn="ctr"/>
                      <a:r>
                        <a:rPr lang="en-US" sz="1000" dirty="0"/>
                        <a:t>86%</a:t>
                      </a:r>
                    </a:p>
                  </a:txBody>
                  <a:tcPr/>
                </a:tc>
                <a:extLst>
                  <a:ext uri="{0D108BD9-81ED-4DB2-BD59-A6C34878D82A}">
                    <a16:rowId xmlns:a16="http://schemas.microsoft.com/office/drawing/2014/main" val="10002"/>
                  </a:ext>
                </a:extLst>
              </a:tr>
              <a:tr h="276860">
                <a:tc>
                  <a:txBody>
                    <a:bodyPr/>
                    <a:lstStyle/>
                    <a:p>
                      <a:pPr algn="ctr"/>
                      <a:r>
                        <a:rPr lang="en-US" sz="1000" dirty="0"/>
                        <a:t>86%</a:t>
                      </a:r>
                    </a:p>
                  </a:txBody>
                  <a:tcPr/>
                </a:tc>
                <a:tc>
                  <a:txBody>
                    <a:bodyPr/>
                    <a:lstStyle/>
                    <a:p>
                      <a:pPr algn="ctr"/>
                      <a:r>
                        <a:rPr lang="en-US" sz="1000" dirty="0"/>
                        <a:t>90%</a:t>
                      </a:r>
                    </a:p>
                  </a:txBody>
                  <a:tcPr/>
                </a:tc>
                <a:tc>
                  <a:txBody>
                    <a:bodyPr/>
                    <a:lstStyle/>
                    <a:p>
                      <a:pPr algn="ctr"/>
                      <a:r>
                        <a:rPr lang="en-US" sz="1000" dirty="0"/>
                        <a:t>83%</a:t>
                      </a:r>
                    </a:p>
                  </a:txBody>
                  <a:tcPr/>
                </a:tc>
                <a:tc>
                  <a:txBody>
                    <a:bodyPr/>
                    <a:lstStyle/>
                    <a:p>
                      <a:pPr algn="ctr"/>
                      <a:r>
                        <a:rPr lang="en-US" sz="1000" dirty="0"/>
                        <a:t>71%</a:t>
                      </a:r>
                    </a:p>
                  </a:txBody>
                  <a:tcPr/>
                </a:tc>
                <a:extLst>
                  <a:ext uri="{0D108BD9-81ED-4DB2-BD59-A6C34878D82A}">
                    <a16:rowId xmlns:a16="http://schemas.microsoft.com/office/drawing/2014/main" val="10003"/>
                  </a:ext>
                </a:extLst>
              </a:tr>
              <a:tr h="228600">
                <a:tc>
                  <a:txBody>
                    <a:bodyPr/>
                    <a:lstStyle/>
                    <a:p>
                      <a:pPr algn="ctr"/>
                      <a:r>
                        <a:rPr lang="en-US" sz="1000" dirty="0"/>
                        <a:t>76%</a:t>
                      </a:r>
                    </a:p>
                  </a:txBody>
                  <a:tcPr/>
                </a:tc>
                <a:tc>
                  <a:txBody>
                    <a:bodyPr/>
                    <a:lstStyle/>
                    <a:p>
                      <a:pPr algn="ctr"/>
                      <a:r>
                        <a:rPr lang="en-US" sz="1000" dirty="0"/>
                        <a:t>86%</a:t>
                      </a:r>
                    </a:p>
                  </a:txBody>
                  <a:tcPr/>
                </a:tc>
                <a:tc>
                  <a:txBody>
                    <a:bodyPr/>
                    <a:lstStyle/>
                    <a:p>
                      <a:pPr algn="ctr"/>
                      <a:r>
                        <a:rPr lang="en-US" sz="1000" dirty="0"/>
                        <a:t>71%</a:t>
                      </a:r>
                    </a:p>
                  </a:txBody>
                  <a:tcPr/>
                </a:tc>
                <a:tc>
                  <a:txBody>
                    <a:bodyPr/>
                    <a:lstStyle/>
                    <a:p>
                      <a:pPr algn="ctr"/>
                      <a:r>
                        <a:rPr lang="en-US" sz="1000" dirty="0"/>
                        <a:t>64%</a:t>
                      </a:r>
                    </a:p>
                  </a:txBody>
                  <a:tcPr/>
                </a:tc>
                <a:extLst>
                  <a:ext uri="{0D108BD9-81ED-4DB2-BD59-A6C34878D82A}">
                    <a16:rowId xmlns:a16="http://schemas.microsoft.com/office/drawing/2014/main" val="10004"/>
                  </a:ext>
                </a:extLst>
              </a:tr>
              <a:tr h="264160">
                <a:tc>
                  <a:txBody>
                    <a:bodyPr/>
                    <a:lstStyle/>
                    <a:p>
                      <a:pPr algn="ctr"/>
                      <a:r>
                        <a:rPr lang="en-US" sz="1000" dirty="0"/>
                        <a:t>82%</a:t>
                      </a:r>
                    </a:p>
                  </a:txBody>
                  <a:tcPr/>
                </a:tc>
                <a:tc>
                  <a:txBody>
                    <a:bodyPr/>
                    <a:lstStyle/>
                    <a:p>
                      <a:pPr algn="ctr"/>
                      <a:r>
                        <a:rPr lang="en-US" sz="1000" dirty="0"/>
                        <a:t>86%</a:t>
                      </a:r>
                    </a:p>
                  </a:txBody>
                  <a:tcPr/>
                </a:tc>
                <a:tc>
                  <a:txBody>
                    <a:bodyPr/>
                    <a:lstStyle/>
                    <a:p>
                      <a:pPr algn="ctr"/>
                      <a:r>
                        <a:rPr lang="en-US" sz="1000" dirty="0"/>
                        <a:t>79%</a:t>
                      </a:r>
                    </a:p>
                  </a:txBody>
                  <a:tcPr/>
                </a:tc>
                <a:tc>
                  <a:txBody>
                    <a:bodyPr/>
                    <a:lstStyle/>
                    <a:p>
                      <a:pPr algn="ctr"/>
                      <a:r>
                        <a:rPr lang="en-US" sz="1000" dirty="0"/>
                        <a:t>74%</a:t>
                      </a:r>
                    </a:p>
                  </a:txBody>
                  <a:tcPr/>
                </a:tc>
                <a:extLst>
                  <a:ext uri="{0D108BD9-81ED-4DB2-BD59-A6C34878D82A}">
                    <a16:rowId xmlns:a16="http://schemas.microsoft.com/office/drawing/2014/main" val="10005"/>
                  </a:ext>
                </a:extLst>
              </a:tr>
              <a:tr h="254000">
                <a:tc>
                  <a:txBody>
                    <a:bodyPr/>
                    <a:lstStyle/>
                    <a:p>
                      <a:pPr algn="ctr"/>
                      <a:r>
                        <a:rPr lang="en-US" sz="1000" dirty="0"/>
                        <a:t>78%</a:t>
                      </a:r>
                    </a:p>
                  </a:txBody>
                  <a:tcPr/>
                </a:tc>
                <a:tc>
                  <a:txBody>
                    <a:bodyPr/>
                    <a:lstStyle/>
                    <a:p>
                      <a:pPr algn="ctr"/>
                      <a:r>
                        <a:rPr lang="en-US" sz="1000" dirty="0"/>
                        <a:t>81%</a:t>
                      </a:r>
                    </a:p>
                  </a:txBody>
                  <a:tcPr/>
                </a:tc>
                <a:tc>
                  <a:txBody>
                    <a:bodyPr/>
                    <a:lstStyle/>
                    <a:p>
                      <a:pPr algn="ctr"/>
                      <a:r>
                        <a:rPr lang="en-US" sz="1000" dirty="0"/>
                        <a:t>73%</a:t>
                      </a:r>
                    </a:p>
                  </a:txBody>
                  <a:tcPr/>
                </a:tc>
                <a:tc>
                  <a:txBody>
                    <a:bodyPr/>
                    <a:lstStyle/>
                    <a:p>
                      <a:pPr algn="ctr"/>
                      <a:r>
                        <a:rPr lang="en-US" sz="1000" dirty="0"/>
                        <a:t>67%</a:t>
                      </a:r>
                    </a:p>
                  </a:txBody>
                  <a:tcPr/>
                </a:tc>
                <a:extLst>
                  <a:ext uri="{0D108BD9-81ED-4DB2-BD59-A6C34878D82A}">
                    <a16:rowId xmlns:a16="http://schemas.microsoft.com/office/drawing/2014/main" val="10006"/>
                  </a:ext>
                </a:extLst>
              </a:tr>
              <a:tr h="259080">
                <a:tc>
                  <a:txBody>
                    <a:bodyPr/>
                    <a:lstStyle/>
                    <a:p>
                      <a:pPr algn="ctr"/>
                      <a:r>
                        <a:rPr lang="en-US" sz="1000" dirty="0"/>
                        <a:t>81%</a:t>
                      </a:r>
                    </a:p>
                  </a:txBody>
                  <a:tcPr/>
                </a:tc>
                <a:tc>
                  <a:txBody>
                    <a:bodyPr/>
                    <a:lstStyle/>
                    <a:p>
                      <a:pPr algn="ctr"/>
                      <a:r>
                        <a:rPr lang="en-US" sz="1000" dirty="0"/>
                        <a:t>70%</a:t>
                      </a:r>
                    </a:p>
                  </a:txBody>
                  <a:tcPr/>
                </a:tc>
                <a:tc>
                  <a:txBody>
                    <a:bodyPr/>
                    <a:lstStyle/>
                    <a:p>
                      <a:pPr algn="ctr"/>
                      <a:r>
                        <a:rPr lang="en-US" sz="1000" dirty="0"/>
                        <a:t>76%</a:t>
                      </a:r>
                    </a:p>
                  </a:txBody>
                  <a:tcPr/>
                </a:tc>
                <a:tc>
                  <a:txBody>
                    <a:bodyPr/>
                    <a:lstStyle/>
                    <a:p>
                      <a:pPr algn="ctr"/>
                      <a:r>
                        <a:rPr lang="en-US" sz="1000" dirty="0"/>
                        <a:t>64%</a:t>
                      </a:r>
                    </a:p>
                  </a:txBody>
                  <a:tcPr/>
                </a:tc>
                <a:extLst>
                  <a:ext uri="{0D108BD9-81ED-4DB2-BD59-A6C34878D82A}">
                    <a16:rowId xmlns:a16="http://schemas.microsoft.com/office/drawing/2014/main" val="10007"/>
                  </a:ext>
                </a:extLst>
              </a:tr>
              <a:tr h="266700">
                <a:tc>
                  <a:txBody>
                    <a:bodyPr/>
                    <a:lstStyle/>
                    <a:p>
                      <a:pPr algn="ctr"/>
                      <a:r>
                        <a:rPr lang="en-US" sz="1000" dirty="0"/>
                        <a:t>71%</a:t>
                      </a:r>
                    </a:p>
                  </a:txBody>
                  <a:tcPr/>
                </a:tc>
                <a:tc>
                  <a:txBody>
                    <a:bodyPr/>
                    <a:lstStyle/>
                    <a:p>
                      <a:pPr algn="ctr"/>
                      <a:r>
                        <a:rPr lang="en-US" sz="1000" dirty="0"/>
                        <a:t>81%</a:t>
                      </a:r>
                    </a:p>
                  </a:txBody>
                  <a:tcPr/>
                </a:tc>
                <a:tc>
                  <a:txBody>
                    <a:bodyPr/>
                    <a:lstStyle/>
                    <a:p>
                      <a:pPr algn="ctr"/>
                      <a:r>
                        <a:rPr lang="en-US" sz="1000" dirty="0"/>
                        <a:t>70%</a:t>
                      </a:r>
                    </a:p>
                  </a:txBody>
                  <a:tcPr/>
                </a:tc>
                <a:tc>
                  <a:txBody>
                    <a:bodyPr/>
                    <a:lstStyle/>
                    <a:p>
                      <a:pPr algn="ctr"/>
                      <a:r>
                        <a:rPr lang="en-US" sz="1000" dirty="0"/>
                        <a:t>62%</a:t>
                      </a:r>
                    </a:p>
                  </a:txBody>
                  <a:tcPr/>
                </a:tc>
                <a:extLst>
                  <a:ext uri="{0D108BD9-81ED-4DB2-BD59-A6C34878D82A}">
                    <a16:rowId xmlns:a16="http://schemas.microsoft.com/office/drawing/2014/main" val="10008"/>
                  </a:ext>
                </a:extLst>
              </a:tr>
              <a:tr h="357358">
                <a:tc>
                  <a:txBody>
                    <a:bodyPr/>
                    <a:lstStyle/>
                    <a:p>
                      <a:pPr algn="ctr"/>
                      <a:r>
                        <a:rPr lang="en-US" sz="1000" dirty="0"/>
                        <a:t>27%</a:t>
                      </a:r>
                    </a:p>
                  </a:txBody>
                  <a:tcPr/>
                </a:tc>
                <a:tc>
                  <a:txBody>
                    <a:bodyPr/>
                    <a:lstStyle/>
                    <a:p>
                      <a:pPr algn="ctr"/>
                      <a:r>
                        <a:rPr lang="en-US" sz="1000" dirty="0"/>
                        <a:t>25%</a:t>
                      </a:r>
                    </a:p>
                  </a:txBody>
                  <a:tcPr/>
                </a:tc>
                <a:tc>
                  <a:txBody>
                    <a:bodyPr/>
                    <a:lstStyle/>
                    <a:p>
                      <a:pPr algn="ctr"/>
                      <a:r>
                        <a:rPr lang="en-US" sz="1000" dirty="0"/>
                        <a:t>30%</a:t>
                      </a:r>
                    </a:p>
                  </a:txBody>
                  <a:tcPr/>
                </a:tc>
                <a:tc>
                  <a:txBody>
                    <a:bodyPr/>
                    <a:lstStyle/>
                    <a:p>
                      <a:pPr algn="ctr"/>
                      <a:r>
                        <a:rPr lang="en-US" sz="1000" dirty="0"/>
                        <a:t>34%</a:t>
                      </a: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99105" y="699657"/>
            <a:ext cx="11737234" cy="1323439"/>
          </a:xfrm>
          <a:prstGeom prst="rect">
            <a:avLst/>
          </a:prstGeom>
          <a:noFill/>
        </p:spPr>
        <p:txBody>
          <a:bodyPr wrap="square" rtlCol="0">
            <a:spAutoFit/>
          </a:bodyPr>
          <a:lstStyle/>
          <a:p>
            <a:pPr marL="285750" indent="-285750">
              <a:buFont typeface="Wingdings" charset="2"/>
              <a:buChar char="v"/>
            </a:pPr>
            <a:r>
              <a:rPr lang="en-US" sz="1600" dirty="0"/>
              <a:t>Past/current users and frequent users trust the same sources of information, but fewer say they trust these sources somewhat or a lot.</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28371"/>
            <a:ext cx="11812527" cy="646331"/>
          </a:xfrm>
          <a:prstGeom prst="rect">
            <a:avLst/>
          </a:prstGeom>
          <a:noFill/>
        </p:spPr>
        <p:txBody>
          <a:bodyPr wrap="square" rtlCol="0">
            <a:spAutoFit/>
          </a:bodyPr>
          <a:lstStyle/>
          <a:p>
            <a:r>
              <a:rPr lang="en-US" dirty="0">
                <a:solidFill>
                  <a:schemeClr val="bg1"/>
                </a:solidFill>
              </a:rPr>
              <a:t>Idahoans are most likely to trust their healthcare providers and non-profit organizations for truthful information about </a:t>
            </a:r>
            <a:r>
              <a:rPr lang="en-US" dirty="0" err="1">
                <a:solidFill>
                  <a:schemeClr val="bg1"/>
                </a:solidFill>
              </a:rPr>
              <a:t>vaping</a:t>
            </a:r>
            <a:r>
              <a:rPr lang="en-US" dirty="0">
                <a:solidFill>
                  <a:schemeClr val="bg1"/>
                </a:solidFill>
              </a:rPr>
              <a:t> and </a:t>
            </a:r>
            <a:r>
              <a:rPr lang="en-US" dirty="0" err="1">
                <a:solidFill>
                  <a:schemeClr val="bg1"/>
                </a:solidFill>
              </a:rPr>
              <a:t>vaping</a:t>
            </a:r>
            <a:r>
              <a:rPr lang="en-US" dirty="0">
                <a:solidFill>
                  <a:schemeClr val="bg1"/>
                </a:solidFill>
              </a:rPr>
              <a:t> products. </a:t>
            </a:r>
          </a:p>
        </p:txBody>
      </p:sp>
      <p:sp>
        <p:nvSpPr>
          <p:cNvPr id="3" name="Rectangle 2"/>
          <p:cNvSpPr/>
          <p:nvPr/>
        </p:nvSpPr>
        <p:spPr>
          <a:xfrm>
            <a:off x="2688435" y="6475710"/>
            <a:ext cx="6760365" cy="215444"/>
          </a:xfrm>
          <a:prstGeom prst="rect">
            <a:avLst/>
          </a:prstGeom>
        </p:spPr>
        <p:txBody>
          <a:bodyPr wrap="square">
            <a:spAutoFit/>
          </a:bodyPr>
          <a:lstStyle/>
          <a:p>
            <a:pPr lvl="0"/>
            <a:r>
              <a:rPr lang="en-US" sz="800" dirty="0"/>
              <a:t>Q28. How much trust do you have in each of the following to provide truthful information to you about e-cigarettes and vaping products? </a:t>
            </a:r>
          </a:p>
        </p:txBody>
      </p:sp>
      <p:sp>
        <p:nvSpPr>
          <p:cNvPr id="6" name="Slide Number Placeholder 5"/>
          <p:cNvSpPr>
            <a:spLocks noGrp="1"/>
          </p:cNvSpPr>
          <p:nvPr>
            <p:ph type="sldNum" sz="quarter" idx="12"/>
          </p:nvPr>
        </p:nvSpPr>
        <p:spPr/>
        <p:txBody>
          <a:bodyPr/>
          <a:lstStyle/>
          <a:p>
            <a:fld id="{B7C5CABF-F878-C74C-8870-EC106A83C25A}" type="slidenum">
              <a:rPr lang="en-US" smtClean="0"/>
              <a:t>39</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721611922"/>
              </p:ext>
            </p:extLst>
          </p:nvPr>
        </p:nvGraphicFramePr>
        <p:xfrm>
          <a:off x="239772" y="1911909"/>
          <a:ext cx="7367528" cy="2529840"/>
        </p:xfrm>
        <a:graphic>
          <a:graphicData uri="http://schemas.openxmlformats.org/drawingml/2006/table">
            <a:tbl>
              <a:tblPr firstRow="1" bandRow="1">
                <a:tableStyleId>{5C22544A-7EE6-4342-B048-85BDC9FD1C3A}</a:tableStyleId>
              </a:tblPr>
              <a:tblGrid>
                <a:gridCol w="3878542">
                  <a:extLst>
                    <a:ext uri="{9D8B030D-6E8A-4147-A177-3AD203B41FA5}">
                      <a16:colId xmlns:a16="http://schemas.microsoft.com/office/drawing/2014/main" val="20000"/>
                    </a:ext>
                  </a:extLst>
                </a:gridCol>
                <a:gridCol w="885876">
                  <a:extLst>
                    <a:ext uri="{9D8B030D-6E8A-4147-A177-3AD203B41FA5}">
                      <a16:colId xmlns:a16="http://schemas.microsoft.com/office/drawing/2014/main" val="20001"/>
                    </a:ext>
                  </a:extLst>
                </a:gridCol>
                <a:gridCol w="899504">
                  <a:extLst>
                    <a:ext uri="{9D8B030D-6E8A-4147-A177-3AD203B41FA5}">
                      <a16:colId xmlns:a16="http://schemas.microsoft.com/office/drawing/2014/main" val="20002"/>
                    </a:ext>
                  </a:extLst>
                </a:gridCol>
                <a:gridCol w="844988">
                  <a:extLst>
                    <a:ext uri="{9D8B030D-6E8A-4147-A177-3AD203B41FA5}">
                      <a16:colId xmlns:a16="http://schemas.microsoft.com/office/drawing/2014/main" val="20003"/>
                    </a:ext>
                  </a:extLst>
                </a:gridCol>
                <a:gridCol w="858618">
                  <a:extLst>
                    <a:ext uri="{9D8B030D-6E8A-4147-A177-3AD203B41FA5}">
                      <a16:colId xmlns:a16="http://schemas.microsoft.com/office/drawing/2014/main" val="20004"/>
                    </a:ext>
                  </a:extLst>
                </a:gridCol>
              </a:tblGrid>
              <a:tr h="285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73F"/>
                          </a:solidFill>
                        </a:rPr>
                        <a:t>Amount Trust in Resources to Provide Truthful Information About e-Cigarettes/</a:t>
                      </a:r>
                      <a:r>
                        <a:rPr lang="en-US" sz="1200" dirty="0" err="1">
                          <a:solidFill>
                            <a:srgbClr val="00273F"/>
                          </a:solidFill>
                        </a:rPr>
                        <a:t>Vaping</a:t>
                      </a:r>
                      <a:r>
                        <a:rPr lang="en-US" sz="1200" dirty="0">
                          <a:solidFill>
                            <a:srgbClr val="00273F"/>
                          </a:solidFill>
                        </a:rPr>
                        <a:t> (Total base = 847)</a:t>
                      </a:r>
                    </a:p>
                  </a:txBody>
                  <a:tcPr/>
                </a:tc>
                <a:tc>
                  <a:txBody>
                    <a:bodyPr/>
                    <a:lstStyle/>
                    <a:p>
                      <a:pPr algn="ctr"/>
                      <a:r>
                        <a:rPr lang="en-US" sz="1200" dirty="0">
                          <a:solidFill>
                            <a:schemeClr val="tx1"/>
                          </a:solidFill>
                        </a:rPr>
                        <a:t>No Trust At All</a:t>
                      </a:r>
                    </a:p>
                  </a:txBody>
                  <a:tcPr/>
                </a:tc>
                <a:tc>
                  <a:txBody>
                    <a:bodyPr/>
                    <a:lstStyle/>
                    <a:p>
                      <a:pPr algn="ctr"/>
                      <a:r>
                        <a:rPr lang="en-US" sz="1200" dirty="0">
                          <a:solidFill>
                            <a:schemeClr val="tx1"/>
                          </a:solidFill>
                        </a:rPr>
                        <a:t>Very Little Trust</a:t>
                      </a:r>
                    </a:p>
                  </a:txBody>
                  <a:tcPr/>
                </a:tc>
                <a:tc>
                  <a:txBody>
                    <a:bodyPr/>
                    <a:lstStyle/>
                    <a:p>
                      <a:pPr algn="ctr"/>
                      <a:r>
                        <a:rPr lang="en-US" sz="1200" dirty="0">
                          <a:solidFill>
                            <a:schemeClr val="tx1"/>
                          </a:solidFill>
                        </a:rPr>
                        <a:t>Some Trust</a:t>
                      </a:r>
                    </a:p>
                  </a:txBody>
                  <a:tcPr/>
                </a:tc>
                <a:tc>
                  <a:txBody>
                    <a:bodyPr/>
                    <a:lstStyle/>
                    <a:p>
                      <a:pPr algn="ctr"/>
                      <a:r>
                        <a:rPr lang="en-US" sz="1200" dirty="0">
                          <a:solidFill>
                            <a:schemeClr val="tx1"/>
                          </a:solidFill>
                        </a:rPr>
                        <a:t>A Lot of Trust</a:t>
                      </a:r>
                    </a:p>
                  </a:txBody>
                  <a:tcPr/>
                </a:tc>
                <a:extLst>
                  <a:ext uri="{0D108BD9-81ED-4DB2-BD59-A6C34878D82A}">
                    <a16:rowId xmlns:a16="http://schemas.microsoft.com/office/drawing/2014/main" val="10000"/>
                  </a:ext>
                </a:extLst>
              </a:tr>
              <a:tr h="161876">
                <a:tc>
                  <a:txBody>
                    <a:bodyPr/>
                    <a:lstStyle/>
                    <a:p>
                      <a:pPr marL="0" marR="0">
                        <a:lnSpc>
                          <a:spcPct val="106000"/>
                        </a:lnSpc>
                        <a:spcBef>
                          <a:spcPts val="0"/>
                        </a:spcBef>
                        <a:spcAft>
                          <a:spcPts val="0"/>
                        </a:spcAft>
                      </a:pPr>
                      <a:r>
                        <a:rPr lang="en-US" sz="1100" dirty="0">
                          <a:effectLst/>
                          <a:latin typeface="Calibri"/>
                          <a:ea typeface="Calibri"/>
                          <a:cs typeface="Calibri"/>
                        </a:rPr>
                        <a:t>Doctor/Healthcare provider</a:t>
                      </a:r>
                      <a:endParaRPr lang="en-US" sz="1100" dirty="0">
                        <a:effectLst/>
                        <a:latin typeface="Calibri"/>
                        <a:ea typeface="Calibri"/>
                        <a:cs typeface="Times New Roman"/>
                      </a:endParaRPr>
                    </a:p>
                  </a:txBody>
                  <a:tcPr marL="68580" marR="68580" marT="0" marB="0" anchor="ctr"/>
                </a:tc>
                <a:tc>
                  <a:txBody>
                    <a:bodyPr/>
                    <a:lstStyle/>
                    <a:p>
                      <a:pPr algn="ctr"/>
                      <a:r>
                        <a:rPr lang="en-US" sz="1100" dirty="0"/>
                        <a:t>3%</a:t>
                      </a:r>
                    </a:p>
                  </a:txBody>
                  <a:tcPr anchor="ctr"/>
                </a:tc>
                <a:tc>
                  <a:txBody>
                    <a:bodyPr/>
                    <a:lstStyle/>
                    <a:p>
                      <a:pPr algn="ctr"/>
                      <a:r>
                        <a:rPr lang="en-US" sz="1100" dirty="0"/>
                        <a:t>4%</a:t>
                      </a:r>
                    </a:p>
                  </a:txBody>
                  <a:tcPr anchor="ctr"/>
                </a:tc>
                <a:tc>
                  <a:txBody>
                    <a:bodyPr/>
                    <a:lstStyle/>
                    <a:p>
                      <a:pPr algn="ctr"/>
                      <a:r>
                        <a:rPr lang="en-US" sz="1100" dirty="0"/>
                        <a:t>30%</a:t>
                      </a:r>
                    </a:p>
                  </a:txBody>
                  <a:tcPr anchor="ctr"/>
                </a:tc>
                <a:tc>
                  <a:txBody>
                    <a:bodyPr/>
                    <a:lstStyle/>
                    <a:p>
                      <a:pPr algn="ctr"/>
                      <a:r>
                        <a:rPr lang="en-US" sz="1100" dirty="0"/>
                        <a:t>63%</a:t>
                      </a:r>
                    </a:p>
                  </a:txBody>
                  <a:tcPr anchor="ctr"/>
                </a:tc>
                <a:extLst>
                  <a:ext uri="{0D108BD9-81ED-4DB2-BD59-A6C34878D82A}">
                    <a16:rowId xmlns:a16="http://schemas.microsoft.com/office/drawing/2014/main" val="10001"/>
                  </a:ext>
                </a:extLst>
              </a:tr>
              <a:tr h="161876">
                <a:tc>
                  <a:txBody>
                    <a:bodyPr/>
                    <a:lstStyle/>
                    <a:p>
                      <a:pPr marL="0" marR="0">
                        <a:lnSpc>
                          <a:spcPct val="106000"/>
                        </a:lnSpc>
                        <a:spcBef>
                          <a:spcPts val="0"/>
                        </a:spcBef>
                        <a:spcAft>
                          <a:spcPts val="0"/>
                        </a:spcAft>
                      </a:pPr>
                      <a:r>
                        <a:rPr lang="en-US" sz="1100" dirty="0">
                          <a:effectLst/>
                          <a:latin typeface="Calibri"/>
                          <a:ea typeface="Calibri"/>
                          <a:cs typeface="Calibri"/>
                        </a:rPr>
                        <a:t>Non-profit organization (such as American Cancer Society)</a:t>
                      </a:r>
                      <a:endParaRPr lang="en-US" sz="1100" dirty="0">
                        <a:effectLst/>
                        <a:latin typeface="Calibri"/>
                        <a:ea typeface="Calibri"/>
                        <a:cs typeface="Times New Roman"/>
                      </a:endParaRPr>
                    </a:p>
                  </a:txBody>
                  <a:tcPr marL="68580" marR="68580" marT="0" marB="0" anchor="ctr"/>
                </a:tc>
                <a:tc>
                  <a:txBody>
                    <a:bodyPr/>
                    <a:lstStyle/>
                    <a:p>
                      <a:pPr algn="ctr"/>
                      <a:r>
                        <a:rPr lang="en-US" sz="1100" dirty="0"/>
                        <a:t>6%</a:t>
                      </a:r>
                    </a:p>
                  </a:txBody>
                  <a:tcPr anchor="ctr"/>
                </a:tc>
                <a:tc>
                  <a:txBody>
                    <a:bodyPr/>
                    <a:lstStyle/>
                    <a:p>
                      <a:pPr algn="ctr"/>
                      <a:r>
                        <a:rPr lang="en-US" sz="1100" dirty="0"/>
                        <a:t>8%</a:t>
                      </a:r>
                    </a:p>
                  </a:txBody>
                  <a:tcPr anchor="ctr"/>
                </a:tc>
                <a:tc>
                  <a:txBody>
                    <a:bodyPr/>
                    <a:lstStyle/>
                    <a:p>
                      <a:pPr algn="ctr"/>
                      <a:r>
                        <a:rPr lang="en-US" sz="1100" dirty="0"/>
                        <a:t>45%</a:t>
                      </a:r>
                    </a:p>
                  </a:txBody>
                  <a:tcPr anchor="ctr"/>
                </a:tc>
                <a:tc>
                  <a:txBody>
                    <a:bodyPr/>
                    <a:lstStyle/>
                    <a:p>
                      <a:pPr algn="ctr"/>
                      <a:r>
                        <a:rPr lang="en-US" sz="1100" dirty="0"/>
                        <a:t>41%</a:t>
                      </a:r>
                    </a:p>
                  </a:txBody>
                  <a:tcPr anchor="ctr"/>
                </a:tc>
                <a:extLst>
                  <a:ext uri="{0D108BD9-81ED-4DB2-BD59-A6C34878D82A}">
                    <a16:rowId xmlns:a16="http://schemas.microsoft.com/office/drawing/2014/main" val="10002"/>
                  </a:ext>
                </a:extLst>
              </a:tr>
              <a:tr h="161876">
                <a:tc>
                  <a:txBody>
                    <a:bodyPr/>
                    <a:lstStyle/>
                    <a:p>
                      <a:pPr marL="0" marR="0">
                        <a:lnSpc>
                          <a:spcPct val="106000"/>
                        </a:lnSpc>
                        <a:spcBef>
                          <a:spcPts val="0"/>
                        </a:spcBef>
                        <a:spcAft>
                          <a:spcPts val="0"/>
                        </a:spcAft>
                      </a:pPr>
                      <a:r>
                        <a:rPr lang="en-US" sz="1100" dirty="0">
                          <a:effectLst/>
                          <a:latin typeface="Calibri"/>
                          <a:ea typeface="Calibri"/>
                          <a:cs typeface="Calibri"/>
                        </a:rPr>
                        <a:t>Government websites (such as CDC, </a:t>
                      </a:r>
                      <a:r>
                        <a:rPr lang="en-US" sz="1100" dirty="0" err="1">
                          <a:effectLst/>
                          <a:latin typeface="Calibri"/>
                          <a:ea typeface="Calibri"/>
                          <a:cs typeface="Calibri"/>
                        </a:rPr>
                        <a:t>etc</a:t>
                      </a:r>
                      <a:r>
                        <a:rPr lang="en-US" sz="1100" dirty="0">
                          <a:effectLst/>
                          <a:latin typeface="Calibri"/>
                          <a:ea typeface="Calibri"/>
                          <a:cs typeface="Calibri"/>
                        </a:rPr>
                        <a:t> .)</a:t>
                      </a:r>
                      <a:endParaRPr lang="en-US" sz="1100" dirty="0">
                        <a:effectLst/>
                        <a:latin typeface="Calibri"/>
                        <a:ea typeface="Calibri"/>
                        <a:cs typeface="Times New Roman"/>
                      </a:endParaRPr>
                    </a:p>
                  </a:txBody>
                  <a:tcPr marL="68580" marR="68580" marT="0" marB="0" anchor="ctr"/>
                </a:tc>
                <a:tc>
                  <a:txBody>
                    <a:bodyPr/>
                    <a:lstStyle/>
                    <a:p>
                      <a:pPr algn="ctr"/>
                      <a:r>
                        <a:rPr lang="en-US" sz="1100" dirty="0"/>
                        <a:t>9%</a:t>
                      </a:r>
                    </a:p>
                  </a:txBody>
                  <a:tcPr anchor="ctr"/>
                </a:tc>
                <a:tc>
                  <a:txBody>
                    <a:bodyPr/>
                    <a:lstStyle/>
                    <a:p>
                      <a:pPr algn="ctr"/>
                      <a:r>
                        <a:rPr lang="en-US" sz="1100" dirty="0"/>
                        <a:t>15%</a:t>
                      </a:r>
                    </a:p>
                  </a:txBody>
                  <a:tcPr anchor="ctr"/>
                </a:tc>
                <a:tc>
                  <a:txBody>
                    <a:bodyPr/>
                    <a:lstStyle/>
                    <a:p>
                      <a:pPr algn="ctr"/>
                      <a:r>
                        <a:rPr lang="en-US" sz="1100" dirty="0"/>
                        <a:t>41%</a:t>
                      </a:r>
                    </a:p>
                  </a:txBody>
                  <a:tcPr anchor="ctr"/>
                </a:tc>
                <a:tc>
                  <a:txBody>
                    <a:bodyPr/>
                    <a:lstStyle/>
                    <a:p>
                      <a:pPr algn="ctr"/>
                      <a:r>
                        <a:rPr lang="en-US" sz="1100" dirty="0"/>
                        <a:t>35%</a:t>
                      </a:r>
                    </a:p>
                  </a:txBody>
                  <a:tcPr anchor="ctr"/>
                </a:tc>
                <a:extLst>
                  <a:ext uri="{0D108BD9-81ED-4DB2-BD59-A6C34878D82A}">
                    <a16:rowId xmlns:a16="http://schemas.microsoft.com/office/drawing/2014/main" val="10004"/>
                  </a:ext>
                </a:extLst>
              </a:tr>
              <a:tr h="161876">
                <a:tc>
                  <a:txBody>
                    <a:bodyPr/>
                    <a:lstStyle/>
                    <a:p>
                      <a:pPr marL="0" marR="0">
                        <a:lnSpc>
                          <a:spcPct val="106000"/>
                        </a:lnSpc>
                        <a:spcBef>
                          <a:spcPts val="0"/>
                        </a:spcBef>
                        <a:spcAft>
                          <a:spcPts val="0"/>
                        </a:spcAft>
                      </a:pPr>
                      <a:r>
                        <a:rPr lang="en-US" sz="1100" dirty="0">
                          <a:effectLst/>
                          <a:latin typeface="Calibri"/>
                          <a:ea typeface="Calibri"/>
                          <a:cs typeface="Calibri"/>
                        </a:rPr>
                        <a:t>Pharmacies/Drugstores</a:t>
                      </a:r>
                      <a:endParaRPr lang="en-US" sz="1100" dirty="0">
                        <a:effectLst/>
                        <a:latin typeface="Calibri"/>
                        <a:ea typeface="Calibri"/>
                        <a:cs typeface="Times New Roman"/>
                      </a:endParaRPr>
                    </a:p>
                  </a:txBody>
                  <a:tcPr marL="68580" marR="68580" marT="0" marB="0" anchor="ctr"/>
                </a:tc>
                <a:tc>
                  <a:txBody>
                    <a:bodyPr/>
                    <a:lstStyle/>
                    <a:p>
                      <a:pPr algn="ctr"/>
                      <a:r>
                        <a:rPr lang="en-US" sz="1100" dirty="0"/>
                        <a:t>6%</a:t>
                      </a:r>
                    </a:p>
                  </a:txBody>
                  <a:tcPr anchor="ctr"/>
                </a:tc>
                <a:tc>
                  <a:txBody>
                    <a:bodyPr/>
                    <a:lstStyle/>
                    <a:p>
                      <a:pPr algn="ctr"/>
                      <a:r>
                        <a:rPr lang="en-US" sz="1100" dirty="0"/>
                        <a:t>12%</a:t>
                      </a:r>
                    </a:p>
                  </a:txBody>
                  <a:tcPr anchor="ctr"/>
                </a:tc>
                <a:tc>
                  <a:txBody>
                    <a:bodyPr/>
                    <a:lstStyle/>
                    <a:p>
                      <a:pPr algn="ctr"/>
                      <a:r>
                        <a:rPr lang="en-US" sz="1100" dirty="0"/>
                        <a:t>49%</a:t>
                      </a:r>
                    </a:p>
                  </a:txBody>
                  <a:tcPr anchor="ctr"/>
                </a:tc>
                <a:tc>
                  <a:txBody>
                    <a:bodyPr/>
                    <a:lstStyle/>
                    <a:p>
                      <a:pPr algn="ctr"/>
                      <a:r>
                        <a:rPr lang="en-US" sz="1100" dirty="0"/>
                        <a:t>33%</a:t>
                      </a:r>
                    </a:p>
                  </a:txBody>
                  <a:tcPr anchor="ctr"/>
                </a:tc>
                <a:extLst>
                  <a:ext uri="{0D108BD9-81ED-4DB2-BD59-A6C34878D82A}">
                    <a16:rowId xmlns:a16="http://schemas.microsoft.com/office/drawing/2014/main" val="10005"/>
                  </a:ext>
                </a:extLst>
              </a:tr>
              <a:tr h="161876">
                <a:tc>
                  <a:txBody>
                    <a:bodyPr/>
                    <a:lstStyle/>
                    <a:p>
                      <a:pPr marL="0" marR="0">
                        <a:lnSpc>
                          <a:spcPct val="106000"/>
                        </a:lnSpc>
                        <a:spcBef>
                          <a:spcPts val="0"/>
                        </a:spcBef>
                        <a:spcAft>
                          <a:spcPts val="0"/>
                        </a:spcAft>
                      </a:pPr>
                      <a:r>
                        <a:rPr lang="en-US" sz="1100" dirty="0">
                          <a:effectLst/>
                          <a:latin typeface="Calibri"/>
                          <a:ea typeface="Calibri"/>
                          <a:cs typeface="Calibri"/>
                        </a:rPr>
                        <a:t>Family</a:t>
                      </a:r>
                      <a:endParaRPr lang="en-US" sz="1100" dirty="0">
                        <a:effectLst/>
                        <a:latin typeface="Calibri"/>
                        <a:ea typeface="Calibri"/>
                        <a:cs typeface="Times New Roman"/>
                      </a:endParaRPr>
                    </a:p>
                  </a:txBody>
                  <a:tcPr marL="68580" marR="68580" marT="0" marB="0" anchor="ctr"/>
                </a:tc>
                <a:tc>
                  <a:txBody>
                    <a:bodyPr/>
                    <a:lstStyle/>
                    <a:p>
                      <a:pPr algn="ctr"/>
                      <a:r>
                        <a:rPr lang="en-US" sz="1100" dirty="0"/>
                        <a:t>6%</a:t>
                      </a:r>
                    </a:p>
                  </a:txBody>
                  <a:tcPr anchor="ctr"/>
                </a:tc>
                <a:tc>
                  <a:txBody>
                    <a:bodyPr/>
                    <a:lstStyle/>
                    <a:p>
                      <a:pPr algn="ctr"/>
                      <a:r>
                        <a:rPr lang="en-US" sz="1100" dirty="0"/>
                        <a:t>16%</a:t>
                      </a:r>
                    </a:p>
                  </a:txBody>
                  <a:tcPr anchor="ctr"/>
                </a:tc>
                <a:tc>
                  <a:txBody>
                    <a:bodyPr/>
                    <a:lstStyle/>
                    <a:p>
                      <a:pPr algn="ctr"/>
                      <a:r>
                        <a:rPr lang="en-US" sz="1100" dirty="0"/>
                        <a:t>47%</a:t>
                      </a:r>
                    </a:p>
                  </a:txBody>
                  <a:tcPr anchor="ctr"/>
                </a:tc>
                <a:tc>
                  <a:txBody>
                    <a:bodyPr/>
                    <a:lstStyle/>
                    <a:p>
                      <a:pPr algn="ctr"/>
                      <a:r>
                        <a:rPr lang="en-US" sz="1100" dirty="0"/>
                        <a:t>31%</a:t>
                      </a:r>
                    </a:p>
                  </a:txBody>
                  <a:tcPr anchor="ctr"/>
                </a:tc>
                <a:extLst>
                  <a:ext uri="{0D108BD9-81ED-4DB2-BD59-A6C34878D82A}">
                    <a16:rowId xmlns:a16="http://schemas.microsoft.com/office/drawing/2014/main" val="10007"/>
                  </a:ext>
                </a:extLst>
              </a:tr>
              <a:tr h="161876">
                <a:tc>
                  <a:txBody>
                    <a:bodyPr/>
                    <a:lstStyle/>
                    <a:p>
                      <a:pPr marL="0" marR="0">
                        <a:lnSpc>
                          <a:spcPct val="106000"/>
                        </a:lnSpc>
                        <a:spcBef>
                          <a:spcPts val="0"/>
                        </a:spcBef>
                        <a:spcAft>
                          <a:spcPts val="0"/>
                        </a:spcAft>
                      </a:pPr>
                      <a:r>
                        <a:rPr lang="en-US" sz="1100" dirty="0">
                          <a:effectLst/>
                          <a:latin typeface="Calibri"/>
                          <a:ea typeface="Calibri"/>
                          <a:cs typeface="Calibri"/>
                        </a:rPr>
                        <a:t>Health and Wellness Website</a:t>
                      </a:r>
                      <a:endParaRPr lang="en-US" sz="1100" dirty="0">
                        <a:effectLst/>
                        <a:latin typeface="Calibri"/>
                        <a:ea typeface="Calibri"/>
                        <a:cs typeface="Times New Roman"/>
                      </a:endParaRPr>
                    </a:p>
                  </a:txBody>
                  <a:tcPr marL="68580" marR="68580" marT="0" marB="0" anchor="ctr"/>
                </a:tc>
                <a:tc>
                  <a:txBody>
                    <a:bodyPr/>
                    <a:lstStyle/>
                    <a:p>
                      <a:pPr algn="ctr"/>
                      <a:r>
                        <a:rPr lang="en-US" sz="1100" dirty="0"/>
                        <a:t>5%</a:t>
                      </a:r>
                    </a:p>
                  </a:txBody>
                  <a:tcPr anchor="ctr"/>
                </a:tc>
                <a:tc>
                  <a:txBody>
                    <a:bodyPr/>
                    <a:lstStyle/>
                    <a:p>
                      <a:pPr algn="ctr"/>
                      <a:r>
                        <a:rPr lang="en-US" sz="1100" dirty="0"/>
                        <a:t>14%</a:t>
                      </a:r>
                    </a:p>
                  </a:txBody>
                  <a:tcPr anchor="ctr"/>
                </a:tc>
                <a:tc>
                  <a:txBody>
                    <a:bodyPr/>
                    <a:lstStyle/>
                    <a:p>
                      <a:pPr algn="ctr"/>
                      <a:r>
                        <a:rPr lang="en-US" sz="1100" dirty="0"/>
                        <a:t>53%</a:t>
                      </a:r>
                    </a:p>
                  </a:txBody>
                  <a:tcPr anchor="ctr"/>
                </a:tc>
                <a:tc>
                  <a:txBody>
                    <a:bodyPr/>
                    <a:lstStyle/>
                    <a:p>
                      <a:pPr algn="ctr"/>
                      <a:r>
                        <a:rPr lang="en-US" sz="1100" dirty="0"/>
                        <a:t>28%</a:t>
                      </a:r>
                    </a:p>
                  </a:txBody>
                  <a:tcPr anchor="ctr"/>
                </a:tc>
                <a:extLst>
                  <a:ext uri="{0D108BD9-81ED-4DB2-BD59-A6C34878D82A}">
                    <a16:rowId xmlns:a16="http://schemas.microsoft.com/office/drawing/2014/main" val="10003"/>
                  </a:ext>
                </a:extLst>
              </a:tr>
              <a:tr h="161876">
                <a:tc>
                  <a:txBody>
                    <a:bodyPr/>
                    <a:lstStyle/>
                    <a:p>
                      <a:pPr marL="0" marR="0">
                        <a:lnSpc>
                          <a:spcPct val="106000"/>
                        </a:lnSpc>
                        <a:spcBef>
                          <a:spcPts val="0"/>
                        </a:spcBef>
                        <a:spcAft>
                          <a:spcPts val="0"/>
                        </a:spcAft>
                      </a:pPr>
                      <a:r>
                        <a:rPr lang="en-US" sz="1100" dirty="0">
                          <a:effectLst/>
                          <a:latin typeface="Calibri"/>
                          <a:ea typeface="Calibri"/>
                          <a:cs typeface="Calibri"/>
                        </a:rPr>
                        <a:t>Friends</a:t>
                      </a:r>
                      <a:endParaRPr lang="en-US" sz="1100" dirty="0">
                        <a:effectLst/>
                        <a:latin typeface="Calibri"/>
                        <a:ea typeface="Calibri"/>
                        <a:cs typeface="Times New Roman"/>
                      </a:endParaRPr>
                    </a:p>
                  </a:txBody>
                  <a:tcPr marL="68580" marR="68580" marT="0" marB="0" anchor="ctr"/>
                </a:tc>
                <a:tc>
                  <a:txBody>
                    <a:bodyPr/>
                    <a:lstStyle/>
                    <a:p>
                      <a:pPr algn="ctr"/>
                      <a:r>
                        <a:rPr lang="en-US" sz="1100" dirty="0"/>
                        <a:t>7%</a:t>
                      </a:r>
                    </a:p>
                  </a:txBody>
                  <a:tcPr anchor="ctr"/>
                </a:tc>
                <a:tc>
                  <a:txBody>
                    <a:bodyPr/>
                    <a:lstStyle/>
                    <a:p>
                      <a:pPr algn="ctr"/>
                      <a:r>
                        <a:rPr lang="en-US" sz="1100" dirty="0"/>
                        <a:t>23%</a:t>
                      </a:r>
                    </a:p>
                  </a:txBody>
                  <a:tcPr anchor="ctr"/>
                </a:tc>
                <a:tc>
                  <a:txBody>
                    <a:bodyPr/>
                    <a:lstStyle/>
                    <a:p>
                      <a:pPr algn="ctr"/>
                      <a:r>
                        <a:rPr lang="en-US" sz="1100" dirty="0"/>
                        <a:t>49%</a:t>
                      </a:r>
                    </a:p>
                  </a:txBody>
                  <a:tcPr anchor="ctr"/>
                </a:tc>
                <a:tc>
                  <a:txBody>
                    <a:bodyPr/>
                    <a:lstStyle/>
                    <a:p>
                      <a:pPr algn="ctr"/>
                      <a:r>
                        <a:rPr lang="en-US" sz="1100" dirty="0"/>
                        <a:t>22%</a:t>
                      </a:r>
                    </a:p>
                  </a:txBody>
                  <a:tcPr anchor="ctr"/>
                </a:tc>
                <a:extLst>
                  <a:ext uri="{0D108BD9-81ED-4DB2-BD59-A6C34878D82A}">
                    <a16:rowId xmlns:a16="http://schemas.microsoft.com/office/drawing/2014/main" val="10006"/>
                  </a:ext>
                </a:extLst>
              </a:tr>
              <a:tr h="161876">
                <a:tc>
                  <a:txBody>
                    <a:bodyPr/>
                    <a:lstStyle/>
                    <a:p>
                      <a:pPr marL="0" marR="0">
                        <a:lnSpc>
                          <a:spcPct val="106000"/>
                        </a:lnSpc>
                        <a:spcBef>
                          <a:spcPts val="0"/>
                        </a:spcBef>
                        <a:spcAft>
                          <a:spcPts val="0"/>
                        </a:spcAft>
                      </a:pPr>
                      <a:r>
                        <a:rPr lang="en-US" sz="1100" dirty="0">
                          <a:effectLst/>
                          <a:latin typeface="Calibri"/>
                          <a:ea typeface="Calibri"/>
                          <a:cs typeface="Calibri"/>
                        </a:rPr>
                        <a:t>Social media</a:t>
                      </a:r>
                      <a:endParaRPr lang="en-US" sz="1100" dirty="0">
                        <a:effectLst/>
                        <a:latin typeface="Calibri"/>
                        <a:ea typeface="Calibri"/>
                        <a:cs typeface="Times New Roman"/>
                      </a:endParaRPr>
                    </a:p>
                  </a:txBody>
                  <a:tcPr marL="68580" marR="68580" marT="0" marB="0" anchor="ctr"/>
                </a:tc>
                <a:tc>
                  <a:txBody>
                    <a:bodyPr/>
                    <a:lstStyle/>
                    <a:p>
                      <a:pPr algn="ctr"/>
                      <a:r>
                        <a:rPr lang="en-US" sz="1100" dirty="0"/>
                        <a:t>32%</a:t>
                      </a:r>
                    </a:p>
                  </a:txBody>
                  <a:tcPr anchor="ctr"/>
                </a:tc>
                <a:tc>
                  <a:txBody>
                    <a:bodyPr/>
                    <a:lstStyle/>
                    <a:p>
                      <a:pPr algn="ctr"/>
                      <a:r>
                        <a:rPr lang="en-US" sz="1100" dirty="0"/>
                        <a:t>41%</a:t>
                      </a:r>
                    </a:p>
                  </a:txBody>
                  <a:tcPr anchor="ctr"/>
                </a:tc>
                <a:tc>
                  <a:txBody>
                    <a:bodyPr/>
                    <a:lstStyle/>
                    <a:p>
                      <a:pPr algn="ctr"/>
                      <a:r>
                        <a:rPr lang="en-US" sz="1100" dirty="0"/>
                        <a:t>21%</a:t>
                      </a:r>
                    </a:p>
                  </a:txBody>
                  <a:tcPr anchor="ctr"/>
                </a:tc>
                <a:tc>
                  <a:txBody>
                    <a:bodyPr/>
                    <a:lstStyle/>
                    <a:p>
                      <a:pPr algn="ctr"/>
                      <a:r>
                        <a:rPr lang="en-US" sz="1100" dirty="0"/>
                        <a:t>6%</a:t>
                      </a:r>
                    </a:p>
                  </a:txBody>
                  <a:tcPr anchor="ctr"/>
                </a:tc>
                <a:extLst>
                  <a:ext uri="{0D108BD9-81ED-4DB2-BD59-A6C34878D82A}">
                    <a16:rowId xmlns:a16="http://schemas.microsoft.com/office/drawing/2014/main" val="10008"/>
                  </a:ext>
                </a:extLst>
              </a:tr>
            </a:tbl>
          </a:graphicData>
        </a:graphic>
      </p:graphicFrame>
      <p:cxnSp>
        <p:nvCxnSpPr>
          <p:cNvPr id="25" name="Straight Connector 2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001000" y="2298700"/>
            <a:ext cx="393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648700" y="2298700"/>
            <a:ext cx="393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0274300" y="2298700"/>
            <a:ext cx="393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7962900" y="1460500"/>
            <a:ext cx="2489200" cy="2921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448800" y="2311400"/>
            <a:ext cx="3937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69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Audience Segments</a:t>
            </a:r>
          </a:p>
        </p:txBody>
      </p:sp>
      <p:sp>
        <p:nvSpPr>
          <p:cNvPr id="7" name="Slide Number Placeholder 6"/>
          <p:cNvSpPr>
            <a:spLocks noGrp="1"/>
          </p:cNvSpPr>
          <p:nvPr>
            <p:ph type="sldNum" sz="quarter" idx="12"/>
          </p:nvPr>
        </p:nvSpPr>
        <p:spPr/>
        <p:txBody>
          <a:bodyPr/>
          <a:lstStyle/>
          <a:p>
            <a:fld id="{B7C5CABF-F878-C74C-8870-EC106A83C25A}" type="slidenum">
              <a:rPr lang="en-US" smtClean="0"/>
              <a:t>4</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8AB447C-21E9-884C-8AF8-DDFBE155075F}"/>
              </a:ext>
            </a:extLst>
          </p:cNvPr>
          <p:cNvSpPr txBox="1"/>
          <p:nvPr/>
        </p:nvSpPr>
        <p:spPr>
          <a:xfrm>
            <a:off x="440028" y="1089985"/>
            <a:ext cx="11009114" cy="5324534"/>
          </a:xfrm>
          <a:prstGeom prst="rect">
            <a:avLst/>
          </a:prstGeom>
          <a:noFill/>
        </p:spPr>
        <p:txBody>
          <a:bodyPr wrap="square" rtlCol="0">
            <a:spAutoFit/>
          </a:bodyPr>
          <a:lstStyle/>
          <a:p>
            <a:r>
              <a:rPr lang="en-US" sz="1400" b="1" dirty="0">
                <a:solidFill>
                  <a:srgbClr val="FF0000"/>
                </a:solidFill>
              </a:rPr>
              <a:t>Frequent Users </a:t>
            </a:r>
            <a:r>
              <a:rPr lang="en-US" sz="1400" b="1" dirty="0">
                <a:solidFill>
                  <a:schemeClr val="accent2">
                    <a:lumMod val="50000"/>
                  </a:schemeClr>
                </a:solidFill>
              </a:rPr>
              <a:t>of Vaping Products</a:t>
            </a:r>
            <a:endParaRPr lang="en-US" sz="1400" dirty="0">
              <a:solidFill>
                <a:schemeClr val="accent2">
                  <a:lumMod val="50000"/>
                </a:schemeClr>
              </a:solidFill>
            </a:endParaRPr>
          </a:p>
          <a:p>
            <a:endParaRPr lang="en-US" sz="800" dirty="0">
              <a:solidFill>
                <a:schemeClr val="accent2">
                  <a:lumMod val="50000"/>
                </a:schemeClr>
              </a:solidFill>
            </a:endParaRPr>
          </a:p>
          <a:p>
            <a:pPr marL="285750" indent="-285750">
              <a:buFont typeface="Wingdings" charset="2"/>
              <a:buChar char="§"/>
            </a:pPr>
            <a:r>
              <a:rPr lang="en-US" sz="1400" dirty="0">
                <a:solidFill>
                  <a:schemeClr val="accent2">
                    <a:lumMod val="50000"/>
                  </a:schemeClr>
                </a:solidFill>
              </a:rPr>
              <a:t>This audience segment is defined as Idahoans who use e-cigarettes and/or vaping products daily.</a:t>
            </a:r>
          </a:p>
          <a:p>
            <a:pPr marL="285750" indent="-285750">
              <a:buFont typeface="Wingdings" charset="2"/>
              <a:buChar char="§"/>
            </a:pPr>
            <a:r>
              <a:rPr lang="en-US" sz="1400" dirty="0">
                <a:solidFill>
                  <a:schemeClr val="accent2">
                    <a:lumMod val="50000"/>
                  </a:schemeClr>
                </a:solidFill>
                <a:cs typeface="Calibri"/>
              </a:rPr>
              <a:t>Sample size: 73</a:t>
            </a:r>
          </a:p>
          <a:p>
            <a:pPr marL="285750" indent="-285750">
              <a:buFont typeface="Wingdings" charset="2"/>
              <a:buChar char="§"/>
            </a:pPr>
            <a:r>
              <a:rPr lang="en-US" sz="1400" dirty="0">
                <a:solidFill>
                  <a:schemeClr val="accent2">
                    <a:lumMod val="50000"/>
                  </a:schemeClr>
                </a:solidFill>
                <a:cs typeface="Calibri"/>
              </a:rPr>
              <a:t>Margin of Error: +/- 11.5 percentage points at the 95% confidence interval</a:t>
            </a:r>
            <a:endParaRPr lang="en-US" sz="1400" dirty="0">
              <a:solidFill>
                <a:schemeClr val="accent2">
                  <a:lumMod val="50000"/>
                </a:schemeClr>
              </a:solidFill>
            </a:endParaRPr>
          </a:p>
          <a:p>
            <a:endParaRPr lang="en-US" sz="1400" b="1" dirty="0">
              <a:solidFill>
                <a:schemeClr val="accent2">
                  <a:lumMod val="50000"/>
                </a:schemeClr>
              </a:solidFill>
            </a:endParaRPr>
          </a:p>
          <a:p>
            <a:r>
              <a:rPr lang="en-US" sz="1400" b="1" dirty="0">
                <a:solidFill>
                  <a:srgbClr val="FF0000"/>
                </a:solidFill>
              </a:rPr>
              <a:t>Occasional Users </a:t>
            </a:r>
            <a:r>
              <a:rPr lang="en-US" sz="1400" b="1" dirty="0">
                <a:solidFill>
                  <a:schemeClr val="accent2">
                    <a:lumMod val="50000"/>
                  </a:schemeClr>
                </a:solidFill>
              </a:rPr>
              <a:t>of Vaping Products</a:t>
            </a:r>
            <a:endParaRPr lang="en-US" sz="1400" dirty="0">
              <a:solidFill>
                <a:schemeClr val="accent2">
                  <a:lumMod val="50000"/>
                </a:schemeClr>
              </a:solidFill>
            </a:endParaRPr>
          </a:p>
          <a:p>
            <a:endParaRPr lang="en-US" sz="800" dirty="0">
              <a:solidFill>
                <a:schemeClr val="accent2">
                  <a:lumMod val="50000"/>
                </a:schemeClr>
              </a:solidFill>
            </a:endParaRPr>
          </a:p>
          <a:p>
            <a:pPr marL="285750" indent="-285750">
              <a:buFont typeface="Wingdings" charset="2"/>
              <a:buChar char="§"/>
            </a:pPr>
            <a:r>
              <a:rPr lang="en-US" sz="1400" dirty="0">
                <a:solidFill>
                  <a:schemeClr val="accent2">
                    <a:lumMod val="50000"/>
                  </a:schemeClr>
                </a:solidFill>
              </a:rPr>
              <a:t>This audience segment is defined as residents who use e-cigarettes and/or vaping products “some days.”</a:t>
            </a:r>
          </a:p>
          <a:p>
            <a:pPr marL="285750" indent="-285750">
              <a:buFont typeface="Wingdings" charset="2"/>
              <a:buChar char="§"/>
            </a:pPr>
            <a:r>
              <a:rPr lang="en-US" sz="1400" dirty="0">
                <a:solidFill>
                  <a:schemeClr val="accent2">
                    <a:lumMod val="50000"/>
                  </a:schemeClr>
                </a:solidFill>
                <a:cs typeface="Calibri"/>
              </a:rPr>
              <a:t>Sample size: 132</a:t>
            </a:r>
          </a:p>
          <a:p>
            <a:pPr marL="285750" indent="-285750">
              <a:buFont typeface="Wingdings" charset="2"/>
              <a:buChar char="§"/>
            </a:pPr>
            <a:r>
              <a:rPr lang="en-US" sz="1400" dirty="0">
                <a:solidFill>
                  <a:schemeClr val="accent2">
                    <a:lumMod val="50000"/>
                  </a:schemeClr>
                </a:solidFill>
                <a:cs typeface="Calibri"/>
              </a:rPr>
              <a:t>Margin of Error: +/- 8.5 percentage points at the 95% confidence interval</a:t>
            </a:r>
            <a:endParaRPr lang="en-US" sz="1400" dirty="0">
              <a:solidFill>
                <a:schemeClr val="accent2">
                  <a:lumMod val="50000"/>
                </a:schemeClr>
              </a:solidFill>
            </a:endParaRPr>
          </a:p>
          <a:p>
            <a:endParaRPr lang="en-US" sz="1400" b="1" dirty="0">
              <a:solidFill>
                <a:schemeClr val="accent2">
                  <a:lumMod val="50000"/>
                </a:schemeClr>
              </a:solidFill>
            </a:endParaRPr>
          </a:p>
          <a:p>
            <a:r>
              <a:rPr lang="en-US" sz="1400" b="1" dirty="0">
                <a:solidFill>
                  <a:srgbClr val="FF0000"/>
                </a:solidFill>
              </a:rPr>
              <a:t>Non-Users </a:t>
            </a:r>
            <a:r>
              <a:rPr lang="en-US" sz="1400" b="1" dirty="0">
                <a:solidFill>
                  <a:schemeClr val="accent2">
                    <a:lumMod val="50000"/>
                  </a:schemeClr>
                </a:solidFill>
              </a:rPr>
              <a:t>of Vaping Products</a:t>
            </a:r>
            <a:endParaRPr lang="en-US" sz="1400" dirty="0">
              <a:solidFill>
                <a:schemeClr val="accent2">
                  <a:lumMod val="50000"/>
                </a:schemeClr>
              </a:solidFill>
            </a:endParaRPr>
          </a:p>
          <a:p>
            <a:endParaRPr lang="en-US" sz="800" dirty="0">
              <a:solidFill>
                <a:schemeClr val="accent2">
                  <a:lumMod val="50000"/>
                </a:schemeClr>
              </a:solidFill>
            </a:endParaRPr>
          </a:p>
          <a:p>
            <a:pPr marL="285750" indent="-285750">
              <a:buFont typeface="Wingdings" charset="2"/>
              <a:buChar char="§"/>
            </a:pPr>
            <a:r>
              <a:rPr lang="en-US" sz="1400" dirty="0">
                <a:solidFill>
                  <a:schemeClr val="accent2">
                    <a:lumMod val="50000"/>
                  </a:schemeClr>
                </a:solidFill>
              </a:rPr>
              <a:t>This audience segment is defined as Idahoans who have never tried a </a:t>
            </a:r>
            <a:r>
              <a:rPr lang="en-US" sz="1400" dirty="0" err="1">
                <a:solidFill>
                  <a:schemeClr val="accent2">
                    <a:lumMod val="50000"/>
                  </a:schemeClr>
                </a:solidFill>
              </a:rPr>
              <a:t>vaping</a:t>
            </a:r>
            <a:r>
              <a:rPr lang="en-US" sz="1400" dirty="0">
                <a:solidFill>
                  <a:schemeClr val="accent2">
                    <a:lumMod val="50000"/>
                  </a:schemeClr>
                </a:solidFill>
              </a:rPr>
              <a:t> product.</a:t>
            </a:r>
          </a:p>
          <a:p>
            <a:pPr marL="285750" indent="-285750">
              <a:buFont typeface="Wingdings" charset="2"/>
              <a:buChar char="§"/>
            </a:pPr>
            <a:r>
              <a:rPr lang="en-US" sz="1400" dirty="0">
                <a:solidFill>
                  <a:schemeClr val="accent2">
                    <a:lumMod val="50000"/>
                  </a:schemeClr>
                </a:solidFill>
                <a:cs typeface="Calibri"/>
              </a:rPr>
              <a:t>Sample size: 446</a:t>
            </a:r>
          </a:p>
          <a:p>
            <a:pPr marL="285750" indent="-285750">
              <a:buFont typeface="Wingdings" charset="2"/>
              <a:buChar char="§"/>
            </a:pPr>
            <a:r>
              <a:rPr lang="en-US" sz="1400" dirty="0">
                <a:solidFill>
                  <a:schemeClr val="accent2">
                    <a:lumMod val="50000"/>
                  </a:schemeClr>
                </a:solidFill>
                <a:cs typeface="Calibri"/>
              </a:rPr>
              <a:t>Margin of Error: +/- 4.6 percentage points at the 95% confidence interval</a:t>
            </a:r>
          </a:p>
          <a:p>
            <a:endParaRPr lang="en-US" sz="1400" dirty="0">
              <a:solidFill>
                <a:schemeClr val="accent2">
                  <a:lumMod val="50000"/>
                </a:schemeClr>
              </a:solidFill>
            </a:endParaRPr>
          </a:p>
          <a:p>
            <a:endParaRPr lang="en-US" sz="1400" dirty="0">
              <a:solidFill>
                <a:schemeClr val="accent2">
                  <a:lumMod val="50000"/>
                </a:schemeClr>
              </a:solidFill>
            </a:endParaRPr>
          </a:p>
          <a:p>
            <a:r>
              <a:rPr lang="en-US" sz="1400" b="1" dirty="0">
                <a:solidFill>
                  <a:srgbClr val="FF0000"/>
                </a:solidFill>
              </a:rPr>
              <a:t>Past/Present Users </a:t>
            </a:r>
            <a:r>
              <a:rPr lang="en-US" sz="1400" b="1" dirty="0"/>
              <a:t>of </a:t>
            </a:r>
            <a:r>
              <a:rPr lang="en-US" sz="1400" b="1" dirty="0" err="1"/>
              <a:t>Vaping</a:t>
            </a:r>
            <a:r>
              <a:rPr lang="en-US" sz="1400" b="1" dirty="0"/>
              <a:t> Products</a:t>
            </a:r>
          </a:p>
          <a:p>
            <a:endParaRPr lang="en-US" sz="800" dirty="0">
              <a:solidFill>
                <a:schemeClr val="accent2">
                  <a:lumMod val="50000"/>
                </a:schemeClr>
              </a:solidFill>
            </a:endParaRPr>
          </a:p>
          <a:p>
            <a:pPr marL="285750" indent="-285750">
              <a:buFont typeface="Wingdings" charset="2"/>
              <a:buChar char="§"/>
            </a:pPr>
            <a:r>
              <a:rPr lang="en-US" sz="1400" dirty="0">
                <a:solidFill>
                  <a:schemeClr val="accent2">
                    <a:lumMod val="50000"/>
                  </a:schemeClr>
                </a:solidFill>
              </a:rPr>
              <a:t>This audience segment is de</a:t>
            </a:r>
            <a:r>
              <a:rPr lang="en-US" sz="1400" dirty="0">
                <a:solidFill>
                  <a:schemeClr val="accent2">
                    <a:lumMod val="50000"/>
                  </a:schemeClr>
                </a:solidFill>
                <a:cs typeface="Calibri"/>
              </a:rPr>
              <a:t>fined as those who have tried/used </a:t>
            </a:r>
            <a:r>
              <a:rPr lang="en-US" sz="1400" dirty="0" err="1">
                <a:solidFill>
                  <a:schemeClr val="accent2">
                    <a:lumMod val="50000"/>
                  </a:schemeClr>
                </a:solidFill>
                <a:cs typeface="Calibri"/>
              </a:rPr>
              <a:t>vaping</a:t>
            </a:r>
            <a:r>
              <a:rPr lang="en-US" sz="1400" dirty="0">
                <a:solidFill>
                  <a:schemeClr val="accent2">
                    <a:lumMod val="50000"/>
                  </a:schemeClr>
                </a:solidFill>
                <a:cs typeface="Calibri"/>
              </a:rPr>
              <a:t> products in the past plus those who are currently using </a:t>
            </a:r>
            <a:r>
              <a:rPr lang="en-US" sz="1400" dirty="0" err="1">
                <a:solidFill>
                  <a:schemeClr val="accent2">
                    <a:lumMod val="50000"/>
                  </a:schemeClr>
                </a:solidFill>
                <a:cs typeface="Calibri"/>
              </a:rPr>
              <a:t>vaping</a:t>
            </a:r>
            <a:r>
              <a:rPr lang="en-US" sz="1400" dirty="0">
                <a:solidFill>
                  <a:schemeClr val="accent2">
                    <a:lumMod val="50000"/>
                  </a:schemeClr>
                </a:solidFill>
                <a:cs typeface="Calibri"/>
              </a:rPr>
              <a:t> products.</a:t>
            </a:r>
          </a:p>
          <a:p>
            <a:pPr marL="285750" indent="-285750">
              <a:buFont typeface="Wingdings" charset="2"/>
              <a:buChar char="§"/>
            </a:pPr>
            <a:r>
              <a:rPr lang="en-US" sz="1400" dirty="0">
                <a:solidFill>
                  <a:schemeClr val="accent2">
                    <a:lumMod val="50000"/>
                  </a:schemeClr>
                </a:solidFill>
                <a:cs typeface="Calibri"/>
              </a:rPr>
              <a:t>Sample size: 401</a:t>
            </a:r>
          </a:p>
          <a:p>
            <a:pPr marL="285750" indent="-285750">
              <a:buFont typeface="Wingdings" charset="2"/>
              <a:buChar char="§"/>
            </a:pPr>
            <a:r>
              <a:rPr lang="en-US" sz="1400" dirty="0">
                <a:solidFill>
                  <a:schemeClr val="accent2">
                    <a:lumMod val="50000"/>
                  </a:schemeClr>
                </a:solidFill>
                <a:cs typeface="Calibri"/>
              </a:rPr>
              <a:t>Margin of Error: +/- 4.9 percentage points at the 95% confidence interval</a:t>
            </a:r>
          </a:p>
          <a:p>
            <a:pPr lvl="0"/>
            <a:endParaRPr lang="en-US" sz="1400" dirty="0">
              <a:solidFill>
                <a:schemeClr val="accent2">
                  <a:lumMod val="50000"/>
                </a:schemeClr>
              </a:solidFill>
            </a:endParaRPr>
          </a:p>
        </p:txBody>
      </p:sp>
    </p:spTree>
    <p:extLst>
      <p:ext uri="{BB962C8B-B14F-4D97-AF65-F5344CB8AC3E}">
        <p14:creationId xmlns:p14="http://schemas.microsoft.com/office/powerpoint/2010/main" val="191991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49300" y="681036"/>
            <a:ext cx="11737234" cy="1323439"/>
          </a:xfrm>
          <a:prstGeom prst="rect">
            <a:avLst/>
          </a:prstGeom>
          <a:noFill/>
        </p:spPr>
        <p:txBody>
          <a:bodyPr wrap="square" rtlCol="0">
            <a:spAutoFit/>
          </a:bodyPr>
          <a:lstStyle/>
          <a:p>
            <a:pPr marL="285750" indent="-285750">
              <a:buFont typeface="Wingdings" charset="2"/>
              <a:buChar char="v"/>
            </a:pPr>
            <a:r>
              <a:rPr lang="en-US" sz="1600" dirty="0"/>
              <a:t>They are most likely to have seen an ad at a convenience store, on the internet/online or on TV.</a:t>
            </a:r>
          </a:p>
          <a:p>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graphicFrame>
        <p:nvGraphicFramePr>
          <p:cNvPr id="10" name="Chart 9"/>
          <p:cNvGraphicFramePr/>
          <p:nvPr>
            <p:extLst>
              <p:ext uri="{D42A27DB-BD31-4B8C-83A1-F6EECF244321}">
                <p14:modId xmlns:p14="http://schemas.microsoft.com/office/powerpoint/2010/main" val="1496380604"/>
              </p:ext>
            </p:extLst>
          </p:nvPr>
        </p:nvGraphicFramePr>
        <p:xfrm>
          <a:off x="407780" y="2623789"/>
          <a:ext cx="3313320" cy="210205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53929" y="2121967"/>
            <a:ext cx="11737234" cy="830997"/>
          </a:xfrm>
          <a:prstGeom prst="rect">
            <a:avLst/>
          </a:prstGeom>
          <a:noFill/>
        </p:spPr>
        <p:txBody>
          <a:bodyPr wrap="square" rtlCol="0">
            <a:spAutoFit/>
          </a:bodyPr>
          <a:lstStyle/>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8172" y="-25400"/>
            <a:ext cx="11952227" cy="646331"/>
          </a:xfrm>
          <a:prstGeom prst="rect">
            <a:avLst/>
          </a:prstGeom>
          <a:noFill/>
        </p:spPr>
        <p:txBody>
          <a:bodyPr wrap="square" rtlCol="0">
            <a:spAutoFit/>
          </a:bodyPr>
          <a:lstStyle/>
          <a:p>
            <a:r>
              <a:rPr lang="en-US" dirty="0">
                <a:solidFill>
                  <a:schemeClr val="bg1"/>
                </a:solidFill>
              </a:rPr>
              <a:t>Slightly more than 40% of past/current </a:t>
            </a:r>
            <a:r>
              <a:rPr lang="en-US" dirty="0" err="1">
                <a:solidFill>
                  <a:schemeClr val="bg1"/>
                </a:solidFill>
              </a:rPr>
              <a:t>vaping</a:t>
            </a:r>
            <a:r>
              <a:rPr lang="en-US" dirty="0">
                <a:solidFill>
                  <a:schemeClr val="bg1"/>
                </a:solidFill>
              </a:rPr>
              <a:t> product users claim they have seen an advertisement promoting e-cigarettes or </a:t>
            </a:r>
            <a:r>
              <a:rPr lang="en-US" dirty="0" err="1">
                <a:solidFill>
                  <a:schemeClr val="bg1"/>
                </a:solidFill>
              </a:rPr>
              <a:t>vaping</a:t>
            </a:r>
            <a:r>
              <a:rPr lang="en-US" dirty="0">
                <a:solidFill>
                  <a:schemeClr val="bg1"/>
                </a:solidFill>
              </a:rPr>
              <a:t> products in the past month.</a:t>
            </a:r>
          </a:p>
        </p:txBody>
      </p:sp>
      <p:sp>
        <p:nvSpPr>
          <p:cNvPr id="3" name="Rectangle 2"/>
          <p:cNvSpPr/>
          <p:nvPr/>
        </p:nvSpPr>
        <p:spPr>
          <a:xfrm>
            <a:off x="2826388" y="6486525"/>
            <a:ext cx="6299715" cy="338554"/>
          </a:xfrm>
          <a:prstGeom prst="rect">
            <a:avLst/>
          </a:prstGeom>
        </p:spPr>
        <p:txBody>
          <a:bodyPr wrap="square">
            <a:spAutoFit/>
          </a:bodyPr>
          <a:lstStyle/>
          <a:p>
            <a:pPr lvl="0"/>
            <a:r>
              <a:rPr lang="en-US" sz="800" dirty="0"/>
              <a:t>Q19. Have you seen or heard any advertisements promoting e-cigarettes or vaping products in the past 30 days? </a:t>
            </a:r>
          </a:p>
          <a:p>
            <a:pPr lvl="0"/>
            <a:r>
              <a:rPr lang="en-US" sz="800" dirty="0"/>
              <a:t>Q20. Where did you see or hear the advertisement? </a:t>
            </a:r>
          </a:p>
        </p:txBody>
      </p:sp>
      <p:sp>
        <p:nvSpPr>
          <p:cNvPr id="6" name="Slide Number Placeholder 5"/>
          <p:cNvSpPr>
            <a:spLocks noGrp="1"/>
          </p:cNvSpPr>
          <p:nvPr>
            <p:ph type="sldNum" sz="quarter" idx="12"/>
          </p:nvPr>
        </p:nvSpPr>
        <p:spPr/>
        <p:txBody>
          <a:bodyPr/>
          <a:lstStyle/>
          <a:p>
            <a:fld id="{B7C5CABF-F878-C74C-8870-EC106A83C25A}" type="slidenum">
              <a:rPr lang="en-US" smtClean="0"/>
              <a:t>40</a:t>
            </a:fld>
            <a:endParaRPr lang="en-US" dirty="0"/>
          </a:p>
        </p:txBody>
      </p:sp>
      <p:sp>
        <p:nvSpPr>
          <p:cNvPr id="2" name="TextBox 1"/>
          <p:cNvSpPr txBox="1"/>
          <p:nvPr/>
        </p:nvSpPr>
        <p:spPr>
          <a:xfrm>
            <a:off x="1009330" y="2305186"/>
            <a:ext cx="2212945" cy="307777"/>
          </a:xfrm>
          <a:prstGeom prst="rect">
            <a:avLst/>
          </a:prstGeom>
          <a:noFill/>
        </p:spPr>
        <p:txBody>
          <a:bodyPr wrap="square" rtlCol="0">
            <a:spAutoFit/>
          </a:bodyPr>
          <a:lstStyle/>
          <a:p>
            <a:r>
              <a:rPr lang="en-US" sz="1400" u="sng" dirty="0"/>
              <a:t>Seen or Heard </a:t>
            </a:r>
            <a:r>
              <a:rPr lang="en-US" sz="1400" u="sng" dirty="0" err="1"/>
              <a:t>Vaping</a:t>
            </a:r>
            <a:r>
              <a:rPr lang="en-US" sz="1400" u="sng" dirty="0"/>
              <a:t> Ad?</a:t>
            </a:r>
          </a:p>
        </p:txBody>
      </p:sp>
      <p:grpSp>
        <p:nvGrpSpPr>
          <p:cNvPr id="48" name="Group 47"/>
          <p:cNvGrpSpPr/>
          <p:nvPr/>
        </p:nvGrpSpPr>
        <p:grpSpPr>
          <a:xfrm>
            <a:off x="4714688" y="1307465"/>
            <a:ext cx="5727212" cy="4893378"/>
            <a:chOff x="4714688" y="1307465"/>
            <a:chExt cx="5727212" cy="4893378"/>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4688" y="1615242"/>
              <a:ext cx="810901" cy="778465"/>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5234" y="2502875"/>
              <a:ext cx="514106" cy="514106"/>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5577" y="3241538"/>
              <a:ext cx="632757" cy="632757"/>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48406" y="4036279"/>
              <a:ext cx="523803" cy="442227"/>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14688" y="4745274"/>
              <a:ext cx="630134" cy="630134"/>
            </a:xfrm>
            <a:prstGeom prst="rect">
              <a:avLst/>
            </a:prstGeom>
          </p:spPr>
        </p:pic>
        <p:pic>
          <p:nvPicPr>
            <p:cNvPr id="16" name="Picture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14688" y="5491527"/>
              <a:ext cx="672320" cy="709316"/>
            </a:xfrm>
            <a:prstGeom prst="rect">
              <a:avLst/>
            </a:prstGeom>
          </p:spPr>
        </p:pic>
        <p:pic>
          <p:nvPicPr>
            <p:cNvPr id="17" name="Pictur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69787" y="1743296"/>
              <a:ext cx="567557" cy="567557"/>
            </a:xfrm>
            <a:prstGeom prst="rect">
              <a:avLst/>
            </a:prstGeom>
          </p:spPr>
        </p:pic>
        <p:pic>
          <p:nvPicPr>
            <p:cNvPr id="18" name="Picture 17"/>
            <p:cNvPicPr>
              <a:picLocks noChangeAspect="1"/>
            </p:cNvPicPr>
            <p:nvPr/>
          </p:nvPicPr>
          <p:blipFill rotWithShape="1">
            <a:blip r:embed="rId10" cstate="screen">
              <a:biLevel thresh="75000"/>
              <a:extLst>
                <a:ext uri="{28A0092B-C50C-407E-A947-70E740481C1C}">
                  <a14:useLocalDpi xmlns:a14="http://schemas.microsoft.com/office/drawing/2010/main"/>
                </a:ext>
              </a:extLst>
            </a:blip>
            <a:srcRect/>
            <a:stretch/>
          </p:blipFill>
          <p:spPr>
            <a:xfrm>
              <a:off x="8394997" y="2461343"/>
              <a:ext cx="635708" cy="585249"/>
            </a:xfrm>
            <a:prstGeom prst="rect">
              <a:avLst/>
            </a:prstGeom>
          </p:spPr>
        </p:pic>
        <p:pic>
          <p:nvPicPr>
            <p:cNvPr id="19" name="Picture 1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45197" y="3165566"/>
              <a:ext cx="635311" cy="621318"/>
            </a:xfrm>
            <a:prstGeom prst="rect">
              <a:avLst/>
            </a:prstGeom>
          </p:spPr>
        </p:pic>
        <p:pic>
          <p:nvPicPr>
            <p:cNvPr id="20" name="Picture 1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52885" y="3807988"/>
              <a:ext cx="720512" cy="720512"/>
            </a:xfrm>
            <a:prstGeom prst="rect">
              <a:avLst/>
            </a:prstGeom>
          </p:spPr>
        </p:pic>
        <p:pic>
          <p:nvPicPr>
            <p:cNvPr id="21" name="Picture 2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07137" y="4745274"/>
              <a:ext cx="530517" cy="530517"/>
            </a:xfrm>
            <a:prstGeom prst="rect">
              <a:avLst/>
            </a:prstGeom>
          </p:spPr>
        </p:pic>
        <p:sp>
          <p:nvSpPr>
            <p:cNvPr id="22" name="Rectangle 21"/>
            <p:cNvSpPr/>
            <p:nvPr/>
          </p:nvSpPr>
          <p:spPr>
            <a:xfrm>
              <a:off x="5475102" y="1874299"/>
              <a:ext cx="1379229" cy="430887"/>
            </a:xfrm>
            <a:prstGeom prst="rect">
              <a:avLst/>
            </a:prstGeom>
          </p:spPr>
          <p:txBody>
            <a:bodyPr wrap="square">
              <a:spAutoFit/>
            </a:bodyPr>
            <a:lstStyle/>
            <a:p>
              <a:r>
                <a:rPr lang="en-US" sz="1100" b="1" dirty="0">
                  <a:solidFill>
                    <a:schemeClr val="accent2"/>
                  </a:solidFill>
                </a:rPr>
                <a:t>Convenience store</a:t>
              </a:r>
            </a:p>
            <a:p>
              <a:r>
                <a:rPr lang="en-US" sz="1100" b="1" dirty="0">
                  <a:solidFill>
                    <a:schemeClr val="accent2"/>
                  </a:solidFill>
                </a:rPr>
                <a:t> / Gas station</a:t>
              </a:r>
            </a:p>
          </p:txBody>
        </p:sp>
        <p:sp>
          <p:nvSpPr>
            <p:cNvPr id="23" name="Rectangle 22"/>
            <p:cNvSpPr/>
            <p:nvPr/>
          </p:nvSpPr>
          <p:spPr>
            <a:xfrm>
              <a:off x="5475103" y="2660576"/>
              <a:ext cx="1523978" cy="261610"/>
            </a:xfrm>
            <a:prstGeom prst="rect">
              <a:avLst/>
            </a:prstGeom>
          </p:spPr>
          <p:txBody>
            <a:bodyPr wrap="square">
              <a:spAutoFit/>
            </a:bodyPr>
            <a:lstStyle/>
            <a:p>
              <a:r>
                <a:rPr lang="en-US" sz="1100" dirty="0"/>
                <a:t>Grocery Store</a:t>
              </a:r>
            </a:p>
          </p:txBody>
        </p:sp>
        <p:sp>
          <p:nvSpPr>
            <p:cNvPr id="24" name="Rectangle 23"/>
            <p:cNvSpPr/>
            <p:nvPr/>
          </p:nvSpPr>
          <p:spPr>
            <a:xfrm>
              <a:off x="5475103" y="3394469"/>
              <a:ext cx="1523978" cy="261610"/>
            </a:xfrm>
            <a:prstGeom prst="rect">
              <a:avLst/>
            </a:prstGeom>
          </p:spPr>
          <p:txBody>
            <a:bodyPr wrap="square">
              <a:spAutoFit/>
            </a:bodyPr>
            <a:lstStyle/>
            <a:p>
              <a:r>
                <a:rPr lang="en-US" sz="1100" b="1" dirty="0">
                  <a:solidFill>
                    <a:schemeClr val="accent2"/>
                  </a:solidFill>
                </a:rPr>
                <a:t>Internet / Online</a:t>
              </a:r>
            </a:p>
          </p:txBody>
        </p:sp>
        <p:sp>
          <p:nvSpPr>
            <p:cNvPr id="25" name="Rectangle 24"/>
            <p:cNvSpPr/>
            <p:nvPr/>
          </p:nvSpPr>
          <p:spPr>
            <a:xfrm>
              <a:off x="5475103" y="4130888"/>
              <a:ext cx="1523978" cy="261610"/>
            </a:xfrm>
            <a:prstGeom prst="rect">
              <a:avLst/>
            </a:prstGeom>
          </p:spPr>
          <p:txBody>
            <a:bodyPr wrap="square">
              <a:spAutoFit/>
            </a:bodyPr>
            <a:lstStyle/>
            <a:p>
              <a:r>
                <a:rPr lang="en-US" sz="1100" b="1" dirty="0">
                  <a:solidFill>
                    <a:schemeClr val="accent2"/>
                  </a:solidFill>
                </a:rPr>
                <a:t>Television</a:t>
              </a:r>
            </a:p>
          </p:txBody>
        </p:sp>
        <p:sp>
          <p:nvSpPr>
            <p:cNvPr id="26" name="Rectangle 25"/>
            <p:cNvSpPr/>
            <p:nvPr/>
          </p:nvSpPr>
          <p:spPr>
            <a:xfrm>
              <a:off x="5475103" y="4931964"/>
              <a:ext cx="1523978" cy="261610"/>
            </a:xfrm>
            <a:prstGeom prst="rect">
              <a:avLst/>
            </a:prstGeom>
          </p:spPr>
          <p:txBody>
            <a:bodyPr wrap="square">
              <a:spAutoFit/>
            </a:bodyPr>
            <a:lstStyle/>
            <a:p>
              <a:r>
                <a:rPr lang="en-US" sz="1100" dirty="0"/>
                <a:t>Magazine</a:t>
              </a:r>
            </a:p>
          </p:txBody>
        </p:sp>
        <p:sp>
          <p:nvSpPr>
            <p:cNvPr id="27" name="Rectangle 26"/>
            <p:cNvSpPr/>
            <p:nvPr/>
          </p:nvSpPr>
          <p:spPr>
            <a:xfrm>
              <a:off x="5475103" y="5734129"/>
              <a:ext cx="1523978" cy="261610"/>
            </a:xfrm>
            <a:prstGeom prst="rect">
              <a:avLst/>
            </a:prstGeom>
          </p:spPr>
          <p:txBody>
            <a:bodyPr wrap="square">
              <a:spAutoFit/>
            </a:bodyPr>
            <a:lstStyle/>
            <a:p>
              <a:r>
                <a:rPr lang="en-US" sz="1100" dirty="0"/>
                <a:t>Billboard</a:t>
              </a:r>
            </a:p>
          </p:txBody>
        </p:sp>
        <p:sp>
          <p:nvSpPr>
            <p:cNvPr id="28" name="Rectangle 27"/>
            <p:cNvSpPr/>
            <p:nvPr/>
          </p:nvSpPr>
          <p:spPr>
            <a:xfrm>
              <a:off x="8917922" y="1942215"/>
              <a:ext cx="1523978" cy="261610"/>
            </a:xfrm>
            <a:prstGeom prst="rect">
              <a:avLst/>
            </a:prstGeom>
          </p:spPr>
          <p:txBody>
            <a:bodyPr wrap="square">
              <a:spAutoFit/>
            </a:bodyPr>
            <a:lstStyle/>
            <a:p>
              <a:r>
                <a:rPr lang="en-US" sz="1100" dirty="0"/>
                <a:t>Radio</a:t>
              </a:r>
            </a:p>
          </p:txBody>
        </p:sp>
        <p:sp>
          <p:nvSpPr>
            <p:cNvPr id="29" name="Rectangle 28"/>
            <p:cNvSpPr/>
            <p:nvPr/>
          </p:nvSpPr>
          <p:spPr>
            <a:xfrm>
              <a:off x="8917922" y="2650651"/>
              <a:ext cx="1523978" cy="261610"/>
            </a:xfrm>
            <a:prstGeom prst="rect">
              <a:avLst/>
            </a:prstGeom>
          </p:spPr>
          <p:txBody>
            <a:bodyPr wrap="square">
              <a:spAutoFit/>
            </a:bodyPr>
            <a:lstStyle/>
            <a:p>
              <a:r>
                <a:rPr lang="en-US" sz="1100" dirty="0"/>
                <a:t>Social Media</a:t>
              </a:r>
            </a:p>
          </p:txBody>
        </p:sp>
        <p:sp>
          <p:nvSpPr>
            <p:cNvPr id="30" name="Rectangle 29"/>
            <p:cNvSpPr/>
            <p:nvPr/>
          </p:nvSpPr>
          <p:spPr>
            <a:xfrm>
              <a:off x="8917922" y="3413206"/>
              <a:ext cx="1523978" cy="261610"/>
            </a:xfrm>
            <a:prstGeom prst="rect">
              <a:avLst/>
            </a:prstGeom>
          </p:spPr>
          <p:txBody>
            <a:bodyPr wrap="square">
              <a:spAutoFit/>
            </a:bodyPr>
            <a:lstStyle/>
            <a:p>
              <a:r>
                <a:rPr lang="en-US" sz="1100" dirty="0"/>
                <a:t>Movie Theater</a:t>
              </a:r>
            </a:p>
          </p:txBody>
        </p:sp>
        <p:sp>
          <p:nvSpPr>
            <p:cNvPr id="31" name="Rectangle 30"/>
            <p:cNvSpPr/>
            <p:nvPr/>
          </p:nvSpPr>
          <p:spPr>
            <a:xfrm>
              <a:off x="8917922" y="4118554"/>
              <a:ext cx="1523978" cy="261610"/>
            </a:xfrm>
            <a:prstGeom prst="rect">
              <a:avLst/>
            </a:prstGeom>
          </p:spPr>
          <p:txBody>
            <a:bodyPr wrap="square">
              <a:spAutoFit/>
            </a:bodyPr>
            <a:lstStyle/>
            <a:p>
              <a:r>
                <a:rPr lang="en-US" sz="1100" dirty="0"/>
                <a:t>At an event</a:t>
              </a:r>
            </a:p>
          </p:txBody>
        </p:sp>
        <p:sp>
          <p:nvSpPr>
            <p:cNvPr id="32" name="Rectangle 31"/>
            <p:cNvSpPr/>
            <p:nvPr/>
          </p:nvSpPr>
          <p:spPr>
            <a:xfrm>
              <a:off x="8917922" y="4941726"/>
              <a:ext cx="1523978" cy="261610"/>
            </a:xfrm>
            <a:prstGeom prst="rect">
              <a:avLst/>
            </a:prstGeom>
          </p:spPr>
          <p:txBody>
            <a:bodyPr wrap="square">
              <a:spAutoFit/>
            </a:bodyPr>
            <a:lstStyle/>
            <a:p>
              <a:r>
                <a:rPr lang="en-US" sz="1100" dirty="0"/>
                <a:t>Mail</a:t>
              </a:r>
            </a:p>
          </p:txBody>
        </p:sp>
        <p:sp>
          <p:nvSpPr>
            <p:cNvPr id="33" name="Rectangle 32"/>
            <p:cNvSpPr/>
            <p:nvPr/>
          </p:nvSpPr>
          <p:spPr>
            <a:xfrm>
              <a:off x="8917922" y="5659417"/>
              <a:ext cx="1523978" cy="261610"/>
            </a:xfrm>
            <a:prstGeom prst="rect">
              <a:avLst/>
            </a:prstGeom>
          </p:spPr>
          <p:txBody>
            <a:bodyPr wrap="square">
              <a:spAutoFit/>
            </a:bodyPr>
            <a:lstStyle/>
            <a:p>
              <a:r>
                <a:rPr lang="en-US" sz="1100" dirty="0"/>
                <a:t>Other</a:t>
              </a:r>
            </a:p>
          </p:txBody>
        </p:sp>
        <p:sp>
          <p:nvSpPr>
            <p:cNvPr id="34" name="TextBox 33"/>
            <p:cNvSpPr txBox="1"/>
            <p:nvPr/>
          </p:nvSpPr>
          <p:spPr>
            <a:xfrm>
              <a:off x="6854332" y="1896048"/>
              <a:ext cx="528693" cy="307777"/>
            </a:xfrm>
            <a:prstGeom prst="rect">
              <a:avLst/>
            </a:prstGeom>
            <a:solidFill>
              <a:schemeClr val="accent2"/>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b="1" dirty="0">
                  <a:solidFill>
                    <a:schemeClr val="bg1">
                      <a:lumMod val="95000"/>
                    </a:schemeClr>
                  </a:solidFill>
                </a:rPr>
                <a:t>47%</a:t>
              </a:r>
            </a:p>
          </p:txBody>
        </p:sp>
        <p:sp>
          <p:nvSpPr>
            <p:cNvPr id="35" name="TextBox 34"/>
            <p:cNvSpPr txBox="1"/>
            <p:nvPr/>
          </p:nvSpPr>
          <p:spPr>
            <a:xfrm>
              <a:off x="6854332" y="2637223"/>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dirty="0">
                  <a:solidFill>
                    <a:srgbClr val="F2F2F2"/>
                  </a:solidFill>
                </a:rPr>
                <a:t>15%</a:t>
              </a:r>
            </a:p>
          </p:txBody>
        </p:sp>
        <p:sp>
          <p:nvSpPr>
            <p:cNvPr id="36" name="TextBox 35"/>
            <p:cNvSpPr txBox="1"/>
            <p:nvPr/>
          </p:nvSpPr>
          <p:spPr>
            <a:xfrm>
              <a:off x="6854332" y="3357099"/>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b="1" dirty="0">
                  <a:solidFill>
                    <a:srgbClr val="F2F2F2"/>
                  </a:solidFill>
                </a:rPr>
                <a:t>47%</a:t>
              </a:r>
            </a:p>
          </p:txBody>
        </p:sp>
        <p:sp>
          <p:nvSpPr>
            <p:cNvPr id="37" name="TextBox 36"/>
            <p:cNvSpPr txBox="1"/>
            <p:nvPr/>
          </p:nvSpPr>
          <p:spPr>
            <a:xfrm>
              <a:off x="6854332" y="4108651"/>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b="1" dirty="0">
                  <a:solidFill>
                    <a:srgbClr val="F2F2F2"/>
                  </a:solidFill>
                </a:rPr>
                <a:t>42%</a:t>
              </a:r>
            </a:p>
          </p:txBody>
        </p:sp>
        <p:sp>
          <p:nvSpPr>
            <p:cNvPr id="38" name="TextBox 37"/>
            <p:cNvSpPr txBox="1"/>
            <p:nvPr/>
          </p:nvSpPr>
          <p:spPr>
            <a:xfrm>
              <a:off x="6854332" y="4895559"/>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dirty="0">
                  <a:solidFill>
                    <a:srgbClr val="F2F2F2"/>
                  </a:solidFill>
                </a:rPr>
                <a:t>14%</a:t>
              </a:r>
            </a:p>
          </p:txBody>
        </p:sp>
        <p:sp>
          <p:nvSpPr>
            <p:cNvPr id="39" name="TextBox 38"/>
            <p:cNvSpPr txBox="1"/>
            <p:nvPr/>
          </p:nvSpPr>
          <p:spPr>
            <a:xfrm>
              <a:off x="6854332" y="5687962"/>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dirty="0">
                  <a:solidFill>
                    <a:srgbClr val="F2F2F2"/>
                  </a:solidFill>
                </a:rPr>
                <a:t>13%</a:t>
              </a:r>
            </a:p>
          </p:txBody>
        </p:sp>
        <p:sp>
          <p:nvSpPr>
            <p:cNvPr id="40" name="TextBox 39"/>
            <p:cNvSpPr txBox="1"/>
            <p:nvPr/>
          </p:nvSpPr>
          <p:spPr>
            <a:xfrm>
              <a:off x="9913207" y="1896048"/>
              <a:ext cx="528693" cy="307777"/>
            </a:xfrm>
            <a:prstGeom prst="rect">
              <a:avLst/>
            </a:prstGeom>
            <a:solidFill>
              <a:schemeClr val="accent2"/>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dirty="0">
                  <a:solidFill>
                    <a:schemeClr val="bg1">
                      <a:lumMod val="95000"/>
                    </a:schemeClr>
                  </a:solidFill>
                </a:rPr>
                <a:t>17%</a:t>
              </a:r>
            </a:p>
          </p:txBody>
        </p:sp>
        <p:sp>
          <p:nvSpPr>
            <p:cNvPr id="41" name="TextBox 40"/>
            <p:cNvSpPr txBox="1"/>
            <p:nvPr/>
          </p:nvSpPr>
          <p:spPr>
            <a:xfrm>
              <a:off x="9913207" y="2637223"/>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dirty="0">
                  <a:solidFill>
                    <a:srgbClr val="F2F2F2"/>
                  </a:solidFill>
                </a:rPr>
                <a:t>33%</a:t>
              </a:r>
            </a:p>
          </p:txBody>
        </p:sp>
        <p:sp>
          <p:nvSpPr>
            <p:cNvPr id="42" name="TextBox 41"/>
            <p:cNvSpPr txBox="1"/>
            <p:nvPr/>
          </p:nvSpPr>
          <p:spPr>
            <a:xfrm>
              <a:off x="9913207" y="3358938"/>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dirty="0">
                  <a:solidFill>
                    <a:srgbClr val="F2F2F2"/>
                  </a:solidFill>
                </a:rPr>
                <a:t>1%</a:t>
              </a:r>
            </a:p>
          </p:txBody>
        </p:sp>
        <p:sp>
          <p:nvSpPr>
            <p:cNvPr id="43" name="TextBox 42"/>
            <p:cNvSpPr txBox="1"/>
            <p:nvPr/>
          </p:nvSpPr>
          <p:spPr>
            <a:xfrm>
              <a:off x="9913207" y="4108651"/>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dirty="0">
                  <a:solidFill>
                    <a:srgbClr val="F2F2F2"/>
                  </a:solidFill>
                </a:rPr>
                <a:t>3%</a:t>
              </a:r>
            </a:p>
          </p:txBody>
        </p:sp>
        <p:sp>
          <p:nvSpPr>
            <p:cNvPr id="44" name="TextBox 43"/>
            <p:cNvSpPr txBox="1"/>
            <p:nvPr/>
          </p:nvSpPr>
          <p:spPr>
            <a:xfrm>
              <a:off x="9913207" y="4900594"/>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dirty="0">
                  <a:solidFill>
                    <a:srgbClr val="F2F2F2"/>
                  </a:solidFill>
                </a:rPr>
                <a:t>4%</a:t>
              </a:r>
            </a:p>
          </p:txBody>
        </p:sp>
        <p:sp>
          <p:nvSpPr>
            <p:cNvPr id="45" name="TextBox 44"/>
            <p:cNvSpPr txBox="1"/>
            <p:nvPr/>
          </p:nvSpPr>
          <p:spPr>
            <a:xfrm>
              <a:off x="9913207" y="5688094"/>
              <a:ext cx="528693" cy="307777"/>
            </a:xfrm>
            <a:prstGeom prst="rect">
              <a:avLst/>
            </a:prstGeom>
            <a:solidFill>
              <a:srgbClr val="004F7E"/>
            </a:solidFill>
            <a:ln>
              <a:solidFill>
                <a:schemeClr val="accent2"/>
              </a:solidFill>
            </a:ln>
            <a:effectLst>
              <a:outerShdw blurRad="50800" dist="38100" dir="2700000" algn="tl" rotWithShape="0">
                <a:srgbClr val="000000">
                  <a:alpha val="43000"/>
                </a:srgbClr>
              </a:outerShdw>
            </a:effectLst>
          </p:spPr>
          <p:txBody>
            <a:bodyPr wrap="square" rtlCol="0">
              <a:spAutoFit/>
            </a:bodyPr>
            <a:lstStyle/>
            <a:p>
              <a:pPr algn="ctr"/>
              <a:r>
                <a:rPr lang="en-US" sz="1400" dirty="0">
                  <a:solidFill>
                    <a:srgbClr val="F2F2F2"/>
                  </a:solidFill>
                </a:rPr>
                <a:t>2%</a:t>
              </a:r>
            </a:p>
          </p:txBody>
        </p:sp>
        <p:sp>
          <p:nvSpPr>
            <p:cNvPr id="46" name="TextBox 45"/>
            <p:cNvSpPr txBox="1"/>
            <p:nvPr/>
          </p:nvSpPr>
          <p:spPr>
            <a:xfrm>
              <a:off x="4714688" y="1307465"/>
              <a:ext cx="5727212" cy="307777"/>
            </a:xfrm>
            <a:prstGeom prst="rect">
              <a:avLst/>
            </a:prstGeom>
            <a:noFill/>
            <a:ln>
              <a:solidFill>
                <a:srgbClr val="004F7E"/>
              </a:solidFill>
            </a:ln>
          </p:spPr>
          <p:txBody>
            <a:bodyPr wrap="square" rtlCol="0">
              <a:spAutoFit/>
            </a:bodyPr>
            <a:lstStyle/>
            <a:p>
              <a:pPr algn="ctr"/>
              <a:r>
                <a:rPr lang="en-US" sz="1400" dirty="0"/>
                <a:t>Where Saw </a:t>
              </a:r>
              <a:r>
                <a:rPr lang="en-US" sz="1400" dirty="0" err="1"/>
                <a:t>Vaping</a:t>
              </a:r>
              <a:r>
                <a:rPr lang="en-US" sz="1400" dirty="0"/>
                <a:t> Advertisement  (n=288 who have seen an ad)</a:t>
              </a:r>
            </a:p>
          </p:txBody>
        </p:sp>
      </p:grpSp>
      <p:cxnSp>
        <p:nvCxnSpPr>
          <p:cNvPr id="47" name="Straight Connector 46"/>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92200" y="4021797"/>
            <a:ext cx="1041400" cy="246221"/>
          </a:xfrm>
          <a:prstGeom prst="rect">
            <a:avLst/>
          </a:prstGeom>
          <a:noFill/>
        </p:spPr>
        <p:txBody>
          <a:bodyPr wrap="square" rtlCol="0">
            <a:spAutoFit/>
          </a:bodyPr>
          <a:lstStyle/>
          <a:p>
            <a:pPr algn="ctr"/>
            <a:r>
              <a:rPr lang="en-US" sz="1000" dirty="0"/>
              <a:t>n=847</a:t>
            </a:r>
          </a:p>
        </p:txBody>
      </p:sp>
      <p:sp>
        <p:nvSpPr>
          <p:cNvPr id="64" name="TextBox 63"/>
          <p:cNvSpPr txBox="1"/>
          <p:nvPr/>
        </p:nvSpPr>
        <p:spPr>
          <a:xfrm>
            <a:off x="1533600" y="4685743"/>
            <a:ext cx="1041400" cy="246221"/>
          </a:xfrm>
          <a:prstGeom prst="rect">
            <a:avLst/>
          </a:prstGeom>
          <a:noFill/>
        </p:spPr>
        <p:txBody>
          <a:bodyPr wrap="square" rtlCol="0">
            <a:spAutoFit/>
          </a:bodyPr>
          <a:lstStyle/>
          <a:p>
            <a:pPr algn="ctr"/>
            <a:r>
              <a:rPr lang="en-US" sz="1000" dirty="0"/>
              <a:t>n=401</a:t>
            </a:r>
          </a:p>
        </p:txBody>
      </p:sp>
      <p:sp>
        <p:nvSpPr>
          <p:cNvPr id="65" name="TextBox 64"/>
          <p:cNvSpPr txBox="1"/>
          <p:nvPr/>
        </p:nvSpPr>
        <p:spPr>
          <a:xfrm>
            <a:off x="2507975" y="4448580"/>
            <a:ext cx="1041400" cy="246221"/>
          </a:xfrm>
          <a:prstGeom prst="rect">
            <a:avLst/>
          </a:prstGeom>
          <a:noFill/>
        </p:spPr>
        <p:txBody>
          <a:bodyPr wrap="square" rtlCol="0">
            <a:spAutoFit/>
          </a:bodyPr>
          <a:lstStyle/>
          <a:p>
            <a:pPr algn="ctr"/>
            <a:r>
              <a:rPr lang="en-US" sz="1000" dirty="0"/>
              <a:t>n=73</a:t>
            </a:r>
          </a:p>
        </p:txBody>
      </p:sp>
      <p:sp>
        <p:nvSpPr>
          <p:cNvPr id="9" name="Rectangle 8"/>
          <p:cNvSpPr/>
          <p:nvPr/>
        </p:nvSpPr>
        <p:spPr>
          <a:xfrm>
            <a:off x="4714688" y="1717896"/>
            <a:ext cx="2791012" cy="60374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714688" y="3204241"/>
            <a:ext cx="2791012" cy="60374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4714688" y="3996476"/>
            <a:ext cx="2791012" cy="60374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435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300" y="681036"/>
            <a:ext cx="11737234" cy="1077218"/>
          </a:xfrm>
          <a:prstGeom prst="rect">
            <a:avLst/>
          </a:prstGeom>
          <a:noFill/>
        </p:spPr>
        <p:txBody>
          <a:bodyPr wrap="square" rtlCol="0">
            <a:spAutoFit/>
          </a:bodyPr>
          <a:lstStyle/>
          <a:p>
            <a:pPr marL="285750" indent="-285750">
              <a:buFont typeface="Wingdings" charset="2"/>
              <a:buChar char="v"/>
            </a:pPr>
            <a:r>
              <a:rPr lang="en-US" sz="1600" dirty="0"/>
              <a:t>JUUL is the most cited brand mentioned in advertisements.</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29403"/>
            <a:ext cx="11850627" cy="646331"/>
          </a:xfrm>
          <a:prstGeom prst="rect">
            <a:avLst/>
          </a:prstGeom>
          <a:noFill/>
        </p:spPr>
        <p:txBody>
          <a:bodyPr wrap="square" rtlCol="0">
            <a:spAutoFit/>
          </a:bodyPr>
          <a:lstStyle/>
          <a:p>
            <a:r>
              <a:rPr lang="en-US" dirty="0">
                <a:solidFill>
                  <a:schemeClr val="bg1"/>
                </a:solidFill>
              </a:rPr>
              <a:t>Idahoans are most likely to say they recall messages claiming </a:t>
            </a:r>
            <a:r>
              <a:rPr lang="en-US" dirty="0" err="1">
                <a:solidFill>
                  <a:schemeClr val="bg1"/>
                </a:solidFill>
              </a:rPr>
              <a:t>vaping</a:t>
            </a:r>
            <a:r>
              <a:rPr lang="en-US" dirty="0">
                <a:solidFill>
                  <a:schemeClr val="bg1"/>
                </a:solidFill>
              </a:rPr>
              <a:t> is less harmful than smoking or can help you stop smoking. Fewer play back messages about the harmful effects of </a:t>
            </a:r>
            <a:r>
              <a:rPr lang="en-US" dirty="0" err="1">
                <a:solidFill>
                  <a:schemeClr val="bg1"/>
                </a:solidFill>
              </a:rPr>
              <a:t>vaping</a:t>
            </a:r>
            <a:r>
              <a:rPr lang="en-US" dirty="0">
                <a:solidFill>
                  <a:schemeClr val="bg1"/>
                </a:solidFill>
              </a:rPr>
              <a:t>.</a:t>
            </a:r>
          </a:p>
        </p:txBody>
      </p:sp>
      <p:sp>
        <p:nvSpPr>
          <p:cNvPr id="3" name="Rectangle 2"/>
          <p:cNvSpPr/>
          <p:nvPr/>
        </p:nvSpPr>
        <p:spPr>
          <a:xfrm>
            <a:off x="2826388" y="6585784"/>
            <a:ext cx="6299715" cy="215444"/>
          </a:xfrm>
          <a:prstGeom prst="rect">
            <a:avLst/>
          </a:prstGeom>
        </p:spPr>
        <p:txBody>
          <a:bodyPr wrap="square">
            <a:spAutoFit/>
          </a:bodyPr>
          <a:lstStyle/>
          <a:p>
            <a:pPr lvl="0"/>
            <a:r>
              <a:rPr lang="en-US" sz="800" dirty="0"/>
              <a:t>Q21. What do you recall about the advertisement? What product was being advertised or what was the main message of the advertisement?</a:t>
            </a:r>
          </a:p>
        </p:txBody>
      </p:sp>
      <p:sp>
        <p:nvSpPr>
          <p:cNvPr id="6" name="Slide Number Placeholder 5"/>
          <p:cNvSpPr>
            <a:spLocks noGrp="1"/>
          </p:cNvSpPr>
          <p:nvPr>
            <p:ph type="sldNum" sz="quarter" idx="12"/>
          </p:nvPr>
        </p:nvSpPr>
        <p:spPr/>
        <p:txBody>
          <a:bodyPr/>
          <a:lstStyle/>
          <a:p>
            <a:fld id="{B7C5CABF-F878-C74C-8870-EC106A83C25A}" type="slidenum">
              <a:rPr lang="en-US" smtClean="0"/>
              <a:t>41</a:t>
            </a:fld>
            <a:endParaRPr lang="en-US" dirty="0"/>
          </a:p>
        </p:txBody>
      </p:sp>
      <p:sp>
        <p:nvSpPr>
          <p:cNvPr id="46" name="TextBox 45"/>
          <p:cNvSpPr txBox="1"/>
          <p:nvPr/>
        </p:nvSpPr>
        <p:spPr>
          <a:xfrm>
            <a:off x="664563" y="1355207"/>
            <a:ext cx="10923315" cy="307777"/>
          </a:xfrm>
          <a:prstGeom prst="rect">
            <a:avLst/>
          </a:prstGeom>
          <a:noFill/>
          <a:ln>
            <a:solidFill>
              <a:srgbClr val="004F7E"/>
            </a:solidFill>
          </a:ln>
        </p:spPr>
        <p:txBody>
          <a:bodyPr wrap="square" rtlCol="0">
            <a:spAutoFit/>
          </a:bodyPr>
          <a:lstStyle/>
          <a:p>
            <a:pPr algn="ctr"/>
            <a:r>
              <a:rPr lang="en-US" sz="1400" dirty="0"/>
              <a:t>What Consumers Recall About </a:t>
            </a:r>
            <a:r>
              <a:rPr lang="en-US" sz="1400" dirty="0" err="1"/>
              <a:t>Vaping</a:t>
            </a:r>
            <a:r>
              <a:rPr lang="en-US" sz="1400" dirty="0"/>
              <a:t> Advertisements  (n=288 who have seen an ad)</a:t>
            </a:r>
          </a:p>
        </p:txBody>
      </p:sp>
      <p:cxnSp>
        <p:nvCxnSpPr>
          <p:cNvPr id="8" name="Straight Connector 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64564" y="1675074"/>
            <a:ext cx="5090038" cy="3785651"/>
          </a:xfrm>
          <a:prstGeom prst="rect">
            <a:avLst/>
          </a:prstGeom>
          <a:noFill/>
        </p:spPr>
        <p:txBody>
          <a:bodyPr wrap="square" rtlCol="0">
            <a:spAutoFit/>
          </a:bodyPr>
          <a:lstStyle/>
          <a:p>
            <a:r>
              <a:rPr lang="en-US" sz="1200" b="1" u="sng" dirty="0"/>
              <a:t>ADS POSITIVE TO VAPING – </a:t>
            </a:r>
            <a:r>
              <a:rPr lang="en-US" sz="1200" b="1" u="sng" dirty="0">
                <a:solidFill>
                  <a:srgbClr val="FF0000"/>
                </a:solidFill>
              </a:rPr>
              <a:t>74 positive comments</a:t>
            </a:r>
          </a:p>
          <a:p>
            <a:r>
              <a:rPr lang="en-US" sz="1200" dirty="0" err="1"/>
              <a:t>Vaping</a:t>
            </a:r>
            <a:r>
              <a:rPr lang="en-US" sz="1200" dirty="0"/>
              <a:t> is less harmful/safer than smoking cigarettes (27 comments)</a:t>
            </a:r>
          </a:p>
          <a:p>
            <a:r>
              <a:rPr lang="en-US" sz="1200" dirty="0" err="1"/>
              <a:t>Vaping</a:t>
            </a:r>
            <a:r>
              <a:rPr lang="en-US" sz="1200" dirty="0"/>
              <a:t> can help you stop smoking (11 comments)</a:t>
            </a:r>
          </a:p>
          <a:p>
            <a:r>
              <a:rPr lang="en-US" sz="1200" dirty="0" err="1"/>
              <a:t>Vaping</a:t>
            </a:r>
            <a:r>
              <a:rPr lang="en-US" sz="1200" dirty="0"/>
              <a:t> is cool/sexy/sexier than smoking (7 comments)</a:t>
            </a:r>
          </a:p>
          <a:p>
            <a:r>
              <a:rPr lang="en-US" sz="1200" dirty="0" err="1"/>
              <a:t>Vaping</a:t>
            </a:r>
            <a:r>
              <a:rPr lang="en-US" sz="1200" dirty="0"/>
              <a:t> is safe/safe for adults 18+ (5 comments)</a:t>
            </a:r>
          </a:p>
          <a:p>
            <a:r>
              <a:rPr lang="en-US" sz="1200" dirty="0"/>
              <a:t>Smoking cigarettes makes you smell bad, </a:t>
            </a:r>
            <a:r>
              <a:rPr lang="en-US" sz="1200" dirty="0" err="1"/>
              <a:t>vaping</a:t>
            </a:r>
            <a:r>
              <a:rPr lang="en-US" sz="1200" dirty="0"/>
              <a:t> does not (5 comments)</a:t>
            </a:r>
          </a:p>
          <a:p>
            <a:r>
              <a:rPr lang="en-US" sz="1200" dirty="0" err="1"/>
              <a:t>Vaping</a:t>
            </a:r>
            <a:r>
              <a:rPr lang="en-US" sz="1200" dirty="0"/>
              <a:t> is fun, enjoyable, social (3 comments)</a:t>
            </a:r>
          </a:p>
          <a:p>
            <a:r>
              <a:rPr lang="en-US" sz="1200" dirty="0" err="1"/>
              <a:t>Vaping</a:t>
            </a:r>
            <a:r>
              <a:rPr lang="en-US" sz="1200" dirty="0"/>
              <a:t> is more discreet (2 comments)</a:t>
            </a:r>
          </a:p>
          <a:p>
            <a:r>
              <a:rPr lang="en-US" sz="1200" dirty="0"/>
              <a:t>E-cigarettes are cheaper than regular cigarettes (1 comment)</a:t>
            </a:r>
          </a:p>
          <a:p>
            <a:r>
              <a:rPr lang="en-US" sz="1200" dirty="0"/>
              <a:t>E-cigarettes are made in a clean room to improve health (1 comment)</a:t>
            </a:r>
          </a:p>
          <a:p>
            <a:r>
              <a:rPr lang="en-US" sz="1200" dirty="0"/>
              <a:t>Ad showed famous people smoking e-cigarettes (1 comment)</a:t>
            </a:r>
          </a:p>
          <a:p>
            <a:r>
              <a:rPr lang="en-US" sz="1200" dirty="0" err="1"/>
              <a:t>Vape</a:t>
            </a:r>
            <a:r>
              <a:rPr lang="en-US" sz="1200" dirty="0"/>
              <a:t> products have less nicotine and more flavor (1 comment)</a:t>
            </a:r>
          </a:p>
          <a:p>
            <a:r>
              <a:rPr lang="en-US" sz="1200" dirty="0"/>
              <a:t>You can use </a:t>
            </a:r>
            <a:r>
              <a:rPr lang="en-US" sz="1200" dirty="0" err="1"/>
              <a:t>vapes</a:t>
            </a:r>
            <a:r>
              <a:rPr lang="en-US" sz="1200" dirty="0"/>
              <a:t> in places you can’t smoke (1 comment)</a:t>
            </a:r>
          </a:p>
          <a:p>
            <a:r>
              <a:rPr lang="en-US" sz="1200" dirty="0"/>
              <a:t>Message was “a new way to smoke” (1 comment)</a:t>
            </a:r>
          </a:p>
          <a:p>
            <a:r>
              <a:rPr lang="en-US" sz="1200" dirty="0"/>
              <a:t>Message was “let yourself be free” (1 comment)</a:t>
            </a:r>
          </a:p>
          <a:p>
            <a:r>
              <a:rPr lang="en-US" sz="1200" dirty="0" err="1"/>
              <a:t>Vaping</a:t>
            </a:r>
            <a:r>
              <a:rPr lang="en-US" sz="1200" dirty="0"/>
              <a:t> is better for environment (1 comment)</a:t>
            </a:r>
          </a:p>
          <a:p>
            <a:endParaRPr lang="en-US" sz="1200" dirty="0"/>
          </a:p>
          <a:p>
            <a:endParaRPr lang="en-US" sz="1200" dirty="0"/>
          </a:p>
          <a:p>
            <a:endParaRPr lang="en-US" sz="1200" dirty="0"/>
          </a:p>
          <a:p>
            <a:endParaRPr lang="en-US" sz="1200" dirty="0"/>
          </a:p>
        </p:txBody>
      </p:sp>
      <p:sp>
        <p:nvSpPr>
          <p:cNvPr id="9" name="TextBox 8"/>
          <p:cNvSpPr txBox="1"/>
          <p:nvPr/>
        </p:nvSpPr>
        <p:spPr>
          <a:xfrm>
            <a:off x="6406482" y="1787697"/>
            <a:ext cx="5976581" cy="5816976"/>
          </a:xfrm>
          <a:prstGeom prst="rect">
            <a:avLst/>
          </a:prstGeom>
          <a:noFill/>
        </p:spPr>
        <p:txBody>
          <a:bodyPr wrap="square" rtlCol="0">
            <a:spAutoFit/>
          </a:bodyPr>
          <a:lstStyle/>
          <a:p>
            <a:r>
              <a:rPr lang="en-US" sz="1200" b="1" u="sng" dirty="0"/>
              <a:t>ADS NEGATIVE TOWARDS VAPING – </a:t>
            </a:r>
            <a:r>
              <a:rPr lang="en-US" sz="1200" b="1" u="sng" dirty="0">
                <a:solidFill>
                  <a:srgbClr val="FF0000"/>
                </a:solidFill>
              </a:rPr>
              <a:t>36 negative comments</a:t>
            </a:r>
          </a:p>
          <a:p>
            <a:r>
              <a:rPr lang="en-US" sz="1200" dirty="0"/>
              <a:t>Dangers of </a:t>
            </a:r>
            <a:r>
              <a:rPr lang="en-US" sz="1200" dirty="0" err="1"/>
              <a:t>vaping</a:t>
            </a:r>
            <a:r>
              <a:rPr lang="en-US" sz="1200" dirty="0"/>
              <a:t> (13 comments)</a:t>
            </a:r>
          </a:p>
          <a:p>
            <a:r>
              <a:rPr lang="en-US" sz="1200" dirty="0"/>
              <a:t>Quit </a:t>
            </a:r>
            <a:r>
              <a:rPr lang="en-US" sz="1200" dirty="0" err="1"/>
              <a:t>vaping</a:t>
            </a:r>
            <a:r>
              <a:rPr lang="en-US" sz="1200" dirty="0"/>
              <a:t> (6 comments)</a:t>
            </a:r>
          </a:p>
          <a:p>
            <a:r>
              <a:rPr lang="en-US" sz="1200" dirty="0" err="1"/>
              <a:t>Vaping</a:t>
            </a:r>
            <a:r>
              <a:rPr lang="en-US" sz="1200" dirty="0"/>
              <a:t> is as bad or worse than cigarettes (6 comments)</a:t>
            </a:r>
          </a:p>
          <a:p>
            <a:r>
              <a:rPr lang="en-US" sz="1200" dirty="0" err="1"/>
              <a:t>Vaping</a:t>
            </a:r>
            <a:r>
              <a:rPr lang="en-US" sz="1200" dirty="0"/>
              <a:t> causes lung problems (3 comments)</a:t>
            </a:r>
          </a:p>
          <a:p>
            <a:r>
              <a:rPr lang="en-US" sz="1200" dirty="0" err="1"/>
              <a:t>Vaping</a:t>
            </a:r>
            <a:r>
              <a:rPr lang="en-US" sz="1200" dirty="0"/>
              <a:t> is addictive (2 comments)</a:t>
            </a:r>
          </a:p>
          <a:p>
            <a:r>
              <a:rPr lang="en-US" sz="1200" dirty="0" err="1"/>
              <a:t>Vaping</a:t>
            </a:r>
            <a:r>
              <a:rPr lang="en-US" sz="1200" dirty="0"/>
              <a:t> causes lung cancer (2 comments)</a:t>
            </a:r>
          </a:p>
          <a:p>
            <a:r>
              <a:rPr lang="en-US" sz="1200" dirty="0"/>
              <a:t>Ad showed teen girl who regrets </a:t>
            </a:r>
            <a:r>
              <a:rPr lang="en-US" sz="1200" dirty="0" err="1"/>
              <a:t>vaping</a:t>
            </a:r>
            <a:r>
              <a:rPr lang="en-US" sz="1200" dirty="0"/>
              <a:t> because caused harm to body (1 comment)</a:t>
            </a:r>
          </a:p>
          <a:p>
            <a:r>
              <a:rPr lang="en-US" sz="1200" dirty="0"/>
              <a:t>Secondhand smoke has immediate adverse effects (1 comment)</a:t>
            </a:r>
          </a:p>
          <a:p>
            <a:r>
              <a:rPr lang="en-US" sz="1200" dirty="0" err="1"/>
              <a:t>Vape</a:t>
            </a:r>
            <a:r>
              <a:rPr lang="en-US" sz="1200" dirty="0"/>
              <a:t> smoke is just as bad as cigarette smoke, if not worse (1 comment)</a:t>
            </a:r>
          </a:p>
          <a:p>
            <a:r>
              <a:rPr lang="en-US" sz="1200" dirty="0"/>
              <a:t>Don’t smoke or </a:t>
            </a:r>
            <a:r>
              <a:rPr lang="en-US" sz="1200" dirty="0" err="1"/>
              <a:t>vape</a:t>
            </a:r>
            <a:r>
              <a:rPr lang="en-US" sz="1200" dirty="0"/>
              <a:t> (1 comment)</a:t>
            </a:r>
          </a:p>
          <a:p>
            <a:endParaRPr lang="en-US" sz="1200" dirty="0"/>
          </a:p>
          <a:p>
            <a:endParaRPr lang="en-US" sz="1200" dirty="0"/>
          </a:p>
          <a:p>
            <a:r>
              <a:rPr lang="en-US" sz="1200" b="1" u="sng" dirty="0"/>
              <a:t>MISCELLANEOUS COMMENTS</a:t>
            </a:r>
          </a:p>
          <a:p>
            <a:r>
              <a:rPr lang="en-US" sz="1200" dirty="0"/>
              <a:t>Variety of different flavors of </a:t>
            </a:r>
            <a:r>
              <a:rPr lang="en-US" sz="1200" dirty="0" err="1"/>
              <a:t>vapes</a:t>
            </a:r>
            <a:r>
              <a:rPr lang="en-US" sz="1200" dirty="0"/>
              <a:t> (11 comments)</a:t>
            </a:r>
          </a:p>
          <a:p>
            <a:r>
              <a:rPr lang="en-US" sz="1200" dirty="0"/>
              <a:t>Ad for specific </a:t>
            </a:r>
            <a:r>
              <a:rPr lang="en-US" sz="1200" dirty="0" err="1"/>
              <a:t>vape</a:t>
            </a:r>
            <a:r>
              <a:rPr lang="en-US" sz="1200" dirty="0"/>
              <a:t> shop (10 comments)</a:t>
            </a:r>
          </a:p>
          <a:p>
            <a:r>
              <a:rPr lang="en-US" sz="1200" dirty="0"/>
              <a:t>Ad showing sale on </a:t>
            </a:r>
            <a:r>
              <a:rPr lang="en-US" sz="1200" dirty="0" err="1"/>
              <a:t>vape</a:t>
            </a:r>
            <a:r>
              <a:rPr lang="en-US" sz="1200" dirty="0"/>
              <a:t> products (5 comments)</a:t>
            </a:r>
          </a:p>
          <a:p>
            <a:r>
              <a:rPr lang="en-US" sz="1200" dirty="0"/>
              <a:t>Ad showing an adult </a:t>
            </a:r>
            <a:r>
              <a:rPr lang="en-US" sz="1200" dirty="0" err="1"/>
              <a:t>vaping</a:t>
            </a:r>
            <a:r>
              <a:rPr lang="en-US" sz="1200" dirty="0"/>
              <a:t> (4 comments)</a:t>
            </a:r>
          </a:p>
          <a:p>
            <a:r>
              <a:rPr lang="en-US" sz="1200" dirty="0"/>
              <a:t>Ad with info about a new product/flavor (3 comments)</a:t>
            </a:r>
          </a:p>
          <a:p>
            <a:r>
              <a:rPr lang="en-US" sz="1200" dirty="0"/>
              <a:t>Ad mentions colorful e-cigarettes (3 comments)</a:t>
            </a:r>
          </a:p>
          <a:p>
            <a:r>
              <a:rPr lang="en-US" sz="1200" dirty="0"/>
              <a:t>Product has long-lasting battery (1 comment)</a:t>
            </a:r>
          </a:p>
          <a:p>
            <a:r>
              <a:rPr lang="en-US" sz="1200" dirty="0"/>
              <a:t>Vegetable flavored e-cigarettes (1 comment)</a:t>
            </a:r>
          </a:p>
          <a:p>
            <a:r>
              <a:rPr lang="en-US" sz="1200" dirty="0"/>
              <a:t>Ad shows different styles of </a:t>
            </a:r>
            <a:r>
              <a:rPr lang="en-US" sz="1200" dirty="0" err="1"/>
              <a:t>vapes</a:t>
            </a:r>
            <a:r>
              <a:rPr lang="en-US" sz="1200" dirty="0"/>
              <a:t> (1 comment)</a:t>
            </a:r>
          </a:p>
          <a:p>
            <a:r>
              <a:rPr lang="en-US" sz="1200" dirty="0"/>
              <a:t>Ad for small, rechargeable device (1 comment)</a:t>
            </a:r>
          </a:p>
          <a:p>
            <a:r>
              <a:rPr lang="en-US" sz="1200" dirty="0"/>
              <a:t>Ad for nicotine-free </a:t>
            </a:r>
            <a:r>
              <a:rPr lang="en-US" sz="1200" dirty="0" err="1"/>
              <a:t>vape</a:t>
            </a:r>
            <a:r>
              <a:rPr lang="en-US" sz="1200" dirty="0"/>
              <a:t> product (1 comment)</a:t>
            </a:r>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0" name="Rectangle 9"/>
          <p:cNvSpPr/>
          <p:nvPr/>
        </p:nvSpPr>
        <p:spPr>
          <a:xfrm>
            <a:off x="664564" y="4937458"/>
            <a:ext cx="6096000" cy="1754327"/>
          </a:xfrm>
          <a:prstGeom prst="rect">
            <a:avLst/>
          </a:prstGeom>
        </p:spPr>
        <p:txBody>
          <a:bodyPr>
            <a:spAutoFit/>
          </a:bodyPr>
          <a:lstStyle/>
          <a:p>
            <a:r>
              <a:rPr lang="en-US" sz="1200" b="1" u="sng" dirty="0"/>
              <a:t>ADS ABOUT SPECIFIC BRANDS</a:t>
            </a:r>
          </a:p>
          <a:p>
            <a:r>
              <a:rPr lang="en-US" sz="1200" dirty="0"/>
              <a:t>Ad for JUUL brand (26 comments)</a:t>
            </a:r>
          </a:p>
          <a:p>
            <a:r>
              <a:rPr lang="en-US" sz="1200" dirty="0"/>
              <a:t>Ad for </a:t>
            </a:r>
            <a:r>
              <a:rPr lang="en-US" sz="1200" dirty="0" err="1"/>
              <a:t>Vuze</a:t>
            </a:r>
            <a:r>
              <a:rPr lang="en-US" sz="1200" dirty="0"/>
              <a:t>/</a:t>
            </a:r>
            <a:r>
              <a:rPr lang="en-US" sz="1200" dirty="0" err="1"/>
              <a:t>Vuze</a:t>
            </a:r>
            <a:r>
              <a:rPr lang="en-US" sz="1200" dirty="0"/>
              <a:t> Alto Pods (7 comments)</a:t>
            </a:r>
          </a:p>
          <a:p>
            <a:r>
              <a:rPr lang="en-US" sz="1200" dirty="0"/>
              <a:t>Ad for </a:t>
            </a:r>
            <a:r>
              <a:rPr lang="en-US" sz="1200" dirty="0" err="1"/>
              <a:t>Blu</a:t>
            </a:r>
            <a:r>
              <a:rPr lang="en-US" sz="1200" dirty="0"/>
              <a:t> brand (7 comments)</a:t>
            </a:r>
          </a:p>
          <a:p>
            <a:r>
              <a:rPr lang="en-US" sz="1200" dirty="0"/>
              <a:t>Ad for SMOK brand (2 comments)</a:t>
            </a:r>
          </a:p>
          <a:p>
            <a:r>
              <a:rPr lang="en-US" sz="1200" dirty="0"/>
              <a:t>Ad for </a:t>
            </a:r>
            <a:r>
              <a:rPr lang="en-US" sz="1200" dirty="0" err="1"/>
              <a:t>NJoy</a:t>
            </a:r>
            <a:r>
              <a:rPr lang="en-US" sz="1200" dirty="0"/>
              <a:t> brand (2 comments) </a:t>
            </a:r>
          </a:p>
          <a:p>
            <a:r>
              <a:rPr lang="en-US" sz="1200" dirty="0"/>
              <a:t>Ad for </a:t>
            </a:r>
            <a:r>
              <a:rPr lang="en-US" sz="1200" dirty="0" err="1"/>
              <a:t>Mig</a:t>
            </a:r>
            <a:r>
              <a:rPr lang="en-US" sz="1200" dirty="0"/>
              <a:t> Vapor (1 comment)</a:t>
            </a:r>
          </a:p>
          <a:p>
            <a:r>
              <a:rPr lang="en-US" sz="1200" dirty="0"/>
              <a:t>Ad for specific product but can’t remember name (12 comments)</a:t>
            </a:r>
          </a:p>
          <a:p>
            <a:endParaRPr lang="en-US" sz="1200" dirty="0"/>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47743" y="1787697"/>
            <a:ext cx="764282" cy="786235"/>
          </a:xfrm>
          <a:prstGeom prst="rect">
            <a:avLst/>
          </a:prstGeom>
        </p:spPr>
      </p:pic>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75458" y="1689343"/>
            <a:ext cx="758288" cy="988945"/>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3515" y="4969209"/>
            <a:ext cx="1547359" cy="1007453"/>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9244" y="4331465"/>
            <a:ext cx="1508634" cy="1645198"/>
          </a:xfrm>
          <a:prstGeom prst="rect">
            <a:avLst/>
          </a:prstGeom>
        </p:spPr>
      </p:pic>
    </p:spTree>
    <p:extLst>
      <p:ext uri="{BB962C8B-B14F-4D97-AF65-F5344CB8AC3E}">
        <p14:creationId xmlns:p14="http://schemas.microsoft.com/office/powerpoint/2010/main" val="2796547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831850" y="3683001"/>
            <a:ext cx="10515600" cy="9064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accent2">
                    <a:lumMod val="50000"/>
                  </a:schemeClr>
                </a:solidFill>
                <a:latin typeface="Franklin Gothic Demi Cond" charset="0"/>
                <a:ea typeface="Franklin Gothic Demi Cond" charset="0"/>
                <a:cs typeface="Franklin Gothic Demi Cond" charset="0"/>
              </a:rPr>
              <a:t>Anti-</a:t>
            </a:r>
            <a:r>
              <a:rPr lang="en-US" dirty="0" err="1">
                <a:solidFill>
                  <a:schemeClr val="accent2">
                    <a:lumMod val="50000"/>
                  </a:schemeClr>
                </a:solidFill>
                <a:latin typeface="Franklin Gothic Demi Cond" charset="0"/>
                <a:ea typeface="Franklin Gothic Demi Cond" charset="0"/>
                <a:cs typeface="Franklin Gothic Demi Cond" charset="0"/>
              </a:rPr>
              <a:t>Vaping</a:t>
            </a:r>
            <a:r>
              <a:rPr lang="en-US" dirty="0">
                <a:solidFill>
                  <a:schemeClr val="accent2">
                    <a:lumMod val="50000"/>
                  </a:schemeClr>
                </a:solidFill>
                <a:latin typeface="Franklin Gothic Demi Cond" charset="0"/>
                <a:ea typeface="Franklin Gothic Demi Cond" charset="0"/>
                <a:cs typeface="Franklin Gothic Demi Cond" charset="0"/>
              </a:rPr>
              <a:t> Ad Preference</a:t>
            </a:r>
          </a:p>
        </p:txBody>
      </p:sp>
      <p:sp>
        <p:nvSpPr>
          <p:cNvPr id="12" name="Text Placeholder 2"/>
          <p:cNvSpPr txBox="1">
            <a:spLocks/>
          </p:cNvSpPr>
          <p:nvPr/>
        </p:nvSpPr>
        <p:spPr>
          <a:xfrm>
            <a:off x="831850" y="4589463"/>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dirty="0">
              <a:solidFill>
                <a:schemeClr val="accent2">
                  <a:lumMod val="75000"/>
                </a:schemeClr>
              </a:solidFill>
              <a:latin typeface="Franklin Gothic Medium Cond" charset="0"/>
              <a:ea typeface="Franklin Gothic Medium Cond" charset="0"/>
              <a:cs typeface="Franklin Gothic Medium Cond" charset="0"/>
            </a:endParaRPr>
          </a:p>
        </p:txBody>
      </p:sp>
      <p:sp>
        <p:nvSpPr>
          <p:cNvPr id="3" name="Slide Number Placeholder 2"/>
          <p:cNvSpPr>
            <a:spLocks noGrp="1"/>
          </p:cNvSpPr>
          <p:nvPr>
            <p:ph type="sldNum" sz="quarter" idx="12"/>
          </p:nvPr>
        </p:nvSpPr>
        <p:spPr/>
        <p:txBody>
          <a:bodyPr/>
          <a:lstStyle/>
          <a:p>
            <a:fld id="{B7C5CABF-F878-C74C-8870-EC106A83C25A}" type="slidenum">
              <a:rPr lang="en-US" smtClean="0"/>
              <a:t>42</a:t>
            </a:fld>
            <a:endParaRPr lang="en-US" dirty="0"/>
          </a:p>
        </p:txBody>
      </p:sp>
      <p:sp>
        <p:nvSpPr>
          <p:cNvPr id="2" name="Rectangle 1"/>
          <p:cNvSpPr/>
          <p:nvPr/>
        </p:nvSpPr>
        <p:spPr>
          <a:xfrm>
            <a:off x="0" y="0"/>
            <a:ext cx="12192000" cy="80735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Screen Shot 2020-04-24 at 12.29.4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35779" y="1155728"/>
            <a:ext cx="4065948" cy="2079116"/>
          </a:xfrm>
          <a:prstGeom prst="rect">
            <a:avLst/>
          </a:prstGeom>
        </p:spPr>
      </p:pic>
      <p:pic>
        <p:nvPicPr>
          <p:cNvPr id="14" name="Picture 13" descr="Screen Shot 2020-04-24 at 12.30.5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59224" y="116170"/>
            <a:ext cx="4640123" cy="2360329"/>
          </a:xfrm>
          <a:prstGeom prst="rect">
            <a:avLst/>
          </a:prstGeom>
        </p:spPr>
      </p:pic>
    </p:spTree>
    <p:extLst>
      <p:ext uri="{BB962C8B-B14F-4D97-AF65-F5344CB8AC3E}">
        <p14:creationId xmlns:p14="http://schemas.microsoft.com/office/powerpoint/2010/main" val="3100963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29403"/>
            <a:ext cx="11837927" cy="646331"/>
          </a:xfrm>
          <a:prstGeom prst="rect">
            <a:avLst/>
          </a:prstGeom>
          <a:noFill/>
        </p:spPr>
        <p:txBody>
          <a:bodyPr wrap="square" rtlCol="0">
            <a:spAutoFit/>
          </a:bodyPr>
          <a:lstStyle/>
          <a:p>
            <a:r>
              <a:rPr lang="en-US" dirty="0">
                <a:solidFill>
                  <a:schemeClr val="bg1"/>
                </a:solidFill>
              </a:rPr>
              <a:t>While both ads are well received, Idahoans rate the graphics of The Real Cost higher than Down and Dirty, and they feel The Real Cost ad is more effective for dissuading use of </a:t>
            </a:r>
            <a:r>
              <a:rPr lang="en-US" dirty="0" err="1">
                <a:solidFill>
                  <a:schemeClr val="bg1"/>
                </a:solidFill>
              </a:rPr>
              <a:t>vaping</a:t>
            </a:r>
            <a:r>
              <a:rPr lang="en-US" dirty="0">
                <a:solidFill>
                  <a:schemeClr val="bg1"/>
                </a:solidFill>
              </a:rPr>
              <a:t> products. </a:t>
            </a:r>
          </a:p>
        </p:txBody>
      </p:sp>
      <p:sp>
        <p:nvSpPr>
          <p:cNvPr id="3" name="Rectangle 2"/>
          <p:cNvSpPr/>
          <p:nvPr/>
        </p:nvSpPr>
        <p:spPr>
          <a:xfrm>
            <a:off x="2471446" y="6486525"/>
            <a:ext cx="6299715" cy="338554"/>
          </a:xfrm>
          <a:prstGeom prst="rect">
            <a:avLst/>
          </a:prstGeom>
        </p:spPr>
        <p:txBody>
          <a:bodyPr wrap="square">
            <a:spAutoFit/>
          </a:bodyPr>
          <a:lstStyle/>
          <a:p>
            <a:pPr lvl="0"/>
            <a:r>
              <a:rPr lang="en-US" sz="800" dirty="0"/>
              <a:t>Q33. Thinking about the overall graphics/photos and layout of the ad, what grade would you give the ad? </a:t>
            </a:r>
          </a:p>
          <a:p>
            <a:pPr lvl="0"/>
            <a:r>
              <a:rPr lang="en-US" sz="800" dirty="0"/>
              <a:t>Q34. How effective is this ad in encouraging you to NOT use e-cigarettes or vaping products? </a:t>
            </a:r>
          </a:p>
        </p:txBody>
      </p:sp>
      <p:sp>
        <p:nvSpPr>
          <p:cNvPr id="6" name="Slide Number Placeholder 5"/>
          <p:cNvSpPr>
            <a:spLocks noGrp="1"/>
          </p:cNvSpPr>
          <p:nvPr>
            <p:ph type="sldNum" sz="quarter" idx="12"/>
          </p:nvPr>
        </p:nvSpPr>
        <p:spPr/>
        <p:txBody>
          <a:bodyPr/>
          <a:lstStyle/>
          <a:p>
            <a:fld id="{B7C5CABF-F878-C74C-8870-EC106A83C25A}" type="slidenum">
              <a:rPr lang="en-US" smtClean="0"/>
              <a:t>43</a:t>
            </a:fld>
            <a:endParaRPr lang="en-US" dirty="0"/>
          </a:p>
        </p:txBody>
      </p:sp>
      <p:cxnSp>
        <p:nvCxnSpPr>
          <p:cNvPr id="8" name="Straight Connector 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9" name="Picture 8" descr="Screen Shot 2020-04-24 at 12.29.4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7958" y="1750785"/>
            <a:ext cx="2260291" cy="1155796"/>
          </a:xfrm>
          <a:prstGeom prst="rect">
            <a:avLst/>
          </a:prstGeom>
        </p:spPr>
      </p:pic>
      <p:pic>
        <p:nvPicPr>
          <p:cNvPr id="10" name="Picture 9" descr="Screen Shot 2020-04-24 at 12.30.5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7183" y="1652423"/>
            <a:ext cx="2289574" cy="1164657"/>
          </a:xfrm>
          <a:prstGeom prst="rect">
            <a:avLst/>
          </a:prstGeom>
        </p:spPr>
      </p:pic>
      <p:sp>
        <p:nvSpPr>
          <p:cNvPr id="11" name="TextBox 10"/>
          <p:cNvSpPr txBox="1"/>
          <p:nvPr/>
        </p:nvSpPr>
        <p:spPr>
          <a:xfrm>
            <a:off x="854604" y="1315357"/>
            <a:ext cx="3438071" cy="369332"/>
          </a:xfrm>
          <a:prstGeom prst="rect">
            <a:avLst/>
          </a:prstGeom>
          <a:noFill/>
        </p:spPr>
        <p:txBody>
          <a:bodyPr wrap="square" rtlCol="0">
            <a:spAutoFit/>
          </a:bodyPr>
          <a:lstStyle/>
          <a:p>
            <a:pPr algn="ctr"/>
            <a:r>
              <a:rPr lang="en-US" dirty="0"/>
              <a:t>Down and Dirty Ad</a:t>
            </a:r>
          </a:p>
        </p:txBody>
      </p:sp>
      <p:sp>
        <p:nvSpPr>
          <p:cNvPr id="12" name="TextBox 11"/>
          <p:cNvSpPr txBox="1"/>
          <p:nvPr/>
        </p:nvSpPr>
        <p:spPr>
          <a:xfrm>
            <a:off x="7131178" y="1283091"/>
            <a:ext cx="3438071" cy="369332"/>
          </a:xfrm>
          <a:prstGeom prst="rect">
            <a:avLst/>
          </a:prstGeom>
          <a:noFill/>
        </p:spPr>
        <p:txBody>
          <a:bodyPr wrap="square" rtlCol="0">
            <a:spAutoFit/>
          </a:bodyPr>
          <a:lstStyle/>
          <a:p>
            <a:pPr algn="ctr"/>
            <a:r>
              <a:rPr lang="en-US" dirty="0"/>
              <a:t>The Real Cost Ad</a:t>
            </a:r>
          </a:p>
        </p:txBody>
      </p:sp>
      <p:grpSp>
        <p:nvGrpSpPr>
          <p:cNvPr id="35" name="Group 34"/>
          <p:cNvGrpSpPr/>
          <p:nvPr/>
        </p:nvGrpSpPr>
        <p:grpSpPr>
          <a:xfrm>
            <a:off x="408326" y="3139987"/>
            <a:ext cx="1469572" cy="2367643"/>
            <a:chOff x="1814285" y="3909785"/>
            <a:chExt cx="1469572" cy="2367643"/>
          </a:xfrm>
        </p:grpSpPr>
        <p:sp>
          <p:nvSpPr>
            <p:cNvPr id="14" name="Rectangle 13"/>
            <p:cNvSpPr/>
            <p:nvPr/>
          </p:nvSpPr>
          <p:spPr>
            <a:xfrm>
              <a:off x="1814286" y="3909785"/>
              <a:ext cx="1469571" cy="2367643"/>
            </a:xfrm>
            <a:prstGeom prst="rect">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14286" y="4000138"/>
              <a:ext cx="1469571" cy="218076"/>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814285" y="3972925"/>
              <a:ext cx="1469571" cy="276999"/>
            </a:xfrm>
            <a:prstGeom prst="rect">
              <a:avLst/>
            </a:prstGeom>
            <a:noFill/>
          </p:spPr>
          <p:txBody>
            <a:bodyPr wrap="square" rtlCol="0">
              <a:spAutoFit/>
            </a:bodyPr>
            <a:lstStyle/>
            <a:p>
              <a:pPr algn="ctr"/>
              <a:r>
                <a:rPr lang="en-US" sz="1200" dirty="0"/>
                <a:t>Report Card</a:t>
              </a:r>
            </a:p>
          </p:txBody>
        </p:sp>
        <p:grpSp>
          <p:nvGrpSpPr>
            <p:cNvPr id="2" name="Group 1"/>
            <p:cNvGrpSpPr/>
            <p:nvPr/>
          </p:nvGrpSpPr>
          <p:grpSpPr>
            <a:xfrm>
              <a:off x="1910428" y="4268066"/>
              <a:ext cx="344713" cy="307777"/>
              <a:chOff x="1932209" y="4268066"/>
              <a:chExt cx="344713" cy="307777"/>
            </a:xfrm>
          </p:grpSpPr>
          <p:sp>
            <p:nvSpPr>
              <p:cNvPr id="17" name="Rectangle 16"/>
              <p:cNvSpPr/>
              <p:nvPr/>
            </p:nvSpPr>
            <p:spPr>
              <a:xfrm>
                <a:off x="1932209" y="4295279"/>
                <a:ext cx="317500" cy="267647"/>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941279" y="4268066"/>
                <a:ext cx="335643" cy="307777"/>
              </a:xfrm>
              <a:prstGeom prst="rect">
                <a:avLst/>
              </a:prstGeom>
              <a:noFill/>
            </p:spPr>
            <p:txBody>
              <a:bodyPr wrap="square" rtlCol="0">
                <a:spAutoFit/>
              </a:bodyPr>
              <a:lstStyle/>
              <a:p>
                <a:r>
                  <a:rPr lang="en-US" sz="1400" b="1" dirty="0">
                    <a:solidFill>
                      <a:srgbClr val="FF0000"/>
                    </a:solidFill>
                  </a:rPr>
                  <a:t>A</a:t>
                </a:r>
              </a:p>
            </p:txBody>
          </p:sp>
        </p:grpSp>
        <p:grpSp>
          <p:nvGrpSpPr>
            <p:cNvPr id="19" name="Group 18"/>
            <p:cNvGrpSpPr/>
            <p:nvPr/>
          </p:nvGrpSpPr>
          <p:grpSpPr>
            <a:xfrm>
              <a:off x="1910428" y="4656319"/>
              <a:ext cx="344713" cy="307777"/>
              <a:chOff x="1932209" y="4268066"/>
              <a:chExt cx="344713" cy="307777"/>
            </a:xfrm>
          </p:grpSpPr>
          <p:sp>
            <p:nvSpPr>
              <p:cNvPr id="20" name="Rectangle 19"/>
              <p:cNvSpPr/>
              <p:nvPr/>
            </p:nvSpPr>
            <p:spPr>
              <a:xfrm>
                <a:off x="1932209" y="4295279"/>
                <a:ext cx="317500" cy="267647"/>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941279" y="4268066"/>
                <a:ext cx="335643" cy="307777"/>
              </a:xfrm>
              <a:prstGeom prst="rect">
                <a:avLst/>
              </a:prstGeom>
              <a:noFill/>
            </p:spPr>
            <p:txBody>
              <a:bodyPr wrap="square" rtlCol="0">
                <a:spAutoFit/>
              </a:bodyPr>
              <a:lstStyle/>
              <a:p>
                <a:r>
                  <a:rPr lang="en-US" sz="1400" b="1" dirty="0">
                    <a:solidFill>
                      <a:srgbClr val="FF0000"/>
                    </a:solidFill>
                  </a:rPr>
                  <a:t>B</a:t>
                </a:r>
              </a:p>
            </p:txBody>
          </p:sp>
        </p:grpSp>
        <p:grpSp>
          <p:nvGrpSpPr>
            <p:cNvPr id="22" name="Group 21"/>
            <p:cNvGrpSpPr/>
            <p:nvPr/>
          </p:nvGrpSpPr>
          <p:grpSpPr>
            <a:xfrm>
              <a:off x="1910428" y="5060897"/>
              <a:ext cx="344713" cy="307777"/>
              <a:chOff x="1932209" y="4268066"/>
              <a:chExt cx="344713" cy="307777"/>
            </a:xfrm>
          </p:grpSpPr>
          <p:sp>
            <p:nvSpPr>
              <p:cNvPr id="23" name="Rectangle 22"/>
              <p:cNvSpPr/>
              <p:nvPr/>
            </p:nvSpPr>
            <p:spPr>
              <a:xfrm>
                <a:off x="1932209" y="4295279"/>
                <a:ext cx="317500" cy="267647"/>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941279" y="4268066"/>
                <a:ext cx="335643" cy="307777"/>
              </a:xfrm>
              <a:prstGeom prst="rect">
                <a:avLst/>
              </a:prstGeom>
              <a:noFill/>
            </p:spPr>
            <p:txBody>
              <a:bodyPr wrap="square" rtlCol="0">
                <a:spAutoFit/>
              </a:bodyPr>
              <a:lstStyle/>
              <a:p>
                <a:r>
                  <a:rPr lang="en-US" sz="1400" b="1" dirty="0">
                    <a:solidFill>
                      <a:srgbClr val="FF0000"/>
                    </a:solidFill>
                  </a:rPr>
                  <a:t>C</a:t>
                </a:r>
              </a:p>
            </p:txBody>
          </p:sp>
        </p:grpSp>
        <p:grpSp>
          <p:nvGrpSpPr>
            <p:cNvPr id="25" name="Group 24"/>
            <p:cNvGrpSpPr/>
            <p:nvPr/>
          </p:nvGrpSpPr>
          <p:grpSpPr>
            <a:xfrm>
              <a:off x="1910428" y="5461838"/>
              <a:ext cx="344713" cy="307777"/>
              <a:chOff x="1932209" y="4268066"/>
              <a:chExt cx="344713" cy="307777"/>
            </a:xfrm>
          </p:grpSpPr>
          <p:sp>
            <p:nvSpPr>
              <p:cNvPr id="26" name="Rectangle 25"/>
              <p:cNvSpPr/>
              <p:nvPr/>
            </p:nvSpPr>
            <p:spPr>
              <a:xfrm>
                <a:off x="1932209" y="4295279"/>
                <a:ext cx="317500" cy="267647"/>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941279" y="4268066"/>
                <a:ext cx="335643" cy="307777"/>
              </a:xfrm>
              <a:prstGeom prst="rect">
                <a:avLst/>
              </a:prstGeom>
              <a:noFill/>
            </p:spPr>
            <p:txBody>
              <a:bodyPr wrap="square" rtlCol="0">
                <a:spAutoFit/>
              </a:bodyPr>
              <a:lstStyle/>
              <a:p>
                <a:r>
                  <a:rPr lang="en-US" sz="1400" b="1" dirty="0">
                    <a:solidFill>
                      <a:srgbClr val="FF0000"/>
                    </a:solidFill>
                  </a:rPr>
                  <a:t>D</a:t>
                </a:r>
              </a:p>
            </p:txBody>
          </p:sp>
        </p:grpSp>
        <p:grpSp>
          <p:nvGrpSpPr>
            <p:cNvPr id="28" name="Group 27"/>
            <p:cNvGrpSpPr/>
            <p:nvPr/>
          </p:nvGrpSpPr>
          <p:grpSpPr>
            <a:xfrm>
              <a:off x="1910428" y="5855506"/>
              <a:ext cx="344713" cy="307777"/>
              <a:chOff x="1932209" y="4268066"/>
              <a:chExt cx="344713" cy="307777"/>
            </a:xfrm>
          </p:grpSpPr>
          <p:sp>
            <p:nvSpPr>
              <p:cNvPr id="29" name="Rectangle 28"/>
              <p:cNvSpPr/>
              <p:nvPr/>
            </p:nvSpPr>
            <p:spPr>
              <a:xfrm>
                <a:off x="1932209" y="4295279"/>
                <a:ext cx="317500" cy="267647"/>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941279" y="4268066"/>
                <a:ext cx="335643" cy="307777"/>
              </a:xfrm>
              <a:prstGeom prst="rect">
                <a:avLst/>
              </a:prstGeom>
              <a:noFill/>
            </p:spPr>
            <p:txBody>
              <a:bodyPr wrap="square" rtlCol="0">
                <a:spAutoFit/>
              </a:bodyPr>
              <a:lstStyle/>
              <a:p>
                <a:r>
                  <a:rPr lang="en-US" sz="1400" b="1" dirty="0">
                    <a:solidFill>
                      <a:srgbClr val="FF0000"/>
                    </a:solidFill>
                  </a:rPr>
                  <a:t>F</a:t>
                </a:r>
              </a:p>
            </p:txBody>
          </p:sp>
        </p:grpSp>
        <p:sp>
          <p:nvSpPr>
            <p:cNvPr id="13" name="TextBox 12"/>
            <p:cNvSpPr txBox="1"/>
            <p:nvPr/>
          </p:nvSpPr>
          <p:spPr>
            <a:xfrm>
              <a:off x="2358571" y="4268066"/>
              <a:ext cx="544286" cy="307777"/>
            </a:xfrm>
            <a:prstGeom prst="rect">
              <a:avLst/>
            </a:prstGeom>
            <a:noFill/>
          </p:spPr>
          <p:txBody>
            <a:bodyPr wrap="square" rtlCol="0">
              <a:spAutoFit/>
            </a:bodyPr>
            <a:lstStyle/>
            <a:p>
              <a:pPr algn="ctr"/>
              <a:r>
                <a:rPr lang="en-US" sz="1400" dirty="0"/>
                <a:t>30%</a:t>
              </a:r>
            </a:p>
          </p:txBody>
        </p:sp>
        <p:sp>
          <p:nvSpPr>
            <p:cNvPr id="31" name="TextBox 30"/>
            <p:cNvSpPr txBox="1"/>
            <p:nvPr/>
          </p:nvSpPr>
          <p:spPr>
            <a:xfrm>
              <a:off x="2358571" y="4656319"/>
              <a:ext cx="544286" cy="307777"/>
            </a:xfrm>
            <a:prstGeom prst="rect">
              <a:avLst/>
            </a:prstGeom>
            <a:noFill/>
          </p:spPr>
          <p:txBody>
            <a:bodyPr wrap="square" rtlCol="0">
              <a:spAutoFit/>
            </a:bodyPr>
            <a:lstStyle/>
            <a:p>
              <a:pPr algn="ctr"/>
              <a:r>
                <a:rPr lang="en-US" sz="1400" dirty="0"/>
                <a:t>38%</a:t>
              </a:r>
            </a:p>
          </p:txBody>
        </p:sp>
        <p:sp>
          <p:nvSpPr>
            <p:cNvPr id="32" name="TextBox 31"/>
            <p:cNvSpPr txBox="1"/>
            <p:nvPr/>
          </p:nvSpPr>
          <p:spPr>
            <a:xfrm>
              <a:off x="2358571" y="5052689"/>
              <a:ext cx="544286" cy="307777"/>
            </a:xfrm>
            <a:prstGeom prst="rect">
              <a:avLst/>
            </a:prstGeom>
            <a:noFill/>
          </p:spPr>
          <p:txBody>
            <a:bodyPr wrap="square" rtlCol="0">
              <a:spAutoFit/>
            </a:bodyPr>
            <a:lstStyle/>
            <a:p>
              <a:pPr algn="ctr"/>
              <a:r>
                <a:rPr lang="en-US" sz="1400" dirty="0"/>
                <a:t>26%</a:t>
              </a:r>
            </a:p>
          </p:txBody>
        </p:sp>
        <p:sp>
          <p:nvSpPr>
            <p:cNvPr id="33" name="TextBox 32"/>
            <p:cNvSpPr txBox="1"/>
            <p:nvPr/>
          </p:nvSpPr>
          <p:spPr>
            <a:xfrm>
              <a:off x="2358571" y="5437940"/>
              <a:ext cx="544286" cy="307777"/>
            </a:xfrm>
            <a:prstGeom prst="rect">
              <a:avLst/>
            </a:prstGeom>
            <a:noFill/>
          </p:spPr>
          <p:txBody>
            <a:bodyPr wrap="square" rtlCol="0">
              <a:spAutoFit/>
            </a:bodyPr>
            <a:lstStyle/>
            <a:p>
              <a:pPr algn="ctr"/>
              <a:r>
                <a:rPr lang="en-US" sz="1400" dirty="0"/>
                <a:t>4%</a:t>
              </a:r>
            </a:p>
          </p:txBody>
        </p:sp>
        <p:sp>
          <p:nvSpPr>
            <p:cNvPr id="34" name="TextBox 33"/>
            <p:cNvSpPr txBox="1"/>
            <p:nvPr/>
          </p:nvSpPr>
          <p:spPr>
            <a:xfrm>
              <a:off x="2358571" y="5854000"/>
              <a:ext cx="544286" cy="307777"/>
            </a:xfrm>
            <a:prstGeom prst="rect">
              <a:avLst/>
            </a:prstGeom>
            <a:noFill/>
          </p:spPr>
          <p:txBody>
            <a:bodyPr wrap="square" rtlCol="0">
              <a:spAutoFit/>
            </a:bodyPr>
            <a:lstStyle/>
            <a:p>
              <a:pPr algn="ctr"/>
              <a:r>
                <a:rPr lang="en-US" sz="1400" dirty="0"/>
                <a:t> 2%</a:t>
              </a:r>
            </a:p>
          </p:txBody>
        </p:sp>
      </p:grpSp>
      <p:grpSp>
        <p:nvGrpSpPr>
          <p:cNvPr id="36" name="Group 35"/>
          <p:cNvGrpSpPr/>
          <p:nvPr/>
        </p:nvGrpSpPr>
        <p:grpSpPr>
          <a:xfrm>
            <a:off x="6636641" y="3126769"/>
            <a:ext cx="1469572" cy="2367643"/>
            <a:chOff x="1814285" y="3909785"/>
            <a:chExt cx="1469572" cy="2367643"/>
          </a:xfrm>
        </p:grpSpPr>
        <p:sp>
          <p:nvSpPr>
            <p:cNvPr id="37" name="Rectangle 36"/>
            <p:cNvSpPr/>
            <p:nvPr/>
          </p:nvSpPr>
          <p:spPr>
            <a:xfrm>
              <a:off x="1814286" y="3909785"/>
              <a:ext cx="1469571" cy="2367643"/>
            </a:xfrm>
            <a:prstGeom prst="rect">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814286" y="4000138"/>
              <a:ext cx="1469571" cy="218076"/>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814285" y="3972925"/>
              <a:ext cx="1469571" cy="276999"/>
            </a:xfrm>
            <a:prstGeom prst="rect">
              <a:avLst/>
            </a:prstGeom>
            <a:noFill/>
          </p:spPr>
          <p:txBody>
            <a:bodyPr wrap="square" rtlCol="0">
              <a:spAutoFit/>
            </a:bodyPr>
            <a:lstStyle/>
            <a:p>
              <a:pPr algn="ctr"/>
              <a:r>
                <a:rPr lang="en-US" sz="1200" dirty="0"/>
                <a:t>Report Card</a:t>
              </a:r>
            </a:p>
          </p:txBody>
        </p:sp>
        <p:grpSp>
          <p:nvGrpSpPr>
            <p:cNvPr id="40" name="Group 39"/>
            <p:cNvGrpSpPr/>
            <p:nvPr/>
          </p:nvGrpSpPr>
          <p:grpSpPr>
            <a:xfrm>
              <a:off x="1910428" y="4268066"/>
              <a:ext cx="344713" cy="307777"/>
              <a:chOff x="1932209" y="4268066"/>
              <a:chExt cx="344713" cy="307777"/>
            </a:xfrm>
          </p:grpSpPr>
          <p:sp>
            <p:nvSpPr>
              <p:cNvPr id="58" name="Rectangle 57"/>
              <p:cNvSpPr/>
              <p:nvPr/>
            </p:nvSpPr>
            <p:spPr>
              <a:xfrm>
                <a:off x="1932209" y="4295279"/>
                <a:ext cx="317500" cy="267647"/>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1941279" y="4268066"/>
                <a:ext cx="335643" cy="307777"/>
              </a:xfrm>
              <a:prstGeom prst="rect">
                <a:avLst/>
              </a:prstGeom>
              <a:noFill/>
            </p:spPr>
            <p:txBody>
              <a:bodyPr wrap="square" rtlCol="0">
                <a:spAutoFit/>
              </a:bodyPr>
              <a:lstStyle/>
              <a:p>
                <a:r>
                  <a:rPr lang="en-US" sz="1400" b="1" dirty="0">
                    <a:solidFill>
                      <a:srgbClr val="FF0000"/>
                    </a:solidFill>
                  </a:rPr>
                  <a:t>A</a:t>
                </a:r>
              </a:p>
            </p:txBody>
          </p:sp>
        </p:grpSp>
        <p:grpSp>
          <p:nvGrpSpPr>
            <p:cNvPr id="41" name="Group 40"/>
            <p:cNvGrpSpPr/>
            <p:nvPr/>
          </p:nvGrpSpPr>
          <p:grpSpPr>
            <a:xfrm>
              <a:off x="1910428" y="4656319"/>
              <a:ext cx="344713" cy="307777"/>
              <a:chOff x="1932209" y="4268066"/>
              <a:chExt cx="344713" cy="307777"/>
            </a:xfrm>
          </p:grpSpPr>
          <p:sp>
            <p:nvSpPr>
              <p:cNvPr id="56" name="Rectangle 55"/>
              <p:cNvSpPr/>
              <p:nvPr/>
            </p:nvSpPr>
            <p:spPr>
              <a:xfrm>
                <a:off x="1932209" y="4295279"/>
                <a:ext cx="317500" cy="267647"/>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1941279" y="4268066"/>
                <a:ext cx="335643" cy="307777"/>
              </a:xfrm>
              <a:prstGeom prst="rect">
                <a:avLst/>
              </a:prstGeom>
              <a:noFill/>
            </p:spPr>
            <p:txBody>
              <a:bodyPr wrap="square" rtlCol="0">
                <a:spAutoFit/>
              </a:bodyPr>
              <a:lstStyle/>
              <a:p>
                <a:r>
                  <a:rPr lang="en-US" sz="1400" b="1" dirty="0">
                    <a:solidFill>
                      <a:srgbClr val="FF0000"/>
                    </a:solidFill>
                  </a:rPr>
                  <a:t>B</a:t>
                </a:r>
              </a:p>
            </p:txBody>
          </p:sp>
        </p:grpSp>
        <p:grpSp>
          <p:nvGrpSpPr>
            <p:cNvPr id="42" name="Group 41"/>
            <p:cNvGrpSpPr/>
            <p:nvPr/>
          </p:nvGrpSpPr>
          <p:grpSpPr>
            <a:xfrm>
              <a:off x="1910428" y="5060897"/>
              <a:ext cx="344713" cy="307777"/>
              <a:chOff x="1932209" y="4268066"/>
              <a:chExt cx="344713" cy="307777"/>
            </a:xfrm>
          </p:grpSpPr>
          <p:sp>
            <p:nvSpPr>
              <p:cNvPr id="54" name="Rectangle 53"/>
              <p:cNvSpPr/>
              <p:nvPr/>
            </p:nvSpPr>
            <p:spPr>
              <a:xfrm>
                <a:off x="1932209" y="4295279"/>
                <a:ext cx="317500" cy="267647"/>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941279" y="4268066"/>
                <a:ext cx="335643" cy="307777"/>
              </a:xfrm>
              <a:prstGeom prst="rect">
                <a:avLst/>
              </a:prstGeom>
              <a:noFill/>
            </p:spPr>
            <p:txBody>
              <a:bodyPr wrap="square" rtlCol="0">
                <a:spAutoFit/>
              </a:bodyPr>
              <a:lstStyle/>
              <a:p>
                <a:r>
                  <a:rPr lang="en-US" sz="1400" b="1" dirty="0">
                    <a:solidFill>
                      <a:srgbClr val="FF0000"/>
                    </a:solidFill>
                  </a:rPr>
                  <a:t>C</a:t>
                </a:r>
              </a:p>
            </p:txBody>
          </p:sp>
        </p:grpSp>
        <p:grpSp>
          <p:nvGrpSpPr>
            <p:cNvPr id="43" name="Group 42"/>
            <p:cNvGrpSpPr/>
            <p:nvPr/>
          </p:nvGrpSpPr>
          <p:grpSpPr>
            <a:xfrm>
              <a:off x="1910428" y="5461838"/>
              <a:ext cx="344713" cy="307777"/>
              <a:chOff x="1932209" y="4268066"/>
              <a:chExt cx="344713" cy="307777"/>
            </a:xfrm>
          </p:grpSpPr>
          <p:sp>
            <p:nvSpPr>
              <p:cNvPr id="52" name="Rectangle 51"/>
              <p:cNvSpPr/>
              <p:nvPr/>
            </p:nvSpPr>
            <p:spPr>
              <a:xfrm>
                <a:off x="1932209" y="4295279"/>
                <a:ext cx="317500" cy="267647"/>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941279" y="4268066"/>
                <a:ext cx="335643" cy="307777"/>
              </a:xfrm>
              <a:prstGeom prst="rect">
                <a:avLst/>
              </a:prstGeom>
              <a:noFill/>
            </p:spPr>
            <p:txBody>
              <a:bodyPr wrap="square" rtlCol="0">
                <a:spAutoFit/>
              </a:bodyPr>
              <a:lstStyle/>
              <a:p>
                <a:r>
                  <a:rPr lang="en-US" sz="1400" b="1" dirty="0">
                    <a:solidFill>
                      <a:srgbClr val="FF0000"/>
                    </a:solidFill>
                  </a:rPr>
                  <a:t>D</a:t>
                </a:r>
              </a:p>
            </p:txBody>
          </p:sp>
        </p:grpSp>
        <p:grpSp>
          <p:nvGrpSpPr>
            <p:cNvPr id="44" name="Group 43"/>
            <p:cNvGrpSpPr/>
            <p:nvPr/>
          </p:nvGrpSpPr>
          <p:grpSpPr>
            <a:xfrm>
              <a:off x="1910428" y="5855506"/>
              <a:ext cx="344713" cy="307777"/>
              <a:chOff x="1932209" y="4268066"/>
              <a:chExt cx="344713" cy="307777"/>
            </a:xfrm>
          </p:grpSpPr>
          <p:sp>
            <p:nvSpPr>
              <p:cNvPr id="50" name="Rectangle 49"/>
              <p:cNvSpPr/>
              <p:nvPr/>
            </p:nvSpPr>
            <p:spPr>
              <a:xfrm>
                <a:off x="1932209" y="4295279"/>
                <a:ext cx="317500" cy="267647"/>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941279" y="4268066"/>
                <a:ext cx="335643" cy="307777"/>
              </a:xfrm>
              <a:prstGeom prst="rect">
                <a:avLst/>
              </a:prstGeom>
              <a:noFill/>
            </p:spPr>
            <p:txBody>
              <a:bodyPr wrap="square" rtlCol="0">
                <a:spAutoFit/>
              </a:bodyPr>
              <a:lstStyle/>
              <a:p>
                <a:r>
                  <a:rPr lang="en-US" sz="1400" b="1" dirty="0">
                    <a:solidFill>
                      <a:srgbClr val="FF0000"/>
                    </a:solidFill>
                  </a:rPr>
                  <a:t>F</a:t>
                </a:r>
              </a:p>
            </p:txBody>
          </p:sp>
        </p:grpSp>
        <p:sp>
          <p:nvSpPr>
            <p:cNvPr id="45" name="TextBox 44"/>
            <p:cNvSpPr txBox="1"/>
            <p:nvPr/>
          </p:nvSpPr>
          <p:spPr>
            <a:xfrm>
              <a:off x="2358571" y="4268066"/>
              <a:ext cx="544286" cy="307777"/>
            </a:xfrm>
            <a:prstGeom prst="rect">
              <a:avLst/>
            </a:prstGeom>
            <a:noFill/>
          </p:spPr>
          <p:txBody>
            <a:bodyPr wrap="square" rtlCol="0">
              <a:spAutoFit/>
            </a:bodyPr>
            <a:lstStyle/>
            <a:p>
              <a:pPr algn="ctr"/>
              <a:r>
                <a:rPr lang="en-US" sz="1400" dirty="0"/>
                <a:t>42%</a:t>
              </a:r>
            </a:p>
          </p:txBody>
        </p:sp>
        <p:sp>
          <p:nvSpPr>
            <p:cNvPr id="46" name="TextBox 45"/>
            <p:cNvSpPr txBox="1"/>
            <p:nvPr/>
          </p:nvSpPr>
          <p:spPr>
            <a:xfrm>
              <a:off x="2358571" y="4656319"/>
              <a:ext cx="544286" cy="307777"/>
            </a:xfrm>
            <a:prstGeom prst="rect">
              <a:avLst/>
            </a:prstGeom>
            <a:noFill/>
          </p:spPr>
          <p:txBody>
            <a:bodyPr wrap="square" rtlCol="0">
              <a:spAutoFit/>
            </a:bodyPr>
            <a:lstStyle/>
            <a:p>
              <a:pPr algn="ctr"/>
              <a:r>
                <a:rPr lang="en-US" sz="1400" dirty="0"/>
                <a:t>35%</a:t>
              </a:r>
            </a:p>
          </p:txBody>
        </p:sp>
        <p:sp>
          <p:nvSpPr>
            <p:cNvPr id="47" name="TextBox 46"/>
            <p:cNvSpPr txBox="1"/>
            <p:nvPr/>
          </p:nvSpPr>
          <p:spPr>
            <a:xfrm>
              <a:off x="2358571" y="5052689"/>
              <a:ext cx="544286" cy="307777"/>
            </a:xfrm>
            <a:prstGeom prst="rect">
              <a:avLst/>
            </a:prstGeom>
            <a:noFill/>
          </p:spPr>
          <p:txBody>
            <a:bodyPr wrap="square" rtlCol="0">
              <a:spAutoFit/>
            </a:bodyPr>
            <a:lstStyle/>
            <a:p>
              <a:pPr algn="ctr"/>
              <a:r>
                <a:rPr lang="en-US" sz="1400" dirty="0"/>
                <a:t>18%</a:t>
              </a:r>
            </a:p>
          </p:txBody>
        </p:sp>
        <p:sp>
          <p:nvSpPr>
            <p:cNvPr id="48" name="TextBox 47"/>
            <p:cNvSpPr txBox="1"/>
            <p:nvPr/>
          </p:nvSpPr>
          <p:spPr>
            <a:xfrm>
              <a:off x="2358571" y="5437940"/>
              <a:ext cx="544286" cy="307777"/>
            </a:xfrm>
            <a:prstGeom prst="rect">
              <a:avLst/>
            </a:prstGeom>
            <a:noFill/>
          </p:spPr>
          <p:txBody>
            <a:bodyPr wrap="square" rtlCol="0">
              <a:spAutoFit/>
            </a:bodyPr>
            <a:lstStyle/>
            <a:p>
              <a:pPr algn="ctr"/>
              <a:r>
                <a:rPr lang="en-US" sz="1400" dirty="0"/>
                <a:t>3%</a:t>
              </a:r>
            </a:p>
          </p:txBody>
        </p:sp>
        <p:sp>
          <p:nvSpPr>
            <p:cNvPr id="49" name="TextBox 48"/>
            <p:cNvSpPr txBox="1"/>
            <p:nvPr/>
          </p:nvSpPr>
          <p:spPr>
            <a:xfrm>
              <a:off x="2358571" y="5854000"/>
              <a:ext cx="544286" cy="307777"/>
            </a:xfrm>
            <a:prstGeom prst="rect">
              <a:avLst/>
            </a:prstGeom>
            <a:noFill/>
          </p:spPr>
          <p:txBody>
            <a:bodyPr wrap="square" rtlCol="0">
              <a:spAutoFit/>
            </a:bodyPr>
            <a:lstStyle/>
            <a:p>
              <a:pPr algn="ctr"/>
              <a:r>
                <a:rPr lang="en-US" sz="1400" dirty="0"/>
                <a:t>  2%</a:t>
              </a:r>
            </a:p>
          </p:txBody>
        </p:sp>
      </p:grpSp>
      <p:grpSp>
        <p:nvGrpSpPr>
          <p:cNvPr id="79" name="Group 78"/>
          <p:cNvGrpSpPr/>
          <p:nvPr/>
        </p:nvGrpSpPr>
        <p:grpSpPr>
          <a:xfrm>
            <a:off x="8473164" y="3736173"/>
            <a:ext cx="2461075" cy="1133649"/>
            <a:chOff x="3426282" y="4096433"/>
            <a:chExt cx="2461075" cy="1133649"/>
          </a:xfrm>
        </p:grpSpPr>
        <p:grpSp>
          <p:nvGrpSpPr>
            <p:cNvPr id="80" name="Group 79"/>
            <p:cNvGrpSpPr/>
            <p:nvPr/>
          </p:nvGrpSpPr>
          <p:grpSpPr>
            <a:xfrm>
              <a:off x="3426282" y="4096433"/>
              <a:ext cx="2125434" cy="869383"/>
              <a:chOff x="3143250" y="2425700"/>
              <a:chExt cx="3568700" cy="1130300"/>
            </a:xfrm>
          </p:grpSpPr>
          <p:sp>
            <p:nvSpPr>
              <p:cNvPr id="95" name="Right Arrow 94"/>
              <p:cNvSpPr/>
              <p:nvPr/>
            </p:nvSpPr>
            <p:spPr>
              <a:xfrm>
                <a:off x="4921250" y="2425700"/>
                <a:ext cx="1790700" cy="1130300"/>
              </a:xfrm>
              <a:prstGeom prst="rightArrow">
                <a:avLst/>
              </a:prstGeom>
              <a:gradFill flip="none" rotWithShape="1">
                <a:gsLst>
                  <a:gs pos="0">
                    <a:schemeClr val="accent4"/>
                  </a:gs>
                  <a:gs pos="100000">
                    <a:srgbClr val="FFFFFF"/>
                  </a:gs>
                  <a:gs pos="99000">
                    <a:srgbClr val="008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Right Arrow 95"/>
              <p:cNvSpPr/>
              <p:nvPr/>
            </p:nvSpPr>
            <p:spPr>
              <a:xfrm flipH="1">
                <a:off x="3143250" y="2425700"/>
                <a:ext cx="1790700" cy="1130300"/>
              </a:xfrm>
              <a:prstGeom prst="rightArrow">
                <a:avLst/>
              </a:prstGeom>
              <a:gradFill flip="none" rotWithShape="1">
                <a:gsLst>
                  <a:gs pos="0">
                    <a:schemeClr val="accent4"/>
                  </a:gs>
                  <a:gs pos="100000">
                    <a:srgbClr val="FFFFFF"/>
                  </a:gs>
                  <a:gs pos="99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81" name="Straight Connector 80"/>
            <p:cNvCxnSpPr/>
            <p:nvPr/>
          </p:nvCxnSpPr>
          <p:spPr>
            <a:xfrm>
              <a:off x="3864428" y="4327060"/>
              <a:ext cx="0" cy="39914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270827" y="4331553"/>
              <a:ext cx="0" cy="39914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686299" y="4331553"/>
              <a:ext cx="0" cy="39914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5119914" y="4331553"/>
              <a:ext cx="0" cy="39914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3465286" y="4891528"/>
              <a:ext cx="399142" cy="338554"/>
            </a:xfrm>
            <a:prstGeom prst="rect">
              <a:avLst/>
            </a:prstGeom>
            <a:noFill/>
          </p:spPr>
          <p:txBody>
            <a:bodyPr wrap="square" rtlCol="0">
              <a:spAutoFit/>
            </a:bodyPr>
            <a:lstStyle/>
            <a:p>
              <a:r>
                <a:rPr lang="en-US" sz="800" dirty="0"/>
                <a:t>Not at all</a:t>
              </a:r>
            </a:p>
          </p:txBody>
        </p:sp>
        <p:sp>
          <p:nvSpPr>
            <p:cNvPr id="86" name="TextBox 85"/>
            <p:cNvSpPr txBox="1"/>
            <p:nvPr/>
          </p:nvSpPr>
          <p:spPr>
            <a:xfrm>
              <a:off x="3944258" y="4891528"/>
              <a:ext cx="399142" cy="338554"/>
            </a:xfrm>
            <a:prstGeom prst="rect">
              <a:avLst/>
            </a:prstGeom>
            <a:noFill/>
          </p:spPr>
          <p:txBody>
            <a:bodyPr wrap="square" rtlCol="0">
              <a:spAutoFit/>
            </a:bodyPr>
            <a:lstStyle/>
            <a:p>
              <a:r>
                <a:rPr lang="en-US" sz="800" dirty="0"/>
                <a:t>Not very</a:t>
              </a:r>
            </a:p>
          </p:txBody>
        </p:sp>
        <p:sp>
          <p:nvSpPr>
            <p:cNvPr id="87" name="TextBox 86"/>
            <p:cNvSpPr txBox="1"/>
            <p:nvPr/>
          </p:nvSpPr>
          <p:spPr>
            <a:xfrm>
              <a:off x="4278081" y="4886473"/>
              <a:ext cx="449335" cy="338554"/>
            </a:xfrm>
            <a:prstGeom prst="rect">
              <a:avLst/>
            </a:prstGeom>
            <a:noFill/>
          </p:spPr>
          <p:txBody>
            <a:bodyPr wrap="square" rtlCol="0">
              <a:spAutoFit/>
            </a:bodyPr>
            <a:lstStyle/>
            <a:p>
              <a:pPr algn="ctr"/>
              <a:r>
                <a:rPr lang="en-US" sz="800" dirty="0"/>
                <a:t>Somewhat</a:t>
              </a:r>
            </a:p>
          </p:txBody>
        </p:sp>
        <p:sp>
          <p:nvSpPr>
            <p:cNvPr id="88" name="TextBox 87"/>
            <p:cNvSpPr txBox="1"/>
            <p:nvPr/>
          </p:nvSpPr>
          <p:spPr>
            <a:xfrm>
              <a:off x="4722583" y="4891528"/>
              <a:ext cx="399142" cy="215444"/>
            </a:xfrm>
            <a:prstGeom prst="rect">
              <a:avLst/>
            </a:prstGeom>
            <a:noFill/>
          </p:spPr>
          <p:txBody>
            <a:bodyPr wrap="square" rtlCol="0">
              <a:spAutoFit/>
            </a:bodyPr>
            <a:lstStyle/>
            <a:p>
              <a:r>
                <a:rPr lang="en-US" sz="800" dirty="0"/>
                <a:t>Very</a:t>
              </a:r>
            </a:p>
          </p:txBody>
        </p:sp>
        <p:sp>
          <p:nvSpPr>
            <p:cNvPr id="89" name="TextBox 88"/>
            <p:cNvSpPr txBox="1"/>
            <p:nvPr/>
          </p:nvSpPr>
          <p:spPr>
            <a:xfrm>
              <a:off x="5147131" y="4891528"/>
              <a:ext cx="740226" cy="215444"/>
            </a:xfrm>
            <a:prstGeom prst="rect">
              <a:avLst/>
            </a:prstGeom>
            <a:noFill/>
          </p:spPr>
          <p:txBody>
            <a:bodyPr wrap="square" rtlCol="0">
              <a:spAutoFit/>
            </a:bodyPr>
            <a:lstStyle/>
            <a:p>
              <a:r>
                <a:rPr lang="en-US" sz="800" dirty="0"/>
                <a:t>Extremely</a:t>
              </a:r>
            </a:p>
          </p:txBody>
        </p:sp>
        <p:sp>
          <p:nvSpPr>
            <p:cNvPr id="90" name="TextBox 89"/>
            <p:cNvSpPr txBox="1"/>
            <p:nvPr/>
          </p:nvSpPr>
          <p:spPr>
            <a:xfrm>
              <a:off x="3510644" y="4385979"/>
              <a:ext cx="451756" cy="261610"/>
            </a:xfrm>
            <a:prstGeom prst="rect">
              <a:avLst/>
            </a:prstGeom>
            <a:noFill/>
          </p:spPr>
          <p:txBody>
            <a:bodyPr wrap="square" rtlCol="0">
              <a:spAutoFit/>
            </a:bodyPr>
            <a:lstStyle/>
            <a:p>
              <a:r>
                <a:rPr lang="en-US" sz="1100" dirty="0"/>
                <a:t>5%</a:t>
              </a:r>
            </a:p>
          </p:txBody>
        </p:sp>
        <p:sp>
          <p:nvSpPr>
            <p:cNvPr id="91" name="TextBox 90"/>
            <p:cNvSpPr txBox="1"/>
            <p:nvPr/>
          </p:nvSpPr>
          <p:spPr>
            <a:xfrm>
              <a:off x="3898895" y="4394709"/>
              <a:ext cx="451756" cy="261610"/>
            </a:xfrm>
            <a:prstGeom prst="rect">
              <a:avLst/>
            </a:prstGeom>
            <a:noFill/>
          </p:spPr>
          <p:txBody>
            <a:bodyPr wrap="square" rtlCol="0">
              <a:spAutoFit/>
            </a:bodyPr>
            <a:lstStyle/>
            <a:p>
              <a:r>
                <a:rPr lang="en-US" sz="1100" dirty="0"/>
                <a:t>9%</a:t>
              </a:r>
            </a:p>
          </p:txBody>
        </p:sp>
        <p:sp>
          <p:nvSpPr>
            <p:cNvPr id="92" name="TextBox 91"/>
            <p:cNvSpPr txBox="1"/>
            <p:nvPr/>
          </p:nvSpPr>
          <p:spPr>
            <a:xfrm>
              <a:off x="4288969" y="4388848"/>
              <a:ext cx="451756" cy="261610"/>
            </a:xfrm>
            <a:prstGeom prst="rect">
              <a:avLst/>
            </a:prstGeom>
            <a:noFill/>
          </p:spPr>
          <p:txBody>
            <a:bodyPr wrap="square" rtlCol="0">
              <a:spAutoFit/>
            </a:bodyPr>
            <a:lstStyle/>
            <a:p>
              <a:r>
                <a:rPr lang="en-US" sz="1100" dirty="0"/>
                <a:t>20%</a:t>
              </a:r>
            </a:p>
          </p:txBody>
        </p:sp>
        <p:sp>
          <p:nvSpPr>
            <p:cNvPr id="93" name="TextBox 92"/>
            <p:cNvSpPr txBox="1"/>
            <p:nvPr/>
          </p:nvSpPr>
          <p:spPr>
            <a:xfrm>
              <a:off x="4686299" y="4394709"/>
              <a:ext cx="451756" cy="261610"/>
            </a:xfrm>
            <a:prstGeom prst="rect">
              <a:avLst/>
            </a:prstGeom>
            <a:noFill/>
          </p:spPr>
          <p:txBody>
            <a:bodyPr wrap="square" rtlCol="0">
              <a:spAutoFit/>
            </a:bodyPr>
            <a:lstStyle/>
            <a:p>
              <a:r>
                <a:rPr lang="en-US" sz="1100" dirty="0"/>
                <a:t>28%</a:t>
              </a:r>
            </a:p>
          </p:txBody>
        </p:sp>
        <p:sp>
          <p:nvSpPr>
            <p:cNvPr id="94" name="TextBox 93"/>
            <p:cNvSpPr txBox="1"/>
            <p:nvPr/>
          </p:nvSpPr>
          <p:spPr>
            <a:xfrm>
              <a:off x="5099960" y="4394709"/>
              <a:ext cx="451756" cy="261610"/>
            </a:xfrm>
            <a:prstGeom prst="rect">
              <a:avLst/>
            </a:prstGeom>
            <a:noFill/>
          </p:spPr>
          <p:txBody>
            <a:bodyPr wrap="square" rtlCol="0">
              <a:spAutoFit/>
            </a:bodyPr>
            <a:lstStyle/>
            <a:p>
              <a:r>
                <a:rPr lang="en-US" sz="1100" dirty="0"/>
                <a:t>39%</a:t>
              </a:r>
            </a:p>
          </p:txBody>
        </p:sp>
      </p:grpSp>
      <p:grpSp>
        <p:nvGrpSpPr>
          <p:cNvPr id="78" name="Group 77"/>
          <p:cNvGrpSpPr/>
          <p:nvPr/>
        </p:nvGrpSpPr>
        <p:grpSpPr>
          <a:xfrm>
            <a:off x="2379656" y="3735336"/>
            <a:ext cx="2461075" cy="1133649"/>
            <a:chOff x="3426282" y="4096433"/>
            <a:chExt cx="2461075" cy="1133649"/>
          </a:xfrm>
        </p:grpSpPr>
        <p:grpSp>
          <p:nvGrpSpPr>
            <p:cNvPr id="60" name="Group 59"/>
            <p:cNvGrpSpPr/>
            <p:nvPr/>
          </p:nvGrpSpPr>
          <p:grpSpPr>
            <a:xfrm>
              <a:off x="3426282" y="4096433"/>
              <a:ext cx="2125434" cy="869383"/>
              <a:chOff x="3143250" y="2425700"/>
              <a:chExt cx="3568700" cy="1130300"/>
            </a:xfrm>
          </p:grpSpPr>
          <p:sp>
            <p:nvSpPr>
              <p:cNvPr id="61" name="Right Arrow 60"/>
              <p:cNvSpPr/>
              <p:nvPr/>
            </p:nvSpPr>
            <p:spPr>
              <a:xfrm>
                <a:off x="4921250" y="2425700"/>
                <a:ext cx="1790700" cy="1130300"/>
              </a:xfrm>
              <a:prstGeom prst="rightArrow">
                <a:avLst/>
              </a:prstGeom>
              <a:gradFill flip="none" rotWithShape="1">
                <a:gsLst>
                  <a:gs pos="0">
                    <a:schemeClr val="accent4"/>
                  </a:gs>
                  <a:gs pos="100000">
                    <a:srgbClr val="FFFFFF"/>
                  </a:gs>
                  <a:gs pos="99000">
                    <a:srgbClr val="008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ight Arrow 61"/>
              <p:cNvSpPr/>
              <p:nvPr/>
            </p:nvSpPr>
            <p:spPr>
              <a:xfrm flipH="1">
                <a:off x="3143250" y="2425700"/>
                <a:ext cx="1790700" cy="1130300"/>
              </a:xfrm>
              <a:prstGeom prst="rightArrow">
                <a:avLst/>
              </a:prstGeom>
              <a:gradFill flip="none" rotWithShape="1">
                <a:gsLst>
                  <a:gs pos="0">
                    <a:schemeClr val="accent4"/>
                  </a:gs>
                  <a:gs pos="100000">
                    <a:srgbClr val="FFFFFF"/>
                  </a:gs>
                  <a:gs pos="99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64" name="Straight Connector 63"/>
            <p:cNvCxnSpPr/>
            <p:nvPr/>
          </p:nvCxnSpPr>
          <p:spPr>
            <a:xfrm>
              <a:off x="3864428" y="4327060"/>
              <a:ext cx="0" cy="39914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270827" y="4331553"/>
              <a:ext cx="0" cy="39914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686299" y="4331553"/>
              <a:ext cx="0" cy="39914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119914" y="4331553"/>
              <a:ext cx="0" cy="39914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3465286" y="4891528"/>
              <a:ext cx="399142" cy="338554"/>
            </a:xfrm>
            <a:prstGeom prst="rect">
              <a:avLst/>
            </a:prstGeom>
            <a:noFill/>
          </p:spPr>
          <p:txBody>
            <a:bodyPr wrap="square" rtlCol="0">
              <a:spAutoFit/>
            </a:bodyPr>
            <a:lstStyle/>
            <a:p>
              <a:r>
                <a:rPr lang="en-US" sz="800" dirty="0"/>
                <a:t>Not at all</a:t>
              </a:r>
            </a:p>
          </p:txBody>
        </p:sp>
        <p:sp>
          <p:nvSpPr>
            <p:cNvPr id="69" name="TextBox 68"/>
            <p:cNvSpPr txBox="1"/>
            <p:nvPr/>
          </p:nvSpPr>
          <p:spPr>
            <a:xfrm>
              <a:off x="3944258" y="4891528"/>
              <a:ext cx="399142" cy="338554"/>
            </a:xfrm>
            <a:prstGeom prst="rect">
              <a:avLst/>
            </a:prstGeom>
            <a:noFill/>
          </p:spPr>
          <p:txBody>
            <a:bodyPr wrap="square" rtlCol="0">
              <a:spAutoFit/>
            </a:bodyPr>
            <a:lstStyle/>
            <a:p>
              <a:r>
                <a:rPr lang="en-US" sz="800" dirty="0"/>
                <a:t>Not very</a:t>
              </a:r>
            </a:p>
          </p:txBody>
        </p:sp>
        <p:sp>
          <p:nvSpPr>
            <p:cNvPr id="70" name="TextBox 69"/>
            <p:cNvSpPr txBox="1"/>
            <p:nvPr/>
          </p:nvSpPr>
          <p:spPr>
            <a:xfrm>
              <a:off x="4278081" y="4886473"/>
              <a:ext cx="449335" cy="338554"/>
            </a:xfrm>
            <a:prstGeom prst="rect">
              <a:avLst/>
            </a:prstGeom>
            <a:noFill/>
          </p:spPr>
          <p:txBody>
            <a:bodyPr wrap="square" rtlCol="0">
              <a:spAutoFit/>
            </a:bodyPr>
            <a:lstStyle/>
            <a:p>
              <a:pPr algn="ctr"/>
              <a:r>
                <a:rPr lang="en-US" sz="800" dirty="0"/>
                <a:t>Somewhat</a:t>
              </a:r>
            </a:p>
          </p:txBody>
        </p:sp>
        <p:sp>
          <p:nvSpPr>
            <p:cNvPr id="71" name="TextBox 70"/>
            <p:cNvSpPr txBox="1"/>
            <p:nvPr/>
          </p:nvSpPr>
          <p:spPr>
            <a:xfrm>
              <a:off x="4722583" y="4891528"/>
              <a:ext cx="399142" cy="215444"/>
            </a:xfrm>
            <a:prstGeom prst="rect">
              <a:avLst/>
            </a:prstGeom>
            <a:noFill/>
          </p:spPr>
          <p:txBody>
            <a:bodyPr wrap="square" rtlCol="0">
              <a:spAutoFit/>
            </a:bodyPr>
            <a:lstStyle/>
            <a:p>
              <a:r>
                <a:rPr lang="en-US" sz="800" dirty="0"/>
                <a:t>Very</a:t>
              </a:r>
            </a:p>
          </p:txBody>
        </p:sp>
        <p:sp>
          <p:nvSpPr>
            <p:cNvPr id="72" name="TextBox 71"/>
            <p:cNvSpPr txBox="1"/>
            <p:nvPr/>
          </p:nvSpPr>
          <p:spPr>
            <a:xfrm>
              <a:off x="5147131" y="4891528"/>
              <a:ext cx="740226" cy="215444"/>
            </a:xfrm>
            <a:prstGeom prst="rect">
              <a:avLst/>
            </a:prstGeom>
            <a:noFill/>
          </p:spPr>
          <p:txBody>
            <a:bodyPr wrap="square" rtlCol="0">
              <a:spAutoFit/>
            </a:bodyPr>
            <a:lstStyle/>
            <a:p>
              <a:r>
                <a:rPr lang="en-US" sz="800" dirty="0"/>
                <a:t>Extremely</a:t>
              </a:r>
            </a:p>
          </p:txBody>
        </p:sp>
        <p:sp>
          <p:nvSpPr>
            <p:cNvPr id="73" name="TextBox 72"/>
            <p:cNvSpPr txBox="1"/>
            <p:nvPr/>
          </p:nvSpPr>
          <p:spPr>
            <a:xfrm>
              <a:off x="3510644" y="4385979"/>
              <a:ext cx="451756" cy="261610"/>
            </a:xfrm>
            <a:prstGeom prst="rect">
              <a:avLst/>
            </a:prstGeom>
            <a:noFill/>
          </p:spPr>
          <p:txBody>
            <a:bodyPr wrap="square" rtlCol="0">
              <a:spAutoFit/>
            </a:bodyPr>
            <a:lstStyle/>
            <a:p>
              <a:r>
                <a:rPr lang="en-US" sz="1100" dirty="0"/>
                <a:t>5%</a:t>
              </a:r>
            </a:p>
          </p:txBody>
        </p:sp>
        <p:sp>
          <p:nvSpPr>
            <p:cNvPr id="74" name="TextBox 73"/>
            <p:cNvSpPr txBox="1"/>
            <p:nvPr/>
          </p:nvSpPr>
          <p:spPr>
            <a:xfrm>
              <a:off x="3898895" y="4394709"/>
              <a:ext cx="451756" cy="261610"/>
            </a:xfrm>
            <a:prstGeom prst="rect">
              <a:avLst/>
            </a:prstGeom>
            <a:noFill/>
          </p:spPr>
          <p:txBody>
            <a:bodyPr wrap="square" rtlCol="0">
              <a:spAutoFit/>
            </a:bodyPr>
            <a:lstStyle/>
            <a:p>
              <a:r>
                <a:rPr lang="en-US" sz="1100" dirty="0"/>
                <a:t>7%</a:t>
              </a:r>
            </a:p>
          </p:txBody>
        </p:sp>
        <p:sp>
          <p:nvSpPr>
            <p:cNvPr id="75" name="TextBox 74"/>
            <p:cNvSpPr txBox="1"/>
            <p:nvPr/>
          </p:nvSpPr>
          <p:spPr>
            <a:xfrm>
              <a:off x="4288969" y="4388848"/>
              <a:ext cx="451756" cy="261610"/>
            </a:xfrm>
            <a:prstGeom prst="rect">
              <a:avLst/>
            </a:prstGeom>
            <a:noFill/>
          </p:spPr>
          <p:txBody>
            <a:bodyPr wrap="square" rtlCol="0">
              <a:spAutoFit/>
            </a:bodyPr>
            <a:lstStyle/>
            <a:p>
              <a:r>
                <a:rPr lang="en-US" sz="1100" dirty="0"/>
                <a:t>28%</a:t>
              </a:r>
            </a:p>
          </p:txBody>
        </p:sp>
        <p:sp>
          <p:nvSpPr>
            <p:cNvPr id="76" name="TextBox 75"/>
            <p:cNvSpPr txBox="1"/>
            <p:nvPr/>
          </p:nvSpPr>
          <p:spPr>
            <a:xfrm>
              <a:off x="4686299" y="4394709"/>
              <a:ext cx="451756" cy="261610"/>
            </a:xfrm>
            <a:prstGeom prst="rect">
              <a:avLst/>
            </a:prstGeom>
            <a:noFill/>
          </p:spPr>
          <p:txBody>
            <a:bodyPr wrap="square" rtlCol="0">
              <a:spAutoFit/>
            </a:bodyPr>
            <a:lstStyle/>
            <a:p>
              <a:r>
                <a:rPr lang="en-US" sz="1100" dirty="0"/>
                <a:t>28%</a:t>
              </a:r>
            </a:p>
          </p:txBody>
        </p:sp>
        <p:sp>
          <p:nvSpPr>
            <p:cNvPr id="77" name="TextBox 76"/>
            <p:cNvSpPr txBox="1"/>
            <p:nvPr/>
          </p:nvSpPr>
          <p:spPr>
            <a:xfrm>
              <a:off x="5099960" y="4394709"/>
              <a:ext cx="451756" cy="261610"/>
            </a:xfrm>
            <a:prstGeom prst="rect">
              <a:avLst/>
            </a:prstGeom>
            <a:noFill/>
          </p:spPr>
          <p:txBody>
            <a:bodyPr wrap="square" rtlCol="0">
              <a:spAutoFit/>
            </a:bodyPr>
            <a:lstStyle/>
            <a:p>
              <a:r>
                <a:rPr lang="en-US" sz="1100" dirty="0"/>
                <a:t>33%</a:t>
              </a:r>
            </a:p>
          </p:txBody>
        </p:sp>
      </p:grpSp>
      <p:sp>
        <p:nvSpPr>
          <p:cNvPr id="97" name="TextBox 96"/>
          <p:cNvSpPr txBox="1"/>
          <p:nvPr/>
        </p:nvSpPr>
        <p:spPr>
          <a:xfrm>
            <a:off x="2518893" y="3209517"/>
            <a:ext cx="1986197" cy="430887"/>
          </a:xfrm>
          <a:prstGeom prst="rect">
            <a:avLst/>
          </a:prstGeom>
          <a:noFill/>
          <a:ln>
            <a:solidFill>
              <a:srgbClr val="004F7E"/>
            </a:solidFill>
          </a:ln>
        </p:spPr>
        <p:txBody>
          <a:bodyPr wrap="square" rtlCol="0">
            <a:spAutoFit/>
          </a:bodyPr>
          <a:lstStyle/>
          <a:p>
            <a:pPr algn="ctr"/>
            <a:r>
              <a:rPr lang="en-US" sz="1100" dirty="0"/>
              <a:t>Effectiveness for Encouraging NOT To Use</a:t>
            </a:r>
          </a:p>
        </p:txBody>
      </p:sp>
      <p:sp>
        <p:nvSpPr>
          <p:cNvPr id="100" name="TextBox 99"/>
          <p:cNvSpPr txBox="1"/>
          <p:nvPr/>
        </p:nvSpPr>
        <p:spPr>
          <a:xfrm>
            <a:off x="8609840" y="3230340"/>
            <a:ext cx="1988758" cy="430887"/>
          </a:xfrm>
          <a:prstGeom prst="rect">
            <a:avLst/>
          </a:prstGeom>
          <a:noFill/>
          <a:ln>
            <a:solidFill>
              <a:srgbClr val="004F7E"/>
            </a:solidFill>
          </a:ln>
        </p:spPr>
        <p:txBody>
          <a:bodyPr wrap="square" rtlCol="0">
            <a:spAutoFit/>
          </a:bodyPr>
          <a:lstStyle/>
          <a:p>
            <a:pPr algn="ctr"/>
            <a:r>
              <a:rPr lang="en-US" sz="1100" dirty="0"/>
              <a:t>Effectiveness for Encouraging NOT To Use</a:t>
            </a:r>
          </a:p>
        </p:txBody>
      </p:sp>
      <p:cxnSp>
        <p:nvCxnSpPr>
          <p:cNvPr id="106" name="Straight Connector 105"/>
          <p:cNvCxnSpPr/>
          <p:nvPr/>
        </p:nvCxnSpPr>
        <p:spPr>
          <a:xfrm>
            <a:off x="6159482" y="1406076"/>
            <a:ext cx="0" cy="481692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840731" y="3787461"/>
            <a:ext cx="928077" cy="646331"/>
          </a:xfrm>
          <a:prstGeom prst="rect">
            <a:avLst/>
          </a:prstGeom>
          <a:noFill/>
        </p:spPr>
        <p:txBody>
          <a:bodyPr wrap="square" rtlCol="0">
            <a:spAutoFit/>
          </a:bodyPr>
          <a:lstStyle/>
          <a:p>
            <a:pPr algn="ctr"/>
            <a:r>
              <a:rPr lang="en-US" sz="1600" dirty="0"/>
              <a:t>61% </a:t>
            </a:r>
            <a:r>
              <a:rPr lang="en-US" sz="1000" dirty="0"/>
              <a:t>extremely + very effective</a:t>
            </a:r>
          </a:p>
        </p:txBody>
      </p:sp>
      <p:sp>
        <p:nvSpPr>
          <p:cNvPr id="107" name="TextBox 106"/>
          <p:cNvSpPr txBox="1"/>
          <p:nvPr/>
        </p:nvSpPr>
        <p:spPr>
          <a:xfrm>
            <a:off x="10995576" y="3787461"/>
            <a:ext cx="928077" cy="646331"/>
          </a:xfrm>
          <a:prstGeom prst="rect">
            <a:avLst/>
          </a:prstGeom>
          <a:noFill/>
        </p:spPr>
        <p:txBody>
          <a:bodyPr wrap="square" rtlCol="0">
            <a:spAutoFit/>
          </a:bodyPr>
          <a:lstStyle/>
          <a:p>
            <a:pPr algn="ctr"/>
            <a:r>
              <a:rPr lang="en-US" sz="1600" dirty="0"/>
              <a:t>67% </a:t>
            </a:r>
            <a:r>
              <a:rPr lang="en-US" sz="1000" dirty="0"/>
              <a:t>extremely + very effective</a:t>
            </a:r>
          </a:p>
        </p:txBody>
      </p:sp>
      <p:sp>
        <p:nvSpPr>
          <p:cNvPr id="98" name="TextBox 97"/>
          <p:cNvSpPr txBox="1"/>
          <p:nvPr/>
        </p:nvSpPr>
        <p:spPr>
          <a:xfrm>
            <a:off x="10194013" y="5905500"/>
            <a:ext cx="1401087" cy="246221"/>
          </a:xfrm>
          <a:prstGeom prst="rect">
            <a:avLst/>
          </a:prstGeom>
          <a:noFill/>
        </p:spPr>
        <p:txBody>
          <a:bodyPr wrap="square" rtlCol="0">
            <a:spAutoFit/>
          </a:bodyPr>
          <a:lstStyle/>
          <a:p>
            <a:r>
              <a:rPr lang="en-US" sz="1000" dirty="0"/>
              <a:t>Total base n=847</a:t>
            </a:r>
          </a:p>
        </p:txBody>
      </p:sp>
    </p:spTree>
    <p:extLst>
      <p:ext uri="{BB962C8B-B14F-4D97-AF65-F5344CB8AC3E}">
        <p14:creationId xmlns:p14="http://schemas.microsoft.com/office/powerpoint/2010/main" val="1946854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05" y="699657"/>
            <a:ext cx="11737234" cy="1077218"/>
          </a:xfrm>
          <a:prstGeom prst="rect">
            <a:avLst/>
          </a:prstGeom>
          <a:noFill/>
        </p:spPr>
        <p:txBody>
          <a:bodyPr wrap="square" rtlCol="0">
            <a:spAutoFit/>
          </a:bodyPr>
          <a:lstStyle/>
          <a:p>
            <a:pPr marL="285750" indent="-285750">
              <a:buFont typeface="Wingdings" charset="2"/>
              <a:buChar char="v"/>
            </a:pPr>
            <a:r>
              <a:rPr lang="en-US" sz="1600" dirty="0">
                <a:solidFill>
                  <a:srgbClr val="000000"/>
                </a:solidFill>
              </a:rPr>
              <a:t>Compared to non-users, </a:t>
            </a:r>
            <a:r>
              <a:rPr lang="en-US" sz="1600" dirty="0" err="1">
                <a:solidFill>
                  <a:srgbClr val="000000"/>
                </a:solidFill>
              </a:rPr>
              <a:t>vaping</a:t>
            </a:r>
            <a:r>
              <a:rPr lang="en-US" sz="1600" dirty="0">
                <a:solidFill>
                  <a:srgbClr val="000000"/>
                </a:solidFill>
              </a:rPr>
              <a:t> product users feel that both ads are less effective; and they are less likely to give the ads an “A”.</a:t>
            </a:r>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99104" y="0"/>
            <a:ext cx="12092895"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Real Cost ad shows slight advantages over Down and Dirty among both users and non-users.</a:t>
            </a:r>
          </a:p>
        </p:txBody>
      </p:sp>
      <p:sp>
        <p:nvSpPr>
          <p:cNvPr id="3" name="Rectangle 2"/>
          <p:cNvSpPr/>
          <p:nvPr/>
        </p:nvSpPr>
        <p:spPr>
          <a:xfrm>
            <a:off x="2471446" y="6486525"/>
            <a:ext cx="6299715" cy="338554"/>
          </a:xfrm>
          <a:prstGeom prst="rect">
            <a:avLst/>
          </a:prstGeom>
        </p:spPr>
        <p:txBody>
          <a:bodyPr wrap="square">
            <a:spAutoFit/>
          </a:bodyPr>
          <a:lstStyle/>
          <a:p>
            <a:pPr lvl="0"/>
            <a:r>
              <a:rPr lang="en-US" sz="800" dirty="0"/>
              <a:t>Q33. Thinking about the overall graphics/photos and layout of the ad, what grade would you give the ad? </a:t>
            </a:r>
          </a:p>
          <a:p>
            <a:pPr lvl="0"/>
            <a:r>
              <a:rPr lang="en-US" sz="800" dirty="0"/>
              <a:t>Q34. How effective is this ad in encouraging you to NOT use e-cigarettes or vaping products? </a:t>
            </a:r>
          </a:p>
        </p:txBody>
      </p:sp>
      <p:sp>
        <p:nvSpPr>
          <p:cNvPr id="6" name="Slide Number Placeholder 5"/>
          <p:cNvSpPr>
            <a:spLocks noGrp="1"/>
          </p:cNvSpPr>
          <p:nvPr>
            <p:ph type="sldNum" sz="quarter" idx="12"/>
          </p:nvPr>
        </p:nvSpPr>
        <p:spPr/>
        <p:txBody>
          <a:bodyPr/>
          <a:lstStyle/>
          <a:p>
            <a:fld id="{B7C5CABF-F878-C74C-8870-EC106A83C25A}" type="slidenum">
              <a:rPr lang="en-US" smtClean="0"/>
              <a:t>44</a:t>
            </a:fld>
            <a:endParaRPr lang="en-US" dirty="0"/>
          </a:p>
        </p:txBody>
      </p:sp>
      <p:cxnSp>
        <p:nvCxnSpPr>
          <p:cNvPr id="8" name="Straight Connector 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9" name="Picture 8" descr="Screen Shot 2020-04-24 at 12.29.4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2719" y="3352005"/>
            <a:ext cx="1369546" cy="700315"/>
          </a:xfrm>
          <a:prstGeom prst="rect">
            <a:avLst/>
          </a:prstGeom>
        </p:spPr>
      </p:pic>
      <p:pic>
        <p:nvPicPr>
          <p:cNvPr id="10" name="Picture 9" descr="Screen Shot 2020-04-24 at 12.30.5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6538" y="3352005"/>
            <a:ext cx="1272099" cy="647089"/>
          </a:xfrm>
          <a:prstGeom prst="rect">
            <a:avLst/>
          </a:prstGeom>
        </p:spPr>
      </p:pic>
      <p:sp>
        <p:nvSpPr>
          <p:cNvPr id="11" name="TextBox 10"/>
          <p:cNvSpPr txBox="1"/>
          <p:nvPr/>
        </p:nvSpPr>
        <p:spPr>
          <a:xfrm>
            <a:off x="4507511" y="2166088"/>
            <a:ext cx="1414754" cy="923330"/>
          </a:xfrm>
          <a:prstGeom prst="rect">
            <a:avLst/>
          </a:prstGeom>
          <a:noFill/>
        </p:spPr>
        <p:txBody>
          <a:bodyPr wrap="square" rtlCol="0">
            <a:spAutoFit/>
          </a:bodyPr>
          <a:lstStyle/>
          <a:p>
            <a:pPr algn="ctr"/>
            <a:r>
              <a:rPr lang="en-US" dirty="0"/>
              <a:t>Down </a:t>
            </a:r>
          </a:p>
          <a:p>
            <a:pPr algn="ctr"/>
            <a:r>
              <a:rPr lang="en-US" dirty="0"/>
              <a:t>and </a:t>
            </a:r>
          </a:p>
          <a:p>
            <a:pPr algn="ctr"/>
            <a:r>
              <a:rPr lang="en-US" dirty="0"/>
              <a:t>Dirty Ad</a:t>
            </a:r>
          </a:p>
        </p:txBody>
      </p:sp>
      <p:sp>
        <p:nvSpPr>
          <p:cNvPr id="12" name="TextBox 11"/>
          <p:cNvSpPr txBox="1"/>
          <p:nvPr/>
        </p:nvSpPr>
        <p:spPr>
          <a:xfrm>
            <a:off x="10725738" y="2166088"/>
            <a:ext cx="1275762" cy="646331"/>
          </a:xfrm>
          <a:prstGeom prst="rect">
            <a:avLst/>
          </a:prstGeom>
          <a:noFill/>
        </p:spPr>
        <p:txBody>
          <a:bodyPr wrap="square" rtlCol="0">
            <a:spAutoFit/>
          </a:bodyPr>
          <a:lstStyle/>
          <a:p>
            <a:pPr algn="ctr"/>
            <a:r>
              <a:rPr lang="en-US" dirty="0"/>
              <a:t>The Real Cost Ad</a:t>
            </a:r>
          </a:p>
        </p:txBody>
      </p:sp>
      <p:cxnSp>
        <p:nvCxnSpPr>
          <p:cNvPr id="106" name="Straight Connector 105"/>
          <p:cNvCxnSpPr/>
          <p:nvPr/>
        </p:nvCxnSpPr>
        <p:spPr>
          <a:xfrm>
            <a:off x="6159482" y="1406076"/>
            <a:ext cx="0" cy="481692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98" name="Table 97"/>
          <p:cNvGraphicFramePr>
            <a:graphicFrameLocks noGrp="1"/>
          </p:cNvGraphicFramePr>
          <p:nvPr>
            <p:extLst>
              <p:ext uri="{D42A27DB-BD31-4B8C-83A1-F6EECF244321}">
                <p14:modId xmlns:p14="http://schemas.microsoft.com/office/powerpoint/2010/main" val="451547470"/>
              </p:ext>
            </p:extLst>
          </p:nvPr>
        </p:nvGraphicFramePr>
        <p:xfrm>
          <a:off x="239773" y="1846750"/>
          <a:ext cx="3951227" cy="1828800"/>
        </p:xfrm>
        <a:graphic>
          <a:graphicData uri="http://schemas.openxmlformats.org/drawingml/2006/table">
            <a:tbl>
              <a:tblPr firstRow="1" bandRow="1">
                <a:tableStyleId>{5C22544A-7EE6-4342-B048-85BDC9FD1C3A}</a:tableStyleId>
              </a:tblPr>
              <a:tblGrid>
                <a:gridCol w="750827">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tblGrid>
              <a:tr h="195941">
                <a:tc>
                  <a:txBody>
                    <a:bodyPr/>
                    <a:lstStyle/>
                    <a:p>
                      <a:endParaRPr lang="en-US" sz="1200" dirty="0">
                        <a:solidFill>
                          <a:schemeClr val="tx1"/>
                        </a:solidFill>
                      </a:endParaRPr>
                    </a:p>
                    <a:p>
                      <a:r>
                        <a:rPr lang="en-US" sz="1200" dirty="0">
                          <a:solidFill>
                            <a:schemeClr val="tx1"/>
                          </a:solidFill>
                        </a:rPr>
                        <a:t>GRADE</a:t>
                      </a:r>
                    </a:p>
                  </a:txBody>
                  <a:tcPr/>
                </a:tc>
                <a:tc>
                  <a:txBody>
                    <a:bodyPr/>
                    <a:lstStyle/>
                    <a:p>
                      <a:pPr algn="ctr"/>
                      <a:r>
                        <a:rPr lang="en-US" sz="1200" dirty="0">
                          <a:solidFill>
                            <a:schemeClr val="tx1"/>
                          </a:solidFill>
                        </a:rPr>
                        <a:t>Non-Users (n=446)</a:t>
                      </a:r>
                    </a:p>
                  </a:txBody>
                  <a:tcPr/>
                </a:tc>
                <a:tc>
                  <a:txBody>
                    <a:bodyPr/>
                    <a:lstStyle/>
                    <a:p>
                      <a:pPr algn="ctr"/>
                      <a:r>
                        <a:rPr lang="en-US" sz="1200" dirty="0">
                          <a:solidFill>
                            <a:schemeClr val="tx1"/>
                          </a:solidFill>
                        </a:rPr>
                        <a:t>Past/Current Users (n=401)</a:t>
                      </a:r>
                    </a:p>
                  </a:txBody>
                  <a:tcPr/>
                </a:tc>
                <a:tc>
                  <a:txBody>
                    <a:bodyPr/>
                    <a:lstStyle/>
                    <a:p>
                      <a:pPr algn="ctr"/>
                      <a:r>
                        <a:rPr lang="en-US" sz="1200" dirty="0">
                          <a:solidFill>
                            <a:schemeClr val="tx1"/>
                          </a:solidFill>
                        </a:rPr>
                        <a:t>Freq. Users (n=73)</a:t>
                      </a:r>
                    </a:p>
                  </a:txBody>
                  <a:tcPr/>
                </a:tc>
                <a:extLst>
                  <a:ext uri="{0D108BD9-81ED-4DB2-BD59-A6C34878D82A}">
                    <a16:rowId xmlns:a16="http://schemas.microsoft.com/office/drawing/2014/main" val="10000"/>
                  </a:ext>
                </a:extLst>
              </a:tr>
              <a:tr h="158930">
                <a:tc>
                  <a:txBody>
                    <a:bodyPr/>
                    <a:lstStyle/>
                    <a:p>
                      <a:pPr algn="ctr"/>
                      <a:r>
                        <a:rPr lang="en-US" sz="1200" dirty="0"/>
                        <a:t>A</a:t>
                      </a:r>
                    </a:p>
                  </a:txBody>
                  <a:tcPr/>
                </a:tc>
                <a:tc>
                  <a:txBody>
                    <a:bodyPr/>
                    <a:lstStyle/>
                    <a:p>
                      <a:pPr algn="ctr"/>
                      <a:r>
                        <a:rPr lang="en-US" sz="1200" dirty="0"/>
                        <a:t>33%</a:t>
                      </a:r>
                    </a:p>
                  </a:txBody>
                  <a:tcPr/>
                </a:tc>
                <a:tc>
                  <a:txBody>
                    <a:bodyPr/>
                    <a:lstStyle/>
                    <a:p>
                      <a:pPr algn="ctr"/>
                      <a:r>
                        <a:rPr lang="en-US" sz="1200" dirty="0"/>
                        <a:t>27%</a:t>
                      </a:r>
                    </a:p>
                  </a:txBody>
                  <a:tcPr/>
                </a:tc>
                <a:tc>
                  <a:txBody>
                    <a:bodyPr/>
                    <a:lstStyle/>
                    <a:p>
                      <a:pPr algn="ctr"/>
                      <a:r>
                        <a:rPr lang="en-US" sz="1200" dirty="0"/>
                        <a:t>20%</a:t>
                      </a:r>
                    </a:p>
                  </a:txBody>
                  <a:tcPr/>
                </a:tc>
                <a:extLst>
                  <a:ext uri="{0D108BD9-81ED-4DB2-BD59-A6C34878D82A}">
                    <a16:rowId xmlns:a16="http://schemas.microsoft.com/office/drawing/2014/main" val="10001"/>
                  </a:ext>
                </a:extLst>
              </a:tr>
              <a:tr h="158930">
                <a:tc>
                  <a:txBody>
                    <a:bodyPr/>
                    <a:lstStyle/>
                    <a:p>
                      <a:pPr algn="ctr"/>
                      <a:r>
                        <a:rPr lang="en-US" sz="1200" dirty="0"/>
                        <a:t>B</a:t>
                      </a:r>
                    </a:p>
                  </a:txBody>
                  <a:tcPr/>
                </a:tc>
                <a:tc>
                  <a:txBody>
                    <a:bodyPr/>
                    <a:lstStyle/>
                    <a:p>
                      <a:pPr algn="ctr"/>
                      <a:r>
                        <a:rPr lang="en-US" sz="1200" dirty="0"/>
                        <a:t>40%</a:t>
                      </a:r>
                    </a:p>
                  </a:txBody>
                  <a:tcPr/>
                </a:tc>
                <a:tc>
                  <a:txBody>
                    <a:bodyPr/>
                    <a:lstStyle/>
                    <a:p>
                      <a:pPr algn="ctr"/>
                      <a:r>
                        <a:rPr lang="en-US" sz="1200" dirty="0"/>
                        <a:t>37%</a:t>
                      </a:r>
                    </a:p>
                  </a:txBody>
                  <a:tcPr/>
                </a:tc>
                <a:tc>
                  <a:txBody>
                    <a:bodyPr/>
                    <a:lstStyle/>
                    <a:p>
                      <a:pPr algn="ctr"/>
                      <a:r>
                        <a:rPr lang="en-US" sz="1200" dirty="0"/>
                        <a:t>41%</a:t>
                      </a:r>
                    </a:p>
                  </a:txBody>
                  <a:tcPr/>
                </a:tc>
                <a:extLst>
                  <a:ext uri="{0D108BD9-81ED-4DB2-BD59-A6C34878D82A}">
                    <a16:rowId xmlns:a16="http://schemas.microsoft.com/office/drawing/2014/main" val="10002"/>
                  </a:ext>
                </a:extLst>
              </a:tr>
              <a:tr h="158930">
                <a:tc>
                  <a:txBody>
                    <a:bodyPr/>
                    <a:lstStyle/>
                    <a:p>
                      <a:pPr algn="ctr"/>
                      <a:r>
                        <a:rPr lang="en-US" sz="1200" dirty="0"/>
                        <a:t>C</a:t>
                      </a:r>
                    </a:p>
                  </a:txBody>
                  <a:tcPr/>
                </a:tc>
                <a:tc>
                  <a:txBody>
                    <a:bodyPr/>
                    <a:lstStyle/>
                    <a:p>
                      <a:pPr algn="ctr"/>
                      <a:r>
                        <a:rPr lang="en-US" sz="1200" dirty="0"/>
                        <a:t>23%</a:t>
                      </a:r>
                    </a:p>
                  </a:txBody>
                  <a:tcPr/>
                </a:tc>
                <a:tc>
                  <a:txBody>
                    <a:bodyPr/>
                    <a:lstStyle/>
                    <a:p>
                      <a:pPr algn="ctr"/>
                      <a:r>
                        <a:rPr lang="en-US" sz="1200" dirty="0"/>
                        <a:t>31%</a:t>
                      </a:r>
                    </a:p>
                  </a:txBody>
                  <a:tcPr/>
                </a:tc>
                <a:tc>
                  <a:txBody>
                    <a:bodyPr/>
                    <a:lstStyle/>
                    <a:p>
                      <a:pPr algn="ctr"/>
                      <a:r>
                        <a:rPr lang="en-US" sz="1200" dirty="0"/>
                        <a:t>25%</a:t>
                      </a:r>
                    </a:p>
                  </a:txBody>
                  <a:tcPr/>
                </a:tc>
                <a:extLst>
                  <a:ext uri="{0D108BD9-81ED-4DB2-BD59-A6C34878D82A}">
                    <a16:rowId xmlns:a16="http://schemas.microsoft.com/office/drawing/2014/main" val="10003"/>
                  </a:ext>
                </a:extLst>
              </a:tr>
              <a:tr h="158930">
                <a:tc>
                  <a:txBody>
                    <a:bodyPr/>
                    <a:lstStyle/>
                    <a:p>
                      <a:pPr algn="ctr"/>
                      <a:r>
                        <a:rPr lang="en-US" sz="1200" dirty="0"/>
                        <a:t>D</a:t>
                      </a:r>
                    </a:p>
                  </a:txBody>
                  <a:tcPr/>
                </a:tc>
                <a:tc>
                  <a:txBody>
                    <a:bodyPr/>
                    <a:lstStyle/>
                    <a:p>
                      <a:pPr algn="ctr"/>
                      <a:r>
                        <a:rPr lang="en-US" sz="1200" dirty="0"/>
                        <a:t>3%</a:t>
                      </a:r>
                    </a:p>
                  </a:txBody>
                  <a:tcPr/>
                </a:tc>
                <a:tc>
                  <a:txBody>
                    <a:bodyPr/>
                    <a:lstStyle/>
                    <a:p>
                      <a:pPr algn="ctr"/>
                      <a:r>
                        <a:rPr lang="en-US" sz="1200" dirty="0"/>
                        <a:t>4%</a:t>
                      </a:r>
                    </a:p>
                  </a:txBody>
                  <a:tcPr/>
                </a:tc>
                <a:tc>
                  <a:txBody>
                    <a:bodyPr/>
                    <a:lstStyle/>
                    <a:p>
                      <a:pPr algn="ctr"/>
                      <a:r>
                        <a:rPr lang="en-US" sz="1200" dirty="0"/>
                        <a:t>6%</a:t>
                      </a:r>
                    </a:p>
                  </a:txBody>
                  <a:tcPr/>
                </a:tc>
                <a:extLst>
                  <a:ext uri="{0D108BD9-81ED-4DB2-BD59-A6C34878D82A}">
                    <a16:rowId xmlns:a16="http://schemas.microsoft.com/office/drawing/2014/main" val="10004"/>
                  </a:ext>
                </a:extLst>
              </a:tr>
              <a:tr h="158930">
                <a:tc>
                  <a:txBody>
                    <a:bodyPr/>
                    <a:lstStyle/>
                    <a:p>
                      <a:pPr algn="ctr"/>
                      <a:r>
                        <a:rPr lang="en-US" sz="1200" dirty="0"/>
                        <a:t>E</a:t>
                      </a:r>
                    </a:p>
                  </a:txBody>
                  <a:tcPr/>
                </a:tc>
                <a:tc>
                  <a:txBody>
                    <a:bodyPr/>
                    <a:lstStyle/>
                    <a:p>
                      <a:pPr algn="ctr"/>
                      <a:r>
                        <a:rPr lang="en-US" sz="1200" dirty="0"/>
                        <a:t>2%</a:t>
                      </a:r>
                    </a:p>
                  </a:txBody>
                  <a:tcPr/>
                </a:tc>
                <a:tc>
                  <a:txBody>
                    <a:bodyPr/>
                    <a:lstStyle/>
                    <a:p>
                      <a:pPr algn="ctr"/>
                      <a:r>
                        <a:rPr lang="en-US" sz="1200" dirty="0"/>
                        <a:t>1%</a:t>
                      </a:r>
                    </a:p>
                  </a:txBody>
                  <a:tcPr/>
                </a:tc>
                <a:tc>
                  <a:txBody>
                    <a:bodyPr/>
                    <a:lstStyle/>
                    <a:p>
                      <a:pPr algn="ctr"/>
                      <a:r>
                        <a:rPr lang="en-US" sz="1200" dirty="0"/>
                        <a:t>0%</a:t>
                      </a:r>
                    </a:p>
                  </a:txBody>
                  <a:tcPr/>
                </a:tc>
                <a:extLst>
                  <a:ext uri="{0D108BD9-81ED-4DB2-BD59-A6C34878D82A}">
                    <a16:rowId xmlns:a16="http://schemas.microsoft.com/office/drawing/2014/main" val="10005"/>
                  </a:ext>
                </a:extLst>
              </a:tr>
            </a:tbl>
          </a:graphicData>
        </a:graphic>
      </p:graphicFrame>
      <p:graphicFrame>
        <p:nvGraphicFramePr>
          <p:cNvPr id="102" name="Table 101"/>
          <p:cNvGraphicFramePr>
            <a:graphicFrameLocks noGrp="1"/>
          </p:cNvGraphicFramePr>
          <p:nvPr>
            <p:extLst>
              <p:ext uri="{D42A27DB-BD31-4B8C-83A1-F6EECF244321}">
                <p14:modId xmlns:p14="http://schemas.microsoft.com/office/powerpoint/2010/main" val="1373493721"/>
              </p:ext>
            </p:extLst>
          </p:nvPr>
        </p:nvGraphicFramePr>
        <p:xfrm>
          <a:off x="239773" y="4262852"/>
          <a:ext cx="4177332" cy="1554480"/>
        </p:xfrm>
        <a:graphic>
          <a:graphicData uri="http://schemas.openxmlformats.org/drawingml/2006/table">
            <a:tbl>
              <a:tblPr firstRow="1" bandRow="1">
                <a:tableStyleId>{21E4AEA4-8DFA-4A89-87EB-49C32662AFE0}</a:tableStyleId>
              </a:tblPr>
              <a:tblGrid>
                <a:gridCol w="976932">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tblGrid>
              <a:tr h="195941">
                <a:tc>
                  <a:txBody>
                    <a:bodyPr/>
                    <a:lstStyle/>
                    <a:p>
                      <a:endParaRPr lang="en-US" sz="1200" dirty="0"/>
                    </a:p>
                    <a:p>
                      <a:r>
                        <a:rPr lang="en-US" sz="1200" dirty="0"/>
                        <a:t>EFFECTIVE</a:t>
                      </a:r>
                      <a:endParaRPr lang="en-US" sz="1200" dirty="0">
                        <a:solidFill>
                          <a:schemeClr val="tx1"/>
                        </a:solidFill>
                      </a:endParaRPr>
                    </a:p>
                  </a:txBody>
                  <a:tcPr/>
                </a:tc>
                <a:tc>
                  <a:txBody>
                    <a:bodyPr/>
                    <a:lstStyle/>
                    <a:p>
                      <a:pPr algn="ctr"/>
                      <a:r>
                        <a:rPr lang="en-US" sz="1200" dirty="0"/>
                        <a:t>Non-Users</a:t>
                      </a:r>
                      <a:r>
                        <a:rPr lang="en-US" sz="1200" baseline="0" dirty="0"/>
                        <a:t> </a:t>
                      </a:r>
                      <a:r>
                        <a:rPr lang="en-US" sz="1200" dirty="0"/>
                        <a:t>(n=446)</a:t>
                      </a:r>
                      <a:endParaRPr lang="en-US" sz="1200" dirty="0">
                        <a:solidFill>
                          <a:schemeClr val="tx1"/>
                        </a:solidFill>
                      </a:endParaRPr>
                    </a:p>
                  </a:txBody>
                  <a:tcPr/>
                </a:tc>
                <a:tc>
                  <a:txBody>
                    <a:bodyPr/>
                    <a:lstStyle/>
                    <a:p>
                      <a:pPr algn="ctr"/>
                      <a:r>
                        <a:rPr lang="en-US" sz="1200" dirty="0"/>
                        <a:t>Past/Current Users (n=401)</a:t>
                      </a:r>
                      <a:endParaRPr lang="en-US" sz="1200" dirty="0">
                        <a:solidFill>
                          <a:schemeClr val="tx1"/>
                        </a:solidFill>
                      </a:endParaRPr>
                    </a:p>
                  </a:txBody>
                  <a:tcPr/>
                </a:tc>
                <a:tc>
                  <a:txBody>
                    <a:bodyPr/>
                    <a:lstStyle/>
                    <a:p>
                      <a:pPr algn="ctr"/>
                      <a:r>
                        <a:rPr lang="en-US" sz="1200" dirty="0"/>
                        <a:t>Freq. Users (n=73)</a:t>
                      </a:r>
                      <a:endParaRPr lang="en-US" sz="1200" dirty="0">
                        <a:solidFill>
                          <a:schemeClr val="tx1"/>
                        </a:solidFill>
                      </a:endParaRPr>
                    </a:p>
                  </a:txBody>
                  <a:tcPr/>
                </a:tc>
                <a:extLst>
                  <a:ext uri="{0D108BD9-81ED-4DB2-BD59-A6C34878D82A}">
                    <a16:rowId xmlns:a16="http://schemas.microsoft.com/office/drawing/2014/main" val="10000"/>
                  </a:ext>
                </a:extLst>
              </a:tr>
              <a:tr h="158930">
                <a:tc>
                  <a:txBody>
                    <a:bodyPr/>
                    <a:lstStyle/>
                    <a:p>
                      <a:pPr algn="ctr"/>
                      <a:r>
                        <a:rPr lang="en-US" sz="1200" dirty="0"/>
                        <a:t>Extremely + Very</a:t>
                      </a:r>
                    </a:p>
                  </a:txBody>
                  <a:tcPr/>
                </a:tc>
                <a:tc>
                  <a:txBody>
                    <a:bodyPr/>
                    <a:lstStyle/>
                    <a:p>
                      <a:pPr algn="ctr"/>
                      <a:r>
                        <a:rPr lang="en-US" sz="1200" dirty="0"/>
                        <a:t>71%</a:t>
                      </a:r>
                    </a:p>
                  </a:txBody>
                  <a:tcPr/>
                </a:tc>
                <a:tc>
                  <a:txBody>
                    <a:bodyPr/>
                    <a:lstStyle/>
                    <a:p>
                      <a:pPr algn="ctr"/>
                      <a:r>
                        <a:rPr lang="en-US" sz="1200" dirty="0"/>
                        <a:t>50%</a:t>
                      </a:r>
                    </a:p>
                  </a:txBody>
                  <a:tcPr/>
                </a:tc>
                <a:tc>
                  <a:txBody>
                    <a:bodyPr/>
                    <a:lstStyle/>
                    <a:p>
                      <a:pPr algn="ctr"/>
                      <a:r>
                        <a:rPr lang="en-US" sz="1200" dirty="0"/>
                        <a:t>38%</a:t>
                      </a:r>
                    </a:p>
                  </a:txBody>
                  <a:tcPr/>
                </a:tc>
                <a:extLst>
                  <a:ext uri="{0D108BD9-81ED-4DB2-BD59-A6C34878D82A}">
                    <a16:rowId xmlns:a16="http://schemas.microsoft.com/office/drawing/2014/main" val="10001"/>
                  </a:ext>
                </a:extLst>
              </a:tr>
              <a:tr h="158930">
                <a:tc>
                  <a:txBody>
                    <a:bodyPr/>
                    <a:lstStyle/>
                    <a:p>
                      <a:pPr algn="ctr"/>
                      <a:r>
                        <a:rPr lang="en-US" sz="1200" dirty="0"/>
                        <a:t>Not</a:t>
                      </a:r>
                      <a:r>
                        <a:rPr lang="en-US" sz="1200" baseline="0" dirty="0"/>
                        <a:t> Very/Not At All</a:t>
                      </a:r>
                      <a:endParaRPr lang="en-US" sz="1200" dirty="0"/>
                    </a:p>
                  </a:txBody>
                  <a:tcPr/>
                </a:tc>
                <a:tc>
                  <a:txBody>
                    <a:bodyPr/>
                    <a:lstStyle/>
                    <a:p>
                      <a:pPr algn="ctr"/>
                      <a:r>
                        <a:rPr lang="en-US" sz="1200" dirty="0"/>
                        <a:t>6%</a:t>
                      </a:r>
                    </a:p>
                  </a:txBody>
                  <a:tcPr/>
                </a:tc>
                <a:tc>
                  <a:txBody>
                    <a:bodyPr/>
                    <a:lstStyle/>
                    <a:p>
                      <a:pPr algn="ctr"/>
                      <a:r>
                        <a:rPr lang="en-US" sz="1200" dirty="0"/>
                        <a:t>18%</a:t>
                      </a:r>
                    </a:p>
                  </a:txBody>
                  <a:tcPr/>
                </a:tc>
                <a:tc>
                  <a:txBody>
                    <a:bodyPr/>
                    <a:lstStyle/>
                    <a:p>
                      <a:pPr algn="ctr"/>
                      <a:r>
                        <a:rPr lang="en-US" sz="1200" dirty="0"/>
                        <a:t>32%</a:t>
                      </a:r>
                    </a:p>
                  </a:txBody>
                  <a:tcPr/>
                </a:tc>
                <a:extLst>
                  <a:ext uri="{0D108BD9-81ED-4DB2-BD59-A6C34878D82A}">
                    <a16:rowId xmlns:a16="http://schemas.microsoft.com/office/drawing/2014/main" val="10002"/>
                  </a:ext>
                </a:extLst>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2618678844"/>
              </p:ext>
            </p:extLst>
          </p:nvPr>
        </p:nvGraphicFramePr>
        <p:xfrm>
          <a:off x="6519512" y="1842923"/>
          <a:ext cx="3951227" cy="1945685"/>
        </p:xfrm>
        <a:graphic>
          <a:graphicData uri="http://schemas.openxmlformats.org/drawingml/2006/table">
            <a:tbl>
              <a:tblPr firstRow="1" bandRow="1">
                <a:tableStyleId>{5C22544A-7EE6-4342-B048-85BDC9FD1C3A}</a:tableStyleId>
              </a:tblPr>
              <a:tblGrid>
                <a:gridCol w="750827">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tblGrid>
              <a:tr h="372121">
                <a:tc>
                  <a:txBody>
                    <a:bodyPr/>
                    <a:lstStyle/>
                    <a:p>
                      <a:endParaRPr lang="en-US" sz="1200" dirty="0">
                        <a:solidFill>
                          <a:schemeClr val="tx1"/>
                        </a:solidFill>
                      </a:endParaRPr>
                    </a:p>
                    <a:p>
                      <a:r>
                        <a:rPr lang="en-US" sz="1200" dirty="0">
                          <a:solidFill>
                            <a:schemeClr val="tx1"/>
                          </a:solidFill>
                        </a:rPr>
                        <a:t>GRADE</a:t>
                      </a:r>
                    </a:p>
                  </a:txBody>
                  <a:tcPr/>
                </a:tc>
                <a:tc>
                  <a:txBody>
                    <a:bodyPr/>
                    <a:lstStyle/>
                    <a:p>
                      <a:pPr algn="ctr"/>
                      <a:r>
                        <a:rPr lang="en-US" sz="1200" dirty="0">
                          <a:solidFill>
                            <a:schemeClr val="tx1"/>
                          </a:solidFill>
                        </a:rPr>
                        <a:t>Non-Users</a:t>
                      </a:r>
                    </a:p>
                    <a:p>
                      <a:pPr algn="ctr"/>
                      <a:r>
                        <a:rPr lang="en-US" sz="1200" dirty="0">
                          <a:solidFill>
                            <a:schemeClr val="tx1"/>
                          </a:solidFill>
                        </a:rPr>
                        <a:t>(n=446)</a:t>
                      </a:r>
                    </a:p>
                  </a:txBody>
                  <a:tcPr/>
                </a:tc>
                <a:tc>
                  <a:txBody>
                    <a:bodyPr/>
                    <a:lstStyle/>
                    <a:p>
                      <a:pPr algn="ctr"/>
                      <a:r>
                        <a:rPr lang="en-US" sz="1200" dirty="0">
                          <a:solidFill>
                            <a:schemeClr val="tx1"/>
                          </a:solidFill>
                        </a:rPr>
                        <a:t>Past/Current Users (n=401)</a:t>
                      </a:r>
                    </a:p>
                  </a:txBody>
                  <a:tcPr/>
                </a:tc>
                <a:tc>
                  <a:txBody>
                    <a:bodyPr/>
                    <a:lstStyle/>
                    <a:p>
                      <a:pPr algn="ctr"/>
                      <a:r>
                        <a:rPr lang="en-US" sz="1200" dirty="0">
                          <a:solidFill>
                            <a:schemeClr val="tx1"/>
                          </a:solidFill>
                        </a:rPr>
                        <a:t>Freq. Users (n=73)</a:t>
                      </a:r>
                    </a:p>
                  </a:txBody>
                  <a:tcPr/>
                </a:tc>
                <a:extLst>
                  <a:ext uri="{0D108BD9-81ED-4DB2-BD59-A6C34878D82A}">
                    <a16:rowId xmlns:a16="http://schemas.microsoft.com/office/drawing/2014/main" val="10000"/>
                  </a:ext>
                </a:extLst>
              </a:tr>
              <a:tr h="297697">
                <a:tc>
                  <a:txBody>
                    <a:bodyPr/>
                    <a:lstStyle/>
                    <a:p>
                      <a:pPr algn="ctr"/>
                      <a:r>
                        <a:rPr lang="en-US" sz="1200" dirty="0"/>
                        <a:t>A</a:t>
                      </a:r>
                    </a:p>
                  </a:txBody>
                  <a:tcPr/>
                </a:tc>
                <a:tc>
                  <a:txBody>
                    <a:bodyPr/>
                    <a:lstStyle/>
                    <a:p>
                      <a:pPr algn="ctr"/>
                      <a:r>
                        <a:rPr lang="en-US" sz="1200" dirty="0"/>
                        <a:t>46%</a:t>
                      </a:r>
                    </a:p>
                  </a:txBody>
                  <a:tcPr/>
                </a:tc>
                <a:tc>
                  <a:txBody>
                    <a:bodyPr/>
                    <a:lstStyle/>
                    <a:p>
                      <a:pPr algn="ctr"/>
                      <a:r>
                        <a:rPr lang="en-US" sz="1200" dirty="0"/>
                        <a:t>37%</a:t>
                      </a:r>
                    </a:p>
                  </a:txBody>
                  <a:tcPr/>
                </a:tc>
                <a:tc>
                  <a:txBody>
                    <a:bodyPr/>
                    <a:lstStyle/>
                    <a:p>
                      <a:pPr algn="ctr"/>
                      <a:r>
                        <a:rPr lang="en-US" sz="1200" dirty="0"/>
                        <a:t>33%</a:t>
                      </a:r>
                    </a:p>
                  </a:txBody>
                  <a:tcPr/>
                </a:tc>
                <a:extLst>
                  <a:ext uri="{0D108BD9-81ED-4DB2-BD59-A6C34878D82A}">
                    <a16:rowId xmlns:a16="http://schemas.microsoft.com/office/drawing/2014/main" val="10001"/>
                  </a:ext>
                </a:extLst>
              </a:tr>
              <a:tr h="297697">
                <a:tc>
                  <a:txBody>
                    <a:bodyPr/>
                    <a:lstStyle/>
                    <a:p>
                      <a:pPr algn="ctr"/>
                      <a:r>
                        <a:rPr lang="en-US" sz="1200" dirty="0"/>
                        <a:t>B</a:t>
                      </a:r>
                    </a:p>
                  </a:txBody>
                  <a:tcPr/>
                </a:tc>
                <a:tc>
                  <a:txBody>
                    <a:bodyPr/>
                    <a:lstStyle/>
                    <a:p>
                      <a:pPr algn="ctr"/>
                      <a:r>
                        <a:rPr lang="en-US" sz="1200" dirty="0"/>
                        <a:t>36%</a:t>
                      </a:r>
                    </a:p>
                  </a:txBody>
                  <a:tcPr/>
                </a:tc>
                <a:tc>
                  <a:txBody>
                    <a:bodyPr/>
                    <a:lstStyle/>
                    <a:p>
                      <a:pPr algn="ctr"/>
                      <a:r>
                        <a:rPr lang="en-US" sz="1200" dirty="0"/>
                        <a:t>34%</a:t>
                      </a:r>
                    </a:p>
                  </a:txBody>
                  <a:tcPr/>
                </a:tc>
                <a:tc>
                  <a:txBody>
                    <a:bodyPr/>
                    <a:lstStyle/>
                    <a:p>
                      <a:pPr algn="ctr"/>
                      <a:r>
                        <a:rPr lang="en-US" sz="1200" dirty="0"/>
                        <a:t>30%</a:t>
                      </a:r>
                    </a:p>
                  </a:txBody>
                  <a:tcPr/>
                </a:tc>
                <a:extLst>
                  <a:ext uri="{0D108BD9-81ED-4DB2-BD59-A6C34878D82A}">
                    <a16:rowId xmlns:a16="http://schemas.microsoft.com/office/drawing/2014/main" val="10002"/>
                  </a:ext>
                </a:extLst>
              </a:tr>
              <a:tr h="297697">
                <a:tc>
                  <a:txBody>
                    <a:bodyPr/>
                    <a:lstStyle/>
                    <a:p>
                      <a:pPr algn="ctr"/>
                      <a:r>
                        <a:rPr lang="en-US" sz="1200" dirty="0"/>
                        <a:t>C</a:t>
                      </a:r>
                    </a:p>
                  </a:txBody>
                  <a:tcPr/>
                </a:tc>
                <a:tc>
                  <a:txBody>
                    <a:bodyPr/>
                    <a:lstStyle/>
                    <a:p>
                      <a:pPr algn="ctr"/>
                      <a:r>
                        <a:rPr lang="en-US" sz="1200" dirty="0"/>
                        <a:t>16%</a:t>
                      </a:r>
                    </a:p>
                  </a:txBody>
                  <a:tcPr/>
                </a:tc>
                <a:tc>
                  <a:txBody>
                    <a:bodyPr/>
                    <a:lstStyle/>
                    <a:p>
                      <a:pPr algn="ctr"/>
                      <a:r>
                        <a:rPr lang="en-US" sz="1200" dirty="0"/>
                        <a:t>21%</a:t>
                      </a:r>
                    </a:p>
                  </a:txBody>
                  <a:tcPr/>
                </a:tc>
                <a:tc>
                  <a:txBody>
                    <a:bodyPr/>
                    <a:lstStyle/>
                    <a:p>
                      <a:pPr algn="ctr"/>
                      <a:r>
                        <a:rPr lang="en-US" sz="1200" dirty="0"/>
                        <a:t>29%</a:t>
                      </a:r>
                    </a:p>
                  </a:txBody>
                  <a:tcPr/>
                </a:tc>
                <a:extLst>
                  <a:ext uri="{0D108BD9-81ED-4DB2-BD59-A6C34878D82A}">
                    <a16:rowId xmlns:a16="http://schemas.microsoft.com/office/drawing/2014/main" val="10003"/>
                  </a:ext>
                </a:extLst>
              </a:tr>
              <a:tr h="297697">
                <a:tc>
                  <a:txBody>
                    <a:bodyPr/>
                    <a:lstStyle/>
                    <a:p>
                      <a:pPr algn="ctr"/>
                      <a:r>
                        <a:rPr lang="en-US" sz="1200" dirty="0"/>
                        <a:t>D</a:t>
                      </a:r>
                    </a:p>
                  </a:txBody>
                  <a:tcPr/>
                </a:tc>
                <a:tc>
                  <a:txBody>
                    <a:bodyPr/>
                    <a:lstStyle/>
                    <a:p>
                      <a:pPr algn="ctr"/>
                      <a:r>
                        <a:rPr lang="en-US" sz="1200" dirty="0"/>
                        <a:t>2%</a:t>
                      </a:r>
                    </a:p>
                  </a:txBody>
                  <a:tcPr/>
                </a:tc>
                <a:tc>
                  <a:txBody>
                    <a:bodyPr/>
                    <a:lstStyle/>
                    <a:p>
                      <a:pPr algn="ctr"/>
                      <a:r>
                        <a:rPr lang="en-US" sz="1200" dirty="0"/>
                        <a:t>5%</a:t>
                      </a:r>
                    </a:p>
                  </a:txBody>
                  <a:tcPr/>
                </a:tc>
                <a:tc>
                  <a:txBody>
                    <a:bodyPr/>
                    <a:lstStyle/>
                    <a:p>
                      <a:pPr algn="ctr"/>
                      <a:r>
                        <a:rPr lang="en-US" sz="1200" dirty="0"/>
                        <a:t>6%</a:t>
                      </a:r>
                    </a:p>
                  </a:txBody>
                  <a:tcPr/>
                </a:tc>
                <a:extLst>
                  <a:ext uri="{0D108BD9-81ED-4DB2-BD59-A6C34878D82A}">
                    <a16:rowId xmlns:a16="http://schemas.microsoft.com/office/drawing/2014/main" val="10004"/>
                  </a:ext>
                </a:extLst>
              </a:tr>
              <a:tr h="297697">
                <a:tc>
                  <a:txBody>
                    <a:bodyPr/>
                    <a:lstStyle/>
                    <a:p>
                      <a:pPr algn="ctr"/>
                      <a:r>
                        <a:rPr lang="en-US" sz="1200" dirty="0"/>
                        <a:t>E</a:t>
                      </a:r>
                    </a:p>
                  </a:txBody>
                  <a:tcPr/>
                </a:tc>
                <a:tc>
                  <a:txBody>
                    <a:bodyPr/>
                    <a:lstStyle/>
                    <a:p>
                      <a:pPr algn="ctr"/>
                      <a:r>
                        <a:rPr lang="en-US" sz="1200" dirty="0"/>
                        <a:t>1%</a:t>
                      </a:r>
                    </a:p>
                  </a:txBody>
                  <a:tcPr/>
                </a:tc>
                <a:tc>
                  <a:txBody>
                    <a:bodyPr/>
                    <a:lstStyle/>
                    <a:p>
                      <a:pPr algn="ctr"/>
                      <a:r>
                        <a:rPr lang="en-US" sz="1200" dirty="0"/>
                        <a:t>3%</a:t>
                      </a:r>
                    </a:p>
                  </a:txBody>
                  <a:tcPr/>
                </a:tc>
                <a:tc>
                  <a:txBody>
                    <a:bodyPr/>
                    <a:lstStyle/>
                    <a:p>
                      <a:pPr algn="ctr"/>
                      <a:r>
                        <a:rPr lang="en-US" sz="1200" dirty="0"/>
                        <a:t>3%</a:t>
                      </a:r>
                    </a:p>
                  </a:txBody>
                  <a:tcPr/>
                </a:tc>
                <a:extLst>
                  <a:ext uri="{0D108BD9-81ED-4DB2-BD59-A6C34878D82A}">
                    <a16:rowId xmlns:a16="http://schemas.microsoft.com/office/drawing/2014/main" val="10005"/>
                  </a:ext>
                </a:extLst>
              </a:tr>
            </a:tbl>
          </a:graphicData>
        </a:graphic>
      </p:graphicFrame>
      <p:graphicFrame>
        <p:nvGraphicFramePr>
          <p:cNvPr id="104" name="Table 103"/>
          <p:cNvGraphicFramePr>
            <a:graphicFrameLocks noGrp="1"/>
          </p:cNvGraphicFramePr>
          <p:nvPr>
            <p:extLst>
              <p:ext uri="{D42A27DB-BD31-4B8C-83A1-F6EECF244321}">
                <p14:modId xmlns:p14="http://schemas.microsoft.com/office/powerpoint/2010/main" val="764289552"/>
              </p:ext>
            </p:extLst>
          </p:nvPr>
        </p:nvGraphicFramePr>
        <p:xfrm>
          <a:off x="6519512" y="4262852"/>
          <a:ext cx="4177332" cy="1554480"/>
        </p:xfrm>
        <a:graphic>
          <a:graphicData uri="http://schemas.openxmlformats.org/drawingml/2006/table">
            <a:tbl>
              <a:tblPr firstRow="1" bandRow="1">
                <a:tableStyleId>{21E4AEA4-8DFA-4A89-87EB-49C32662AFE0}</a:tableStyleId>
              </a:tblPr>
              <a:tblGrid>
                <a:gridCol w="976932">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tblGrid>
              <a:tr h="195941">
                <a:tc>
                  <a:txBody>
                    <a:bodyPr/>
                    <a:lstStyle/>
                    <a:p>
                      <a:endParaRPr lang="en-US" sz="1200" dirty="0"/>
                    </a:p>
                    <a:p>
                      <a:r>
                        <a:rPr lang="en-US" sz="1200" dirty="0"/>
                        <a:t>EFFECTIVE</a:t>
                      </a:r>
                      <a:endParaRPr lang="en-US" sz="1200" dirty="0">
                        <a:solidFill>
                          <a:schemeClr val="tx1"/>
                        </a:solidFill>
                      </a:endParaRPr>
                    </a:p>
                  </a:txBody>
                  <a:tcPr/>
                </a:tc>
                <a:tc>
                  <a:txBody>
                    <a:bodyPr/>
                    <a:lstStyle/>
                    <a:p>
                      <a:pPr algn="ctr"/>
                      <a:r>
                        <a:rPr lang="en-US" sz="1200" dirty="0"/>
                        <a:t>Non-Users</a:t>
                      </a:r>
                    </a:p>
                    <a:p>
                      <a:pPr algn="ctr"/>
                      <a:r>
                        <a:rPr lang="en-US" sz="1200" dirty="0"/>
                        <a:t>(n=446)</a:t>
                      </a:r>
                      <a:endParaRPr lang="en-US" sz="1200" dirty="0">
                        <a:solidFill>
                          <a:schemeClr val="tx1"/>
                        </a:solidFill>
                      </a:endParaRPr>
                    </a:p>
                  </a:txBody>
                  <a:tcPr/>
                </a:tc>
                <a:tc>
                  <a:txBody>
                    <a:bodyPr/>
                    <a:lstStyle/>
                    <a:p>
                      <a:pPr algn="ctr"/>
                      <a:r>
                        <a:rPr lang="en-US" sz="1200" dirty="0"/>
                        <a:t>Past/Current Users (n=401)</a:t>
                      </a:r>
                      <a:endParaRPr lang="en-US" sz="1200" dirty="0">
                        <a:solidFill>
                          <a:schemeClr val="tx1"/>
                        </a:solidFill>
                      </a:endParaRPr>
                    </a:p>
                  </a:txBody>
                  <a:tcPr/>
                </a:tc>
                <a:tc>
                  <a:txBody>
                    <a:bodyPr/>
                    <a:lstStyle/>
                    <a:p>
                      <a:pPr algn="ctr"/>
                      <a:r>
                        <a:rPr lang="en-US" sz="1200" dirty="0"/>
                        <a:t>Freq. Users (n=73)</a:t>
                      </a:r>
                      <a:endParaRPr lang="en-US" sz="1200" dirty="0">
                        <a:solidFill>
                          <a:schemeClr val="tx1"/>
                        </a:solidFill>
                      </a:endParaRPr>
                    </a:p>
                  </a:txBody>
                  <a:tcPr/>
                </a:tc>
                <a:extLst>
                  <a:ext uri="{0D108BD9-81ED-4DB2-BD59-A6C34878D82A}">
                    <a16:rowId xmlns:a16="http://schemas.microsoft.com/office/drawing/2014/main" val="10000"/>
                  </a:ext>
                </a:extLst>
              </a:tr>
              <a:tr h="158930">
                <a:tc>
                  <a:txBody>
                    <a:bodyPr/>
                    <a:lstStyle/>
                    <a:p>
                      <a:pPr algn="ctr"/>
                      <a:r>
                        <a:rPr lang="en-US" sz="1200" dirty="0"/>
                        <a:t>Extremely + Very</a:t>
                      </a:r>
                    </a:p>
                  </a:txBody>
                  <a:tcPr/>
                </a:tc>
                <a:tc>
                  <a:txBody>
                    <a:bodyPr/>
                    <a:lstStyle/>
                    <a:p>
                      <a:pPr algn="ctr"/>
                      <a:r>
                        <a:rPr lang="en-US" sz="1200" dirty="0"/>
                        <a:t>77%</a:t>
                      </a:r>
                    </a:p>
                  </a:txBody>
                  <a:tcPr/>
                </a:tc>
                <a:tc>
                  <a:txBody>
                    <a:bodyPr/>
                    <a:lstStyle/>
                    <a:p>
                      <a:pPr algn="ctr"/>
                      <a:r>
                        <a:rPr lang="en-US" sz="1200" dirty="0"/>
                        <a:t>56%</a:t>
                      </a:r>
                    </a:p>
                  </a:txBody>
                  <a:tcPr/>
                </a:tc>
                <a:tc>
                  <a:txBody>
                    <a:bodyPr/>
                    <a:lstStyle/>
                    <a:p>
                      <a:pPr algn="ctr"/>
                      <a:r>
                        <a:rPr lang="en-US" sz="1200" dirty="0"/>
                        <a:t>41%</a:t>
                      </a:r>
                    </a:p>
                  </a:txBody>
                  <a:tcPr/>
                </a:tc>
                <a:extLst>
                  <a:ext uri="{0D108BD9-81ED-4DB2-BD59-A6C34878D82A}">
                    <a16:rowId xmlns:a16="http://schemas.microsoft.com/office/drawing/2014/main" val="10001"/>
                  </a:ext>
                </a:extLst>
              </a:tr>
              <a:tr h="158930">
                <a:tc>
                  <a:txBody>
                    <a:bodyPr/>
                    <a:lstStyle/>
                    <a:p>
                      <a:pPr algn="ctr"/>
                      <a:r>
                        <a:rPr lang="en-US" sz="1200" dirty="0"/>
                        <a:t>Not</a:t>
                      </a:r>
                      <a:r>
                        <a:rPr lang="en-US" sz="1200" baseline="0" dirty="0"/>
                        <a:t> Very/Not At All</a:t>
                      </a:r>
                      <a:endParaRPr lang="en-US" sz="1200" dirty="0"/>
                    </a:p>
                  </a:txBody>
                  <a:tcPr/>
                </a:tc>
                <a:tc>
                  <a:txBody>
                    <a:bodyPr/>
                    <a:lstStyle/>
                    <a:p>
                      <a:pPr algn="ctr"/>
                      <a:r>
                        <a:rPr lang="en-US" sz="1200" dirty="0"/>
                        <a:t>7%</a:t>
                      </a:r>
                    </a:p>
                  </a:txBody>
                  <a:tcPr/>
                </a:tc>
                <a:tc>
                  <a:txBody>
                    <a:bodyPr/>
                    <a:lstStyle/>
                    <a:p>
                      <a:pPr algn="ctr"/>
                      <a:r>
                        <a:rPr lang="en-US" sz="1200" dirty="0"/>
                        <a:t>21%</a:t>
                      </a:r>
                    </a:p>
                  </a:txBody>
                  <a:tcPr/>
                </a:tc>
                <a:tc>
                  <a:txBody>
                    <a:bodyPr/>
                    <a:lstStyle/>
                    <a:p>
                      <a:pPr algn="ctr"/>
                      <a:r>
                        <a:rPr lang="en-US" sz="1200" dirty="0"/>
                        <a:t>34%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00855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0EB4588B-3548-4B91-A100-012873311EDB}"/>
              </a:ext>
            </a:extLst>
          </p:cNvPr>
          <p:cNvSpPr/>
          <p:nvPr/>
        </p:nvSpPr>
        <p:spPr>
          <a:xfrm>
            <a:off x="7166656" y="4189889"/>
            <a:ext cx="3635377" cy="1379010"/>
          </a:xfrm>
          <a:prstGeom prst="rect">
            <a:avLst/>
          </a:prstGeom>
          <a:gradFill>
            <a:gsLst>
              <a:gs pos="0">
                <a:schemeClr val="accent1">
                  <a:satMod val="103000"/>
                  <a:lumMod val="102000"/>
                  <a:tint val="94000"/>
                </a:schemeClr>
              </a:gs>
              <a:gs pos="99000">
                <a:schemeClr val="accent1">
                  <a:satMod val="110000"/>
                  <a:lumMod val="100000"/>
                  <a:shade val="100000"/>
                </a:schemeClr>
              </a:gs>
              <a:gs pos="100000">
                <a:schemeClr val="accent1">
                  <a:lumMod val="99000"/>
                  <a:satMod val="120000"/>
                  <a:shade val="78000"/>
                </a:schemeClr>
              </a:gs>
              <a:gs pos="98000">
                <a:schemeClr val="accent2">
                  <a:alpha val="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4" name="Table 103"/>
          <p:cNvGraphicFramePr>
            <a:graphicFrameLocks noGrp="1"/>
          </p:cNvGraphicFramePr>
          <p:nvPr>
            <p:extLst>
              <p:ext uri="{D42A27DB-BD31-4B8C-83A1-F6EECF244321}">
                <p14:modId xmlns:p14="http://schemas.microsoft.com/office/powerpoint/2010/main" val="3829995493"/>
              </p:ext>
            </p:extLst>
          </p:nvPr>
        </p:nvGraphicFramePr>
        <p:xfrm>
          <a:off x="7125433" y="4219267"/>
          <a:ext cx="3635377" cy="1371600"/>
        </p:xfrm>
        <a:graphic>
          <a:graphicData uri="http://schemas.openxmlformats.org/drawingml/2006/table">
            <a:tbl>
              <a:tblPr firstRow="1" bandRow="1">
                <a:tableStyleId>{2D5ABB26-0587-4C30-8999-92F81FD0307C}</a:tableStyleId>
              </a:tblPr>
              <a:tblGrid>
                <a:gridCol w="1176151">
                  <a:extLst>
                    <a:ext uri="{9D8B030D-6E8A-4147-A177-3AD203B41FA5}">
                      <a16:colId xmlns:a16="http://schemas.microsoft.com/office/drawing/2014/main" val="20000"/>
                    </a:ext>
                  </a:extLst>
                </a:gridCol>
                <a:gridCol w="495733">
                  <a:extLst>
                    <a:ext uri="{9D8B030D-6E8A-4147-A177-3AD203B41FA5}">
                      <a16:colId xmlns:a16="http://schemas.microsoft.com/office/drawing/2014/main" val="20001"/>
                    </a:ext>
                  </a:extLst>
                </a:gridCol>
                <a:gridCol w="369370">
                  <a:extLst>
                    <a:ext uri="{9D8B030D-6E8A-4147-A177-3AD203B41FA5}">
                      <a16:colId xmlns:a16="http://schemas.microsoft.com/office/drawing/2014/main" val="20002"/>
                    </a:ext>
                  </a:extLst>
                </a:gridCol>
                <a:gridCol w="1137271">
                  <a:extLst>
                    <a:ext uri="{9D8B030D-6E8A-4147-A177-3AD203B41FA5}">
                      <a16:colId xmlns:a16="http://schemas.microsoft.com/office/drawing/2014/main" val="20003"/>
                    </a:ext>
                  </a:extLst>
                </a:gridCol>
                <a:gridCol w="456852">
                  <a:extLst>
                    <a:ext uri="{9D8B030D-6E8A-4147-A177-3AD203B41FA5}">
                      <a16:colId xmlns:a16="http://schemas.microsoft.com/office/drawing/2014/main" val="20004"/>
                    </a:ext>
                  </a:extLst>
                </a:gridCol>
              </a:tblGrid>
              <a:tr h="153285">
                <a:tc>
                  <a:txBody>
                    <a:bodyPr/>
                    <a:lstStyle/>
                    <a:p>
                      <a:pPr algn="ctr"/>
                      <a:r>
                        <a:rPr lang="en-US" sz="1000" dirty="0"/>
                        <a:t>Convenience store</a:t>
                      </a:r>
                    </a:p>
                  </a:txBody>
                  <a:tcPr anchor="ctr"/>
                </a:tc>
                <a:tc>
                  <a:txBody>
                    <a:bodyPr/>
                    <a:lstStyle/>
                    <a:p>
                      <a:pPr algn="ctr"/>
                      <a:r>
                        <a:rPr lang="en-US" sz="1000" dirty="0"/>
                        <a:t>16%</a:t>
                      </a:r>
                    </a:p>
                  </a:txBody>
                  <a:tcPr anchor="ctr"/>
                </a:tc>
                <a:tc>
                  <a:txBody>
                    <a:bodyPr/>
                    <a:lstStyle/>
                    <a:p>
                      <a:pPr algn="ctr"/>
                      <a:endParaRPr lang="en-US" sz="1000" dirty="0"/>
                    </a:p>
                  </a:txBody>
                  <a:tcPr anchor="ctr"/>
                </a:tc>
                <a:tc>
                  <a:txBody>
                    <a:bodyPr/>
                    <a:lstStyle/>
                    <a:p>
                      <a:pPr algn="ctr"/>
                      <a:r>
                        <a:rPr lang="en-US" sz="1000" dirty="0"/>
                        <a:t>Billboard</a:t>
                      </a:r>
                    </a:p>
                  </a:txBody>
                  <a:tcPr anchor="ctr"/>
                </a:tc>
                <a:tc>
                  <a:txBody>
                    <a:bodyPr/>
                    <a:lstStyle/>
                    <a:p>
                      <a:pPr algn="ctr"/>
                      <a:r>
                        <a:rPr lang="en-US" sz="1000" dirty="0"/>
                        <a:t>11%</a:t>
                      </a:r>
                    </a:p>
                  </a:txBody>
                  <a:tcPr anchor="ctr"/>
                </a:tc>
                <a:extLst>
                  <a:ext uri="{0D108BD9-81ED-4DB2-BD59-A6C34878D82A}">
                    <a16:rowId xmlns:a16="http://schemas.microsoft.com/office/drawing/2014/main" val="10000"/>
                  </a:ext>
                </a:extLst>
              </a:tr>
              <a:tr h="153285">
                <a:tc>
                  <a:txBody>
                    <a:bodyPr/>
                    <a:lstStyle/>
                    <a:p>
                      <a:pPr algn="ctr"/>
                      <a:r>
                        <a:rPr lang="en-US" sz="1000" dirty="0"/>
                        <a:t>Magazine</a:t>
                      </a:r>
                    </a:p>
                  </a:txBody>
                  <a:tcPr anchor="ctr"/>
                </a:tc>
                <a:tc>
                  <a:txBody>
                    <a:bodyPr/>
                    <a:lstStyle/>
                    <a:p>
                      <a:pPr algn="ctr"/>
                      <a:r>
                        <a:rPr lang="en-US" sz="1000" dirty="0"/>
                        <a:t>10%</a:t>
                      </a:r>
                    </a:p>
                  </a:txBody>
                  <a:tcPr anchor="ctr"/>
                </a:tc>
                <a:tc>
                  <a:txBody>
                    <a:bodyPr/>
                    <a:lstStyle/>
                    <a:p>
                      <a:pPr algn="ctr"/>
                      <a:endParaRPr lang="en-US" sz="1000" dirty="0"/>
                    </a:p>
                  </a:txBody>
                  <a:tcPr anchor="ctr"/>
                </a:tc>
                <a:tc>
                  <a:txBody>
                    <a:bodyPr/>
                    <a:lstStyle/>
                    <a:p>
                      <a:pPr algn="ctr"/>
                      <a:r>
                        <a:rPr lang="en-US" sz="1000" dirty="0"/>
                        <a:t>Online</a:t>
                      </a:r>
                    </a:p>
                  </a:txBody>
                  <a:tcPr anchor="ctr"/>
                </a:tc>
                <a:tc>
                  <a:txBody>
                    <a:bodyPr/>
                    <a:lstStyle/>
                    <a:p>
                      <a:pPr algn="ctr"/>
                      <a:r>
                        <a:rPr lang="en-US" sz="1000" dirty="0"/>
                        <a:t>37%</a:t>
                      </a:r>
                    </a:p>
                  </a:txBody>
                  <a:tcPr anchor="ctr"/>
                </a:tc>
                <a:extLst>
                  <a:ext uri="{0D108BD9-81ED-4DB2-BD59-A6C34878D82A}">
                    <a16:rowId xmlns:a16="http://schemas.microsoft.com/office/drawing/2014/main" val="10001"/>
                  </a:ext>
                </a:extLst>
              </a:tr>
              <a:tr h="153285">
                <a:tc>
                  <a:txBody>
                    <a:bodyPr/>
                    <a:lstStyle/>
                    <a:p>
                      <a:pPr algn="ctr"/>
                      <a:r>
                        <a:rPr lang="en-US" sz="1000" b="1" dirty="0">
                          <a:solidFill>
                            <a:srgbClr val="FF0000"/>
                          </a:solidFill>
                        </a:rPr>
                        <a:t>TV</a:t>
                      </a:r>
                    </a:p>
                  </a:txBody>
                  <a:tcPr anchor="ctr"/>
                </a:tc>
                <a:tc>
                  <a:txBody>
                    <a:bodyPr/>
                    <a:lstStyle/>
                    <a:p>
                      <a:pPr algn="ctr"/>
                      <a:r>
                        <a:rPr lang="en-US" sz="1000" b="1" dirty="0">
                          <a:solidFill>
                            <a:srgbClr val="FF0000"/>
                          </a:solidFill>
                        </a:rPr>
                        <a:t>68%</a:t>
                      </a:r>
                    </a:p>
                  </a:txBody>
                  <a:tcPr anchor="ctr"/>
                </a:tc>
                <a:tc>
                  <a:txBody>
                    <a:bodyPr/>
                    <a:lstStyle/>
                    <a:p>
                      <a:pPr algn="ctr"/>
                      <a:endParaRPr lang="en-US" sz="1000" dirty="0"/>
                    </a:p>
                  </a:txBody>
                  <a:tcPr anchor="ctr"/>
                </a:tc>
                <a:tc>
                  <a:txBody>
                    <a:bodyPr/>
                    <a:lstStyle/>
                    <a:p>
                      <a:pPr algn="ctr"/>
                      <a:r>
                        <a:rPr lang="en-US" sz="1000" dirty="0"/>
                        <a:t>Movie theater ad</a:t>
                      </a:r>
                    </a:p>
                  </a:txBody>
                  <a:tcPr anchor="ctr"/>
                </a:tc>
                <a:tc>
                  <a:txBody>
                    <a:bodyPr/>
                    <a:lstStyle/>
                    <a:p>
                      <a:pPr algn="ctr"/>
                      <a:r>
                        <a:rPr lang="en-US" sz="1000" dirty="0"/>
                        <a:t>34%</a:t>
                      </a:r>
                    </a:p>
                  </a:txBody>
                  <a:tcPr anchor="ctr"/>
                </a:tc>
                <a:extLst>
                  <a:ext uri="{0D108BD9-81ED-4DB2-BD59-A6C34878D82A}">
                    <a16:rowId xmlns:a16="http://schemas.microsoft.com/office/drawing/2014/main" val="10002"/>
                  </a:ext>
                </a:extLst>
              </a:tr>
              <a:tr h="153285">
                <a:tc>
                  <a:txBody>
                    <a:bodyPr/>
                    <a:lstStyle/>
                    <a:p>
                      <a:pPr algn="ctr"/>
                      <a:r>
                        <a:rPr lang="en-US" sz="1000" b="1" dirty="0">
                          <a:solidFill>
                            <a:srgbClr val="FF0000"/>
                          </a:solidFill>
                        </a:rPr>
                        <a:t>Social Media</a:t>
                      </a:r>
                    </a:p>
                  </a:txBody>
                  <a:tcPr anchor="ctr"/>
                </a:tc>
                <a:tc>
                  <a:txBody>
                    <a:bodyPr/>
                    <a:lstStyle/>
                    <a:p>
                      <a:pPr algn="ctr"/>
                      <a:r>
                        <a:rPr lang="en-US" sz="1000" b="1" dirty="0">
                          <a:solidFill>
                            <a:srgbClr val="FF0000"/>
                          </a:solidFill>
                        </a:rPr>
                        <a:t>54%</a:t>
                      </a:r>
                    </a:p>
                  </a:txBody>
                  <a:tcPr anchor="ctr"/>
                </a:tc>
                <a:tc>
                  <a:txBody>
                    <a:bodyPr/>
                    <a:lstStyle/>
                    <a:p>
                      <a:pPr algn="ctr"/>
                      <a:endParaRPr lang="en-US" sz="1000" dirty="0"/>
                    </a:p>
                  </a:txBody>
                  <a:tcPr anchor="ctr"/>
                </a:tc>
                <a:tc>
                  <a:txBody>
                    <a:bodyPr/>
                    <a:lstStyle/>
                    <a:p>
                      <a:pPr algn="ctr"/>
                      <a:r>
                        <a:rPr lang="en-US" sz="1000" dirty="0"/>
                        <a:t>At school</a:t>
                      </a:r>
                    </a:p>
                  </a:txBody>
                  <a:tcPr anchor="ctr"/>
                </a:tc>
                <a:tc>
                  <a:txBody>
                    <a:bodyPr/>
                    <a:lstStyle/>
                    <a:p>
                      <a:pPr algn="ctr"/>
                      <a:r>
                        <a:rPr lang="en-US" sz="1000" dirty="0"/>
                        <a:t>24%</a:t>
                      </a:r>
                    </a:p>
                  </a:txBody>
                  <a:tcPr anchor="ctr"/>
                </a:tc>
                <a:extLst>
                  <a:ext uri="{0D108BD9-81ED-4DB2-BD59-A6C34878D82A}">
                    <a16:rowId xmlns:a16="http://schemas.microsoft.com/office/drawing/2014/main" val="10003"/>
                  </a:ext>
                </a:extLst>
              </a:tr>
              <a:tr h="153285">
                <a:tc>
                  <a:txBody>
                    <a:bodyPr/>
                    <a:lstStyle/>
                    <a:p>
                      <a:pPr algn="ctr"/>
                      <a:r>
                        <a:rPr lang="en-US" sz="1000" b="1" dirty="0">
                          <a:solidFill>
                            <a:srgbClr val="FF0000"/>
                          </a:solidFill>
                        </a:rPr>
                        <a:t>You Tube</a:t>
                      </a:r>
                    </a:p>
                  </a:txBody>
                  <a:tcPr anchor="ctr"/>
                </a:tc>
                <a:tc>
                  <a:txBody>
                    <a:bodyPr/>
                    <a:lstStyle/>
                    <a:p>
                      <a:pPr algn="ctr"/>
                      <a:r>
                        <a:rPr lang="en-US" sz="1000" b="1" dirty="0">
                          <a:solidFill>
                            <a:srgbClr val="FF0000"/>
                          </a:solidFill>
                        </a:rPr>
                        <a:t>45%</a:t>
                      </a:r>
                    </a:p>
                  </a:txBody>
                  <a:tcPr anchor="ctr"/>
                </a:tc>
                <a:tc>
                  <a:txBody>
                    <a:bodyPr/>
                    <a:lstStyle/>
                    <a:p>
                      <a:pPr algn="ctr"/>
                      <a:endParaRPr lang="en-US" sz="1000" dirty="0"/>
                    </a:p>
                  </a:txBody>
                  <a:tcPr anchor="ctr"/>
                </a:tc>
                <a:tc>
                  <a:txBody>
                    <a:bodyPr/>
                    <a:lstStyle/>
                    <a:p>
                      <a:pPr algn="ctr"/>
                      <a:r>
                        <a:rPr lang="en-US" sz="1000" dirty="0"/>
                        <a:t>Other</a:t>
                      </a:r>
                    </a:p>
                  </a:txBody>
                  <a:tcPr anchor="ctr"/>
                </a:tc>
                <a:tc>
                  <a:txBody>
                    <a:bodyPr/>
                    <a:lstStyle/>
                    <a:p>
                      <a:pPr algn="ctr"/>
                      <a:r>
                        <a:rPr lang="en-US" sz="1000" dirty="0"/>
                        <a:t>3%</a:t>
                      </a:r>
                    </a:p>
                  </a:txBody>
                  <a:tcPr anchor="ctr"/>
                </a:tc>
                <a:extLst>
                  <a:ext uri="{0D108BD9-81ED-4DB2-BD59-A6C34878D82A}">
                    <a16:rowId xmlns:a16="http://schemas.microsoft.com/office/drawing/2014/main" val="10004"/>
                  </a:ext>
                </a:extLst>
              </a:tr>
            </a:tbl>
          </a:graphicData>
        </a:graphic>
      </p:graphicFrame>
      <p:sp>
        <p:nvSpPr>
          <p:cNvPr id="102" name="Rectangle 101"/>
          <p:cNvSpPr/>
          <p:nvPr/>
        </p:nvSpPr>
        <p:spPr>
          <a:xfrm>
            <a:off x="849010" y="4220536"/>
            <a:ext cx="3635377" cy="1380931"/>
          </a:xfrm>
          <a:prstGeom prst="rect">
            <a:avLst/>
          </a:prstGeom>
          <a:gradFill>
            <a:gsLst>
              <a:gs pos="0">
                <a:schemeClr val="accent1">
                  <a:satMod val="103000"/>
                  <a:lumMod val="102000"/>
                  <a:tint val="94000"/>
                </a:schemeClr>
              </a:gs>
              <a:gs pos="99000">
                <a:schemeClr val="accent1">
                  <a:satMod val="110000"/>
                  <a:lumMod val="100000"/>
                  <a:shade val="100000"/>
                </a:schemeClr>
              </a:gs>
              <a:gs pos="100000">
                <a:schemeClr val="accent1">
                  <a:lumMod val="99000"/>
                  <a:satMod val="120000"/>
                  <a:shade val="78000"/>
                </a:schemeClr>
              </a:gs>
              <a:gs pos="98000">
                <a:schemeClr val="accent2">
                  <a:alpha val="5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1" name="Table 100"/>
          <p:cNvGraphicFramePr>
            <a:graphicFrameLocks noGrp="1"/>
          </p:cNvGraphicFramePr>
          <p:nvPr>
            <p:extLst>
              <p:ext uri="{D42A27DB-BD31-4B8C-83A1-F6EECF244321}">
                <p14:modId xmlns:p14="http://schemas.microsoft.com/office/powerpoint/2010/main" val="3736750598"/>
              </p:ext>
            </p:extLst>
          </p:nvPr>
        </p:nvGraphicFramePr>
        <p:xfrm>
          <a:off x="849010" y="4253105"/>
          <a:ext cx="3608553" cy="1371600"/>
        </p:xfrm>
        <a:graphic>
          <a:graphicData uri="http://schemas.openxmlformats.org/drawingml/2006/table">
            <a:tbl>
              <a:tblPr firstRow="1" bandRow="1">
                <a:tableStyleId>{2D5ABB26-0587-4C30-8999-92F81FD0307C}</a:tableStyleId>
              </a:tblPr>
              <a:tblGrid>
                <a:gridCol w="1167473">
                  <a:extLst>
                    <a:ext uri="{9D8B030D-6E8A-4147-A177-3AD203B41FA5}">
                      <a16:colId xmlns:a16="http://schemas.microsoft.com/office/drawing/2014/main" val="20000"/>
                    </a:ext>
                  </a:extLst>
                </a:gridCol>
                <a:gridCol w="492076">
                  <a:extLst>
                    <a:ext uri="{9D8B030D-6E8A-4147-A177-3AD203B41FA5}">
                      <a16:colId xmlns:a16="http://schemas.microsoft.com/office/drawing/2014/main" val="20001"/>
                    </a:ext>
                  </a:extLst>
                </a:gridCol>
                <a:gridCol w="366644">
                  <a:extLst>
                    <a:ext uri="{9D8B030D-6E8A-4147-A177-3AD203B41FA5}">
                      <a16:colId xmlns:a16="http://schemas.microsoft.com/office/drawing/2014/main" val="20002"/>
                    </a:ext>
                  </a:extLst>
                </a:gridCol>
                <a:gridCol w="1128879">
                  <a:extLst>
                    <a:ext uri="{9D8B030D-6E8A-4147-A177-3AD203B41FA5}">
                      <a16:colId xmlns:a16="http://schemas.microsoft.com/office/drawing/2014/main" val="20003"/>
                    </a:ext>
                  </a:extLst>
                </a:gridCol>
                <a:gridCol w="453481">
                  <a:extLst>
                    <a:ext uri="{9D8B030D-6E8A-4147-A177-3AD203B41FA5}">
                      <a16:colId xmlns:a16="http://schemas.microsoft.com/office/drawing/2014/main" val="20004"/>
                    </a:ext>
                  </a:extLst>
                </a:gridCol>
              </a:tblGrid>
              <a:tr h="224037">
                <a:tc>
                  <a:txBody>
                    <a:bodyPr/>
                    <a:lstStyle/>
                    <a:p>
                      <a:pPr algn="ctr"/>
                      <a:r>
                        <a:rPr lang="en-US" sz="1000" dirty="0"/>
                        <a:t>Convenience store</a:t>
                      </a:r>
                    </a:p>
                  </a:txBody>
                  <a:tcPr anchor="ctr"/>
                </a:tc>
                <a:tc>
                  <a:txBody>
                    <a:bodyPr/>
                    <a:lstStyle/>
                    <a:p>
                      <a:pPr algn="ctr"/>
                      <a:r>
                        <a:rPr lang="en-US" sz="1000" dirty="0"/>
                        <a:t>17%</a:t>
                      </a:r>
                    </a:p>
                  </a:txBody>
                  <a:tcPr anchor="ctr"/>
                </a:tc>
                <a:tc>
                  <a:txBody>
                    <a:bodyPr/>
                    <a:lstStyle/>
                    <a:p>
                      <a:pPr algn="ctr"/>
                      <a:endParaRPr lang="en-US" sz="1000" dirty="0"/>
                    </a:p>
                  </a:txBody>
                  <a:tcPr anchor="ctr"/>
                </a:tc>
                <a:tc>
                  <a:txBody>
                    <a:bodyPr/>
                    <a:lstStyle/>
                    <a:p>
                      <a:pPr algn="ctr"/>
                      <a:r>
                        <a:rPr lang="en-US" sz="1000" dirty="0"/>
                        <a:t>Billboard</a:t>
                      </a:r>
                    </a:p>
                  </a:txBody>
                  <a:tcPr anchor="ctr"/>
                </a:tc>
                <a:tc>
                  <a:txBody>
                    <a:bodyPr/>
                    <a:lstStyle/>
                    <a:p>
                      <a:pPr algn="ctr"/>
                      <a:r>
                        <a:rPr lang="en-US" sz="1000" dirty="0"/>
                        <a:t>10%</a:t>
                      </a:r>
                    </a:p>
                  </a:txBody>
                  <a:tcPr anchor="ctr"/>
                </a:tc>
                <a:extLst>
                  <a:ext uri="{0D108BD9-81ED-4DB2-BD59-A6C34878D82A}">
                    <a16:rowId xmlns:a16="http://schemas.microsoft.com/office/drawing/2014/main" val="10000"/>
                  </a:ext>
                </a:extLst>
              </a:tr>
              <a:tr h="183776">
                <a:tc>
                  <a:txBody>
                    <a:bodyPr/>
                    <a:lstStyle/>
                    <a:p>
                      <a:pPr algn="ctr"/>
                      <a:r>
                        <a:rPr lang="en-US" sz="1000" dirty="0"/>
                        <a:t>Magazine</a:t>
                      </a:r>
                    </a:p>
                  </a:txBody>
                  <a:tcPr anchor="ctr"/>
                </a:tc>
                <a:tc>
                  <a:txBody>
                    <a:bodyPr/>
                    <a:lstStyle/>
                    <a:p>
                      <a:pPr algn="ctr"/>
                      <a:r>
                        <a:rPr lang="en-US" sz="1000" dirty="0"/>
                        <a:t>10%</a:t>
                      </a:r>
                    </a:p>
                  </a:txBody>
                  <a:tcPr anchor="ctr"/>
                </a:tc>
                <a:tc>
                  <a:txBody>
                    <a:bodyPr/>
                    <a:lstStyle/>
                    <a:p>
                      <a:pPr algn="ctr"/>
                      <a:endParaRPr lang="en-US" sz="1000" dirty="0"/>
                    </a:p>
                  </a:txBody>
                  <a:tcPr anchor="ctr"/>
                </a:tc>
                <a:tc>
                  <a:txBody>
                    <a:bodyPr/>
                    <a:lstStyle/>
                    <a:p>
                      <a:pPr algn="ctr"/>
                      <a:r>
                        <a:rPr lang="en-US" sz="1000" dirty="0"/>
                        <a:t>Online</a:t>
                      </a:r>
                    </a:p>
                  </a:txBody>
                  <a:tcPr anchor="ctr"/>
                </a:tc>
                <a:tc>
                  <a:txBody>
                    <a:bodyPr/>
                    <a:lstStyle/>
                    <a:p>
                      <a:pPr algn="ctr"/>
                      <a:r>
                        <a:rPr lang="en-US" sz="1000" dirty="0"/>
                        <a:t>39%</a:t>
                      </a:r>
                    </a:p>
                  </a:txBody>
                  <a:tcPr anchor="ctr"/>
                </a:tc>
                <a:extLst>
                  <a:ext uri="{0D108BD9-81ED-4DB2-BD59-A6C34878D82A}">
                    <a16:rowId xmlns:a16="http://schemas.microsoft.com/office/drawing/2014/main" val="10001"/>
                  </a:ext>
                </a:extLst>
              </a:tr>
              <a:tr h="183776">
                <a:tc>
                  <a:txBody>
                    <a:bodyPr/>
                    <a:lstStyle/>
                    <a:p>
                      <a:pPr algn="ctr"/>
                      <a:r>
                        <a:rPr lang="en-US" sz="1000" b="1" dirty="0">
                          <a:solidFill>
                            <a:srgbClr val="FF0000"/>
                          </a:solidFill>
                        </a:rPr>
                        <a:t>TV</a:t>
                      </a:r>
                    </a:p>
                  </a:txBody>
                  <a:tcPr anchor="ctr"/>
                </a:tc>
                <a:tc>
                  <a:txBody>
                    <a:bodyPr/>
                    <a:lstStyle/>
                    <a:p>
                      <a:pPr algn="ctr"/>
                      <a:r>
                        <a:rPr lang="en-US" sz="1000" b="1" dirty="0">
                          <a:solidFill>
                            <a:srgbClr val="FF0000"/>
                          </a:solidFill>
                        </a:rPr>
                        <a:t>66%</a:t>
                      </a:r>
                    </a:p>
                  </a:txBody>
                  <a:tcPr anchor="ctr"/>
                </a:tc>
                <a:tc>
                  <a:txBody>
                    <a:bodyPr/>
                    <a:lstStyle/>
                    <a:p>
                      <a:pPr algn="ctr"/>
                      <a:endParaRPr lang="en-US" sz="1000" dirty="0"/>
                    </a:p>
                  </a:txBody>
                  <a:tcPr anchor="ctr"/>
                </a:tc>
                <a:tc>
                  <a:txBody>
                    <a:bodyPr/>
                    <a:lstStyle/>
                    <a:p>
                      <a:pPr algn="ctr"/>
                      <a:r>
                        <a:rPr lang="en-US" sz="1000" dirty="0"/>
                        <a:t>Movie theater ad</a:t>
                      </a:r>
                    </a:p>
                  </a:txBody>
                  <a:tcPr anchor="ctr"/>
                </a:tc>
                <a:tc>
                  <a:txBody>
                    <a:bodyPr/>
                    <a:lstStyle/>
                    <a:p>
                      <a:pPr algn="ctr"/>
                      <a:r>
                        <a:rPr lang="en-US" sz="1000" dirty="0"/>
                        <a:t>32%</a:t>
                      </a:r>
                    </a:p>
                  </a:txBody>
                  <a:tcPr anchor="ctr"/>
                </a:tc>
                <a:extLst>
                  <a:ext uri="{0D108BD9-81ED-4DB2-BD59-A6C34878D82A}">
                    <a16:rowId xmlns:a16="http://schemas.microsoft.com/office/drawing/2014/main" val="10002"/>
                  </a:ext>
                </a:extLst>
              </a:tr>
              <a:tr h="183776">
                <a:tc>
                  <a:txBody>
                    <a:bodyPr/>
                    <a:lstStyle/>
                    <a:p>
                      <a:pPr algn="ctr"/>
                      <a:r>
                        <a:rPr lang="en-US" sz="1000" b="1" dirty="0">
                          <a:solidFill>
                            <a:srgbClr val="FF0000"/>
                          </a:solidFill>
                        </a:rPr>
                        <a:t>Social Media</a:t>
                      </a:r>
                    </a:p>
                  </a:txBody>
                  <a:tcPr anchor="ctr"/>
                </a:tc>
                <a:tc>
                  <a:txBody>
                    <a:bodyPr/>
                    <a:lstStyle/>
                    <a:p>
                      <a:pPr algn="ctr"/>
                      <a:r>
                        <a:rPr lang="en-US" sz="1000" b="1" dirty="0">
                          <a:solidFill>
                            <a:srgbClr val="FF0000"/>
                          </a:solidFill>
                        </a:rPr>
                        <a:t>52%</a:t>
                      </a:r>
                    </a:p>
                  </a:txBody>
                  <a:tcPr anchor="ctr"/>
                </a:tc>
                <a:tc>
                  <a:txBody>
                    <a:bodyPr/>
                    <a:lstStyle/>
                    <a:p>
                      <a:pPr algn="ctr"/>
                      <a:endParaRPr lang="en-US" sz="1000" dirty="0"/>
                    </a:p>
                  </a:txBody>
                  <a:tcPr anchor="ctr"/>
                </a:tc>
                <a:tc>
                  <a:txBody>
                    <a:bodyPr/>
                    <a:lstStyle/>
                    <a:p>
                      <a:pPr algn="ctr"/>
                      <a:r>
                        <a:rPr lang="en-US" sz="1000" dirty="0"/>
                        <a:t>At school</a:t>
                      </a:r>
                    </a:p>
                  </a:txBody>
                  <a:tcPr anchor="ctr"/>
                </a:tc>
                <a:tc>
                  <a:txBody>
                    <a:bodyPr/>
                    <a:lstStyle/>
                    <a:p>
                      <a:pPr algn="ctr"/>
                      <a:r>
                        <a:rPr lang="en-US" sz="1000" dirty="0"/>
                        <a:t>20%</a:t>
                      </a:r>
                    </a:p>
                  </a:txBody>
                  <a:tcPr anchor="ctr"/>
                </a:tc>
                <a:extLst>
                  <a:ext uri="{0D108BD9-81ED-4DB2-BD59-A6C34878D82A}">
                    <a16:rowId xmlns:a16="http://schemas.microsoft.com/office/drawing/2014/main" val="10003"/>
                  </a:ext>
                </a:extLst>
              </a:tr>
              <a:tr h="183776">
                <a:tc>
                  <a:txBody>
                    <a:bodyPr/>
                    <a:lstStyle/>
                    <a:p>
                      <a:pPr algn="ctr"/>
                      <a:r>
                        <a:rPr lang="en-US" sz="1000" b="1" dirty="0">
                          <a:solidFill>
                            <a:srgbClr val="FF0000"/>
                          </a:solidFill>
                        </a:rPr>
                        <a:t>You Tube</a:t>
                      </a:r>
                    </a:p>
                  </a:txBody>
                  <a:tcPr anchor="ctr"/>
                </a:tc>
                <a:tc>
                  <a:txBody>
                    <a:bodyPr/>
                    <a:lstStyle/>
                    <a:p>
                      <a:pPr algn="ctr"/>
                      <a:r>
                        <a:rPr lang="en-US" sz="1000" b="1" dirty="0">
                          <a:solidFill>
                            <a:srgbClr val="FF0000"/>
                          </a:solidFill>
                        </a:rPr>
                        <a:t>44%</a:t>
                      </a:r>
                    </a:p>
                  </a:txBody>
                  <a:tcPr anchor="ctr"/>
                </a:tc>
                <a:tc>
                  <a:txBody>
                    <a:bodyPr/>
                    <a:lstStyle/>
                    <a:p>
                      <a:pPr algn="ctr"/>
                      <a:endParaRPr lang="en-US" sz="1000" dirty="0"/>
                    </a:p>
                  </a:txBody>
                  <a:tcPr anchor="ctr"/>
                </a:tc>
                <a:tc>
                  <a:txBody>
                    <a:bodyPr/>
                    <a:lstStyle/>
                    <a:p>
                      <a:pPr algn="ctr"/>
                      <a:r>
                        <a:rPr lang="en-US" sz="1000" dirty="0"/>
                        <a:t>Other</a:t>
                      </a:r>
                    </a:p>
                  </a:txBody>
                  <a:tcPr anchor="ctr"/>
                </a:tc>
                <a:tc>
                  <a:txBody>
                    <a:bodyPr/>
                    <a:lstStyle/>
                    <a:p>
                      <a:pPr algn="ctr"/>
                      <a:r>
                        <a:rPr lang="en-US" sz="1000" dirty="0"/>
                        <a:t>2%</a:t>
                      </a:r>
                    </a:p>
                  </a:txBody>
                  <a:tcPr anchor="ctr"/>
                </a:tc>
                <a:extLst>
                  <a:ext uri="{0D108BD9-81ED-4DB2-BD59-A6C34878D82A}">
                    <a16:rowId xmlns:a16="http://schemas.microsoft.com/office/drawing/2014/main" val="10004"/>
                  </a:ext>
                </a:extLst>
              </a:tr>
            </a:tbl>
          </a:graphicData>
        </a:graphic>
      </p:graphicFrame>
      <p:sp>
        <p:nvSpPr>
          <p:cNvPr id="4" name="TextBox 3"/>
          <p:cNvSpPr txBox="1"/>
          <p:nvPr/>
        </p:nvSpPr>
        <p:spPr>
          <a:xfrm>
            <a:off x="99105" y="699657"/>
            <a:ext cx="11737234" cy="1323439"/>
          </a:xfrm>
          <a:prstGeom prst="rect">
            <a:avLst/>
          </a:prstGeom>
          <a:noFill/>
        </p:spPr>
        <p:txBody>
          <a:bodyPr wrap="square" rtlCol="0">
            <a:spAutoFit/>
          </a:bodyPr>
          <a:lstStyle/>
          <a:p>
            <a:pPr marL="285750" indent="-285750">
              <a:buFont typeface="Wingdings" charset="2"/>
              <a:buChar char="v"/>
            </a:pPr>
            <a:r>
              <a:rPr lang="en-US" sz="1600" dirty="0"/>
              <a:t>They would be least noticeable in magazines and on billboards.</a:t>
            </a:r>
          </a:p>
          <a:p>
            <a:pPr lvl="1">
              <a:buSzPct val="60000"/>
            </a:pPr>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72197"/>
            <a:ext cx="11825227" cy="369332"/>
          </a:xfrm>
          <a:prstGeom prst="rect">
            <a:avLst/>
          </a:prstGeom>
          <a:noFill/>
        </p:spPr>
        <p:txBody>
          <a:bodyPr wrap="square" rtlCol="0">
            <a:spAutoFit/>
          </a:bodyPr>
          <a:lstStyle/>
          <a:p>
            <a:r>
              <a:rPr lang="en-US" dirty="0">
                <a:solidFill>
                  <a:schemeClr val="bg1"/>
                </a:solidFill>
              </a:rPr>
              <a:t>Idahoans believe both ads would be most attention-getting if shown on TV, social media and YouTube.</a:t>
            </a:r>
          </a:p>
        </p:txBody>
      </p:sp>
      <p:sp>
        <p:nvSpPr>
          <p:cNvPr id="3" name="Rectangle 2"/>
          <p:cNvSpPr/>
          <p:nvPr/>
        </p:nvSpPr>
        <p:spPr>
          <a:xfrm>
            <a:off x="2471446" y="6605429"/>
            <a:ext cx="6299715" cy="215444"/>
          </a:xfrm>
          <a:prstGeom prst="rect">
            <a:avLst/>
          </a:prstGeom>
        </p:spPr>
        <p:txBody>
          <a:bodyPr wrap="square">
            <a:spAutoFit/>
          </a:bodyPr>
          <a:lstStyle/>
          <a:p>
            <a:pPr lvl="0"/>
            <a:r>
              <a:rPr lang="en-US" sz="800" dirty="0"/>
              <a:t>Q35. Where would you be most likely to see and pay attention to this advertisement? (n=801, Total)</a:t>
            </a:r>
          </a:p>
        </p:txBody>
      </p:sp>
      <p:sp>
        <p:nvSpPr>
          <p:cNvPr id="6" name="Slide Number Placeholder 5"/>
          <p:cNvSpPr>
            <a:spLocks noGrp="1"/>
          </p:cNvSpPr>
          <p:nvPr>
            <p:ph type="sldNum" sz="quarter" idx="12"/>
          </p:nvPr>
        </p:nvSpPr>
        <p:spPr/>
        <p:txBody>
          <a:bodyPr/>
          <a:lstStyle/>
          <a:p>
            <a:fld id="{B7C5CABF-F878-C74C-8870-EC106A83C25A}" type="slidenum">
              <a:rPr lang="en-US" smtClean="0"/>
              <a:t>45</a:t>
            </a:fld>
            <a:endParaRPr lang="en-US" dirty="0"/>
          </a:p>
        </p:txBody>
      </p:sp>
      <p:cxnSp>
        <p:nvCxnSpPr>
          <p:cNvPr id="8" name="Straight Connector 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9" name="Picture 8" descr="Screen Shot 2020-04-24 at 12.29.4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7958" y="1941285"/>
            <a:ext cx="2260291" cy="1155796"/>
          </a:xfrm>
          <a:prstGeom prst="rect">
            <a:avLst/>
          </a:prstGeom>
        </p:spPr>
      </p:pic>
      <p:pic>
        <p:nvPicPr>
          <p:cNvPr id="10" name="Picture 9" descr="Screen Shot 2020-04-24 at 12.30.5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7183" y="1842923"/>
            <a:ext cx="2289574" cy="1164657"/>
          </a:xfrm>
          <a:prstGeom prst="rect">
            <a:avLst/>
          </a:prstGeom>
        </p:spPr>
      </p:pic>
      <p:sp>
        <p:nvSpPr>
          <p:cNvPr id="11" name="TextBox 10"/>
          <p:cNvSpPr txBox="1"/>
          <p:nvPr/>
        </p:nvSpPr>
        <p:spPr>
          <a:xfrm>
            <a:off x="854604" y="1505857"/>
            <a:ext cx="3438071" cy="369332"/>
          </a:xfrm>
          <a:prstGeom prst="rect">
            <a:avLst/>
          </a:prstGeom>
          <a:noFill/>
        </p:spPr>
        <p:txBody>
          <a:bodyPr wrap="square" rtlCol="0">
            <a:spAutoFit/>
          </a:bodyPr>
          <a:lstStyle/>
          <a:p>
            <a:pPr algn="ctr"/>
            <a:r>
              <a:rPr lang="en-US" dirty="0"/>
              <a:t>Down and Dirty Ad</a:t>
            </a:r>
          </a:p>
        </p:txBody>
      </p:sp>
      <p:sp>
        <p:nvSpPr>
          <p:cNvPr id="12" name="TextBox 11"/>
          <p:cNvSpPr txBox="1"/>
          <p:nvPr/>
        </p:nvSpPr>
        <p:spPr>
          <a:xfrm>
            <a:off x="7131178" y="1473591"/>
            <a:ext cx="3438071" cy="369332"/>
          </a:xfrm>
          <a:prstGeom prst="rect">
            <a:avLst/>
          </a:prstGeom>
          <a:noFill/>
        </p:spPr>
        <p:txBody>
          <a:bodyPr wrap="square" rtlCol="0">
            <a:spAutoFit/>
          </a:bodyPr>
          <a:lstStyle/>
          <a:p>
            <a:pPr algn="ctr"/>
            <a:r>
              <a:rPr lang="en-US" dirty="0"/>
              <a:t>The Real Cost Ad</a:t>
            </a:r>
          </a:p>
        </p:txBody>
      </p:sp>
      <p:cxnSp>
        <p:nvCxnSpPr>
          <p:cNvPr id="106" name="Straight Connector 105"/>
          <p:cNvCxnSpPr/>
          <p:nvPr/>
        </p:nvCxnSpPr>
        <p:spPr>
          <a:xfrm>
            <a:off x="6159482" y="1406076"/>
            <a:ext cx="0" cy="481692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668993" y="3433000"/>
            <a:ext cx="4293781" cy="338554"/>
          </a:xfrm>
          <a:prstGeom prst="rect">
            <a:avLst/>
          </a:prstGeom>
          <a:noFill/>
          <a:ln>
            <a:solidFill>
              <a:schemeClr val="accent2"/>
            </a:solidFill>
          </a:ln>
        </p:spPr>
        <p:txBody>
          <a:bodyPr wrap="square" rtlCol="0">
            <a:spAutoFit/>
          </a:bodyPr>
          <a:lstStyle/>
          <a:p>
            <a:r>
              <a:rPr lang="en-US" sz="1600" dirty="0"/>
              <a:t>Where Would Expect to See/Pay Attention to Ad</a:t>
            </a:r>
          </a:p>
        </p:txBody>
      </p:sp>
      <p:sp>
        <p:nvSpPr>
          <p:cNvPr id="108" name="TextBox 107"/>
          <p:cNvSpPr txBox="1"/>
          <p:nvPr/>
        </p:nvSpPr>
        <p:spPr>
          <a:xfrm>
            <a:off x="6819696" y="3433000"/>
            <a:ext cx="4293781" cy="338554"/>
          </a:xfrm>
          <a:prstGeom prst="rect">
            <a:avLst/>
          </a:prstGeom>
          <a:noFill/>
          <a:ln>
            <a:solidFill>
              <a:schemeClr val="accent2"/>
            </a:solidFill>
          </a:ln>
        </p:spPr>
        <p:txBody>
          <a:bodyPr wrap="square" rtlCol="0">
            <a:spAutoFit/>
          </a:bodyPr>
          <a:lstStyle/>
          <a:p>
            <a:r>
              <a:rPr lang="en-US" sz="1600" dirty="0"/>
              <a:t>Where Would Expect to See/Pay Attention to Ad</a:t>
            </a:r>
          </a:p>
        </p:txBody>
      </p:sp>
      <p:sp>
        <p:nvSpPr>
          <p:cNvPr id="19" name="TextBox 18"/>
          <p:cNvSpPr txBox="1"/>
          <p:nvPr/>
        </p:nvSpPr>
        <p:spPr>
          <a:xfrm>
            <a:off x="10194013" y="5905500"/>
            <a:ext cx="1401087" cy="246221"/>
          </a:xfrm>
          <a:prstGeom prst="rect">
            <a:avLst/>
          </a:prstGeom>
          <a:noFill/>
        </p:spPr>
        <p:txBody>
          <a:bodyPr wrap="square" rtlCol="0">
            <a:spAutoFit/>
          </a:bodyPr>
          <a:lstStyle/>
          <a:p>
            <a:r>
              <a:rPr lang="en-US" sz="1000" dirty="0"/>
              <a:t>Total base n=847</a:t>
            </a:r>
          </a:p>
        </p:txBody>
      </p:sp>
    </p:spTree>
    <p:extLst>
      <p:ext uri="{BB962C8B-B14F-4D97-AF65-F5344CB8AC3E}">
        <p14:creationId xmlns:p14="http://schemas.microsoft.com/office/powerpoint/2010/main" val="2000536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 name="Table 100"/>
          <p:cNvGraphicFramePr>
            <a:graphicFrameLocks noGrp="1"/>
          </p:cNvGraphicFramePr>
          <p:nvPr>
            <p:extLst>
              <p:ext uri="{D42A27DB-BD31-4B8C-83A1-F6EECF244321}">
                <p14:modId xmlns:p14="http://schemas.microsoft.com/office/powerpoint/2010/main" val="3951766478"/>
              </p:ext>
            </p:extLst>
          </p:nvPr>
        </p:nvGraphicFramePr>
        <p:xfrm>
          <a:off x="1174976" y="2801947"/>
          <a:ext cx="4038600" cy="3185160"/>
        </p:xfrm>
        <a:graphic>
          <a:graphicData uri="http://schemas.openxmlformats.org/drawingml/2006/table">
            <a:tbl>
              <a:tblPr firstRow="1" bandRow="1">
                <a:tableStyleId>{2D5ABB26-0587-4C30-8999-92F81FD0307C}</a:tableStyleId>
              </a:tblPr>
              <a:tblGrid>
                <a:gridCol w="1422400">
                  <a:extLst>
                    <a:ext uri="{9D8B030D-6E8A-4147-A177-3AD203B41FA5}">
                      <a16:colId xmlns:a16="http://schemas.microsoft.com/office/drawing/2014/main" val="20000"/>
                    </a:ext>
                  </a:extLst>
                </a:gridCol>
                <a:gridCol w="786897">
                  <a:extLst>
                    <a:ext uri="{9D8B030D-6E8A-4147-A177-3AD203B41FA5}">
                      <a16:colId xmlns:a16="http://schemas.microsoft.com/office/drawing/2014/main" val="20001"/>
                    </a:ext>
                  </a:extLst>
                </a:gridCol>
                <a:gridCol w="978403">
                  <a:extLst>
                    <a:ext uri="{9D8B030D-6E8A-4147-A177-3AD203B41FA5}">
                      <a16:colId xmlns:a16="http://schemas.microsoft.com/office/drawing/2014/main" val="20003"/>
                    </a:ext>
                  </a:extLst>
                </a:gridCol>
                <a:gridCol w="850900">
                  <a:extLst>
                    <a:ext uri="{9D8B030D-6E8A-4147-A177-3AD203B41FA5}">
                      <a16:colId xmlns:a16="http://schemas.microsoft.com/office/drawing/2014/main" val="20004"/>
                    </a:ext>
                  </a:extLst>
                </a:gridCol>
              </a:tblGrid>
              <a:tr h="224037">
                <a:tc>
                  <a:txBody>
                    <a:bodyPr/>
                    <a:lstStyle/>
                    <a:p>
                      <a:pPr algn="ctr"/>
                      <a:endParaRPr lang="en-US" sz="1100" dirty="0"/>
                    </a:p>
                  </a:txBody>
                  <a:tcPr anchor="ctr"/>
                </a:tc>
                <a:tc>
                  <a:txBody>
                    <a:bodyPr/>
                    <a:lstStyle/>
                    <a:p>
                      <a:pPr algn="ctr"/>
                      <a:r>
                        <a:rPr lang="en-US" sz="1100" b="1" dirty="0"/>
                        <a:t>Non-Users</a:t>
                      </a:r>
                      <a:r>
                        <a:rPr lang="en-US" sz="1100" b="1" baseline="0" dirty="0"/>
                        <a:t> (n=446)</a:t>
                      </a:r>
                      <a:endParaRPr lang="en-US" sz="1100" b="1" dirty="0"/>
                    </a:p>
                  </a:txBody>
                  <a:tcPr anchor="ctr"/>
                </a:tc>
                <a:tc>
                  <a:txBody>
                    <a:bodyPr/>
                    <a:lstStyle/>
                    <a:p>
                      <a:pPr algn="ctr"/>
                      <a:r>
                        <a:rPr lang="en-US" sz="1100" b="1" dirty="0"/>
                        <a:t>Past/Current Users (n=401)</a:t>
                      </a:r>
                    </a:p>
                  </a:txBody>
                  <a:tcPr anchor="ctr"/>
                </a:tc>
                <a:tc>
                  <a:txBody>
                    <a:bodyPr/>
                    <a:lstStyle/>
                    <a:p>
                      <a:pPr algn="ctr"/>
                      <a:r>
                        <a:rPr lang="en-US" sz="1100" b="1"/>
                        <a:t>Freq.</a:t>
                      </a:r>
                      <a:r>
                        <a:rPr lang="en-US" sz="1100" b="1" baseline="0"/>
                        <a:t> Users (n=73)</a:t>
                      </a:r>
                      <a:endParaRPr lang="en-US" sz="1100" b="1" dirty="0"/>
                    </a:p>
                  </a:txBody>
                  <a:tcPr anchor="ctr"/>
                </a:tc>
                <a:extLst>
                  <a:ext uri="{0D108BD9-81ED-4DB2-BD59-A6C34878D82A}">
                    <a16:rowId xmlns:a16="http://schemas.microsoft.com/office/drawing/2014/main" val="10000"/>
                  </a:ext>
                </a:extLst>
              </a:tr>
              <a:tr h="183776">
                <a:tc>
                  <a:txBody>
                    <a:bodyPr/>
                    <a:lstStyle/>
                    <a:p>
                      <a:pPr algn="ctr"/>
                      <a:r>
                        <a:rPr lang="en-US" sz="1100" b="0" dirty="0">
                          <a:solidFill>
                            <a:srgbClr val="000000"/>
                          </a:solidFill>
                        </a:rPr>
                        <a:t>TV</a:t>
                      </a:r>
                    </a:p>
                  </a:txBody>
                  <a:tcPr anchor="ctr"/>
                </a:tc>
                <a:tc>
                  <a:txBody>
                    <a:bodyPr/>
                    <a:lstStyle/>
                    <a:p>
                      <a:pPr algn="ctr"/>
                      <a:r>
                        <a:rPr lang="en-US" sz="1100" b="0" dirty="0">
                          <a:solidFill>
                            <a:srgbClr val="000000"/>
                          </a:solidFill>
                        </a:rPr>
                        <a:t>70%</a:t>
                      </a:r>
                    </a:p>
                  </a:txBody>
                  <a:tcPr anchor="ctr"/>
                </a:tc>
                <a:tc>
                  <a:txBody>
                    <a:bodyPr/>
                    <a:lstStyle/>
                    <a:p>
                      <a:pPr algn="ctr"/>
                      <a:r>
                        <a:rPr lang="en-US" sz="1100" dirty="0"/>
                        <a:t>60%</a:t>
                      </a:r>
                    </a:p>
                  </a:txBody>
                  <a:tcPr anchor="ctr"/>
                </a:tc>
                <a:tc>
                  <a:txBody>
                    <a:bodyPr/>
                    <a:lstStyle/>
                    <a:p>
                      <a:pPr algn="ctr"/>
                      <a:r>
                        <a:rPr lang="en-US" sz="1100" dirty="0"/>
                        <a:t>49%</a:t>
                      </a:r>
                    </a:p>
                  </a:txBody>
                  <a:tcPr anchor="ctr"/>
                </a:tc>
                <a:extLst>
                  <a:ext uri="{0D108BD9-81ED-4DB2-BD59-A6C34878D82A}">
                    <a16:rowId xmlns:a16="http://schemas.microsoft.com/office/drawing/2014/main" val="10002"/>
                  </a:ext>
                </a:extLst>
              </a:tr>
              <a:tr h="183776">
                <a:tc>
                  <a:txBody>
                    <a:bodyPr/>
                    <a:lstStyle/>
                    <a:p>
                      <a:pPr algn="ctr"/>
                      <a:r>
                        <a:rPr lang="en-US" sz="1100" b="0" dirty="0">
                          <a:solidFill>
                            <a:srgbClr val="000000"/>
                          </a:solidFill>
                        </a:rPr>
                        <a:t>Social Media</a:t>
                      </a:r>
                    </a:p>
                  </a:txBody>
                  <a:tcPr anchor="ctr"/>
                </a:tc>
                <a:tc>
                  <a:txBody>
                    <a:bodyPr/>
                    <a:lstStyle/>
                    <a:p>
                      <a:pPr algn="ctr"/>
                      <a:r>
                        <a:rPr lang="en-US" sz="1100" b="0" dirty="0">
                          <a:solidFill>
                            <a:srgbClr val="000000"/>
                          </a:solidFill>
                        </a:rPr>
                        <a:t>52%</a:t>
                      </a:r>
                    </a:p>
                  </a:txBody>
                  <a:tcPr anchor="ctr"/>
                </a:tc>
                <a:tc>
                  <a:txBody>
                    <a:bodyPr/>
                    <a:lstStyle/>
                    <a:p>
                      <a:pPr algn="ctr"/>
                      <a:r>
                        <a:rPr lang="en-US" sz="1100" dirty="0"/>
                        <a:t>51%</a:t>
                      </a:r>
                    </a:p>
                  </a:txBody>
                  <a:tcPr anchor="ctr"/>
                </a:tc>
                <a:tc>
                  <a:txBody>
                    <a:bodyPr/>
                    <a:lstStyle/>
                    <a:p>
                      <a:pPr algn="ctr"/>
                      <a:r>
                        <a:rPr lang="en-US" sz="1100" dirty="0"/>
                        <a:t>41%</a:t>
                      </a:r>
                    </a:p>
                  </a:txBody>
                  <a:tcPr anchor="ctr"/>
                </a:tc>
                <a:extLst>
                  <a:ext uri="{0D108BD9-81ED-4DB2-BD59-A6C34878D82A}">
                    <a16:rowId xmlns:a16="http://schemas.microsoft.com/office/drawing/2014/main" val="10003"/>
                  </a:ext>
                </a:extLst>
              </a:tr>
              <a:tr h="183776">
                <a:tc>
                  <a:txBody>
                    <a:bodyPr/>
                    <a:lstStyle/>
                    <a:p>
                      <a:pPr algn="ctr"/>
                      <a:r>
                        <a:rPr lang="en-US" sz="1100" b="0" dirty="0">
                          <a:solidFill>
                            <a:srgbClr val="000000"/>
                          </a:solidFill>
                        </a:rPr>
                        <a:t>You Tube</a:t>
                      </a:r>
                    </a:p>
                  </a:txBody>
                  <a:tcPr anchor="ctr"/>
                </a:tc>
                <a:tc>
                  <a:txBody>
                    <a:bodyPr/>
                    <a:lstStyle/>
                    <a:p>
                      <a:pPr algn="ctr"/>
                      <a:r>
                        <a:rPr lang="en-US" sz="1100" b="0" dirty="0">
                          <a:solidFill>
                            <a:srgbClr val="000000"/>
                          </a:solidFill>
                        </a:rPr>
                        <a:t>44%</a:t>
                      </a:r>
                    </a:p>
                  </a:txBody>
                  <a:tcPr anchor="ctr"/>
                </a:tc>
                <a:tc>
                  <a:txBody>
                    <a:bodyPr/>
                    <a:lstStyle/>
                    <a:p>
                      <a:pPr algn="ctr"/>
                      <a:r>
                        <a:rPr lang="en-US" sz="1100" dirty="0"/>
                        <a:t>45%</a:t>
                      </a:r>
                    </a:p>
                  </a:txBody>
                  <a:tcPr anchor="ctr"/>
                </a:tc>
                <a:tc>
                  <a:txBody>
                    <a:bodyPr/>
                    <a:lstStyle/>
                    <a:p>
                      <a:pPr algn="ctr"/>
                      <a:r>
                        <a:rPr lang="en-US" sz="1100" dirty="0"/>
                        <a:t>38%</a:t>
                      </a:r>
                    </a:p>
                  </a:txBody>
                  <a:tcPr anchor="ctr"/>
                </a:tc>
                <a:extLst>
                  <a:ext uri="{0D108BD9-81ED-4DB2-BD59-A6C34878D82A}">
                    <a16:rowId xmlns:a16="http://schemas.microsoft.com/office/drawing/2014/main" val="10004"/>
                  </a:ext>
                </a:extLst>
              </a:tr>
              <a:tr h="183776">
                <a:tc>
                  <a:txBody>
                    <a:bodyPr/>
                    <a:lstStyle/>
                    <a:p>
                      <a:pPr algn="ctr"/>
                      <a:r>
                        <a:rPr lang="en-US" sz="1100" b="0" dirty="0">
                          <a:solidFill>
                            <a:srgbClr val="000000"/>
                          </a:solidFill>
                        </a:rPr>
                        <a:t>Online</a:t>
                      </a:r>
                    </a:p>
                  </a:txBody>
                  <a:tcPr anchor="ctr"/>
                </a:tc>
                <a:tc>
                  <a:txBody>
                    <a:bodyPr/>
                    <a:lstStyle/>
                    <a:p>
                      <a:pPr algn="ctr"/>
                      <a:r>
                        <a:rPr lang="en-US" sz="1100" b="0">
                          <a:solidFill>
                            <a:srgbClr val="000000"/>
                          </a:solidFill>
                        </a:rPr>
                        <a:t>39%</a:t>
                      </a:r>
                      <a:endParaRPr lang="en-US" sz="1100" b="0" dirty="0">
                        <a:solidFill>
                          <a:srgbClr val="000000"/>
                        </a:solidFill>
                      </a:endParaRPr>
                    </a:p>
                  </a:txBody>
                  <a:tcPr anchor="ctr"/>
                </a:tc>
                <a:tc>
                  <a:txBody>
                    <a:bodyPr/>
                    <a:lstStyle/>
                    <a:p>
                      <a:pPr algn="ctr"/>
                      <a:r>
                        <a:rPr lang="en-US" sz="1100" dirty="0"/>
                        <a:t>39%</a:t>
                      </a:r>
                    </a:p>
                  </a:txBody>
                  <a:tcPr anchor="ctr"/>
                </a:tc>
                <a:tc>
                  <a:txBody>
                    <a:bodyPr/>
                    <a:lstStyle/>
                    <a:p>
                      <a:pPr algn="ctr"/>
                      <a:r>
                        <a:rPr lang="en-US" sz="1100" dirty="0"/>
                        <a:t>36%</a:t>
                      </a:r>
                    </a:p>
                  </a:txBody>
                  <a:tcPr anchor="ctr"/>
                </a:tc>
                <a:extLst>
                  <a:ext uri="{0D108BD9-81ED-4DB2-BD59-A6C34878D82A}">
                    <a16:rowId xmlns:a16="http://schemas.microsoft.com/office/drawing/2014/main" val="10005"/>
                  </a:ext>
                </a:extLst>
              </a:tr>
              <a:tr h="183776">
                <a:tc>
                  <a:txBody>
                    <a:bodyPr/>
                    <a:lstStyle/>
                    <a:p>
                      <a:pPr algn="ctr"/>
                      <a:r>
                        <a:rPr lang="en-US" sz="1100" b="0" dirty="0">
                          <a:solidFill>
                            <a:srgbClr val="000000"/>
                          </a:solidFill>
                        </a:rPr>
                        <a:t>Movie Theater</a:t>
                      </a:r>
                    </a:p>
                  </a:txBody>
                  <a:tcPr anchor="ctr"/>
                </a:tc>
                <a:tc>
                  <a:txBody>
                    <a:bodyPr/>
                    <a:lstStyle/>
                    <a:p>
                      <a:pPr algn="ctr"/>
                      <a:r>
                        <a:rPr lang="en-US" sz="1100" b="0" dirty="0">
                          <a:solidFill>
                            <a:srgbClr val="000000"/>
                          </a:solidFill>
                        </a:rPr>
                        <a:t>35%</a:t>
                      </a:r>
                    </a:p>
                  </a:txBody>
                  <a:tcPr anchor="ctr"/>
                </a:tc>
                <a:tc>
                  <a:txBody>
                    <a:bodyPr/>
                    <a:lstStyle/>
                    <a:p>
                      <a:pPr algn="ctr"/>
                      <a:r>
                        <a:rPr lang="en-US" sz="1100" dirty="0"/>
                        <a:t>28%</a:t>
                      </a:r>
                    </a:p>
                  </a:txBody>
                  <a:tcPr anchor="ctr"/>
                </a:tc>
                <a:tc>
                  <a:txBody>
                    <a:bodyPr/>
                    <a:lstStyle/>
                    <a:p>
                      <a:pPr algn="ctr"/>
                      <a:r>
                        <a:rPr lang="en-US" sz="1100" dirty="0"/>
                        <a:t>18%</a:t>
                      </a:r>
                    </a:p>
                  </a:txBody>
                  <a:tcPr anchor="ctr"/>
                </a:tc>
                <a:extLst>
                  <a:ext uri="{0D108BD9-81ED-4DB2-BD59-A6C34878D82A}">
                    <a16:rowId xmlns:a16="http://schemas.microsoft.com/office/drawing/2014/main" val="10006"/>
                  </a:ext>
                </a:extLst>
              </a:tr>
              <a:tr h="183776">
                <a:tc>
                  <a:txBody>
                    <a:bodyPr/>
                    <a:lstStyle/>
                    <a:p>
                      <a:pPr algn="ctr"/>
                      <a:r>
                        <a:rPr lang="en-US" sz="1100" b="0" dirty="0">
                          <a:solidFill>
                            <a:srgbClr val="000000"/>
                          </a:solidFill>
                        </a:rPr>
                        <a:t>At School</a:t>
                      </a:r>
                    </a:p>
                  </a:txBody>
                  <a:tcPr anchor="ctr"/>
                </a:tc>
                <a:tc>
                  <a:txBody>
                    <a:bodyPr/>
                    <a:lstStyle/>
                    <a:p>
                      <a:pPr algn="ctr"/>
                      <a:r>
                        <a:rPr lang="en-US" sz="1100" b="0" dirty="0">
                          <a:solidFill>
                            <a:srgbClr val="000000"/>
                          </a:solidFill>
                        </a:rPr>
                        <a:t>24%</a:t>
                      </a:r>
                    </a:p>
                  </a:txBody>
                  <a:tcPr anchor="ctr"/>
                </a:tc>
                <a:tc>
                  <a:txBody>
                    <a:bodyPr/>
                    <a:lstStyle/>
                    <a:p>
                      <a:pPr algn="ctr"/>
                      <a:r>
                        <a:rPr lang="en-US" sz="1100" dirty="0"/>
                        <a:t>16%</a:t>
                      </a:r>
                    </a:p>
                  </a:txBody>
                  <a:tcPr anchor="ctr"/>
                </a:tc>
                <a:tc>
                  <a:txBody>
                    <a:bodyPr/>
                    <a:lstStyle/>
                    <a:p>
                      <a:pPr algn="ctr"/>
                      <a:r>
                        <a:rPr lang="en-US" sz="1100" dirty="0"/>
                        <a:t>14%</a:t>
                      </a:r>
                    </a:p>
                  </a:txBody>
                  <a:tcPr anchor="ctr"/>
                </a:tc>
                <a:extLst>
                  <a:ext uri="{0D108BD9-81ED-4DB2-BD59-A6C34878D82A}">
                    <a16:rowId xmlns:a16="http://schemas.microsoft.com/office/drawing/2014/main" val="10007"/>
                  </a:ext>
                </a:extLst>
              </a:tr>
              <a:tr h="183776">
                <a:tc>
                  <a:txBody>
                    <a:bodyPr/>
                    <a:lstStyle/>
                    <a:p>
                      <a:pPr algn="ctr"/>
                      <a:r>
                        <a:rPr lang="en-US" sz="1100" dirty="0"/>
                        <a:t>Convenience store</a:t>
                      </a:r>
                    </a:p>
                  </a:txBody>
                  <a:tcPr anchor="ctr"/>
                </a:tc>
                <a:tc>
                  <a:txBody>
                    <a:bodyPr/>
                    <a:lstStyle/>
                    <a:p>
                      <a:pPr algn="ctr"/>
                      <a:r>
                        <a:rPr lang="en-US" sz="1100" dirty="0"/>
                        <a:t>19%</a:t>
                      </a:r>
                    </a:p>
                  </a:txBody>
                  <a:tcPr anchor="ctr"/>
                </a:tc>
                <a:tc>
                  <a:txBody>
                    <a:bodyPr/>
                    <a:lstStyle/>
                    <a:p>
                      <a:pPr algn="ctr"/>
                      <a:r>
                        <a:rPr lang="en-US" sz="1100" dirty="0"/>
                        <a:t>15%</a:t>
                      </a:r>
                    </a:p>
                  </a:txBody>
                  <a:tcPr anchor="ctr"/>
                </a:tc>
                <a:tc>
                  <a:txBody>
                    <a:bodyPr/>
                    <a:lstStyle/>
                    <a:p>
                      <a:pPr algn="ctr"/>
                      <a:r>
                        <a:rPr lang="en-US" sz="1100" dirty="0"/>
                        <a:t>15%</a:t>
                      </a:r>
                    </a:p>
                  </a:txBody>
                  <a:tcPr anchor="ctr"/>
                </a:tc>
                <a:extLst>
                  <a:ext uri="{0D108BD9-81ED-4DB2-BD59-A6C34878D82A}">
                    <a16:rowId xmlns:a16="http://schemas.microsoft.com/office/drawing/2014/main" val="10008"/>
                  </a:ext>
                </a:extLst>
              </a:tr>
              <a:tr h="183776">
                <a:tc>
                  <a:txBody>
                    <a:bodyPr/>
                    <a:lstStyle/>
                    <a:p>
                      <a:pPr algn="ctr"/>
                      <a:r>
                        <a:rPr lang="en-US" sz="1100" b="0" dirty="0">
                          <a:solidFill>
                            <a:srgbClr val="000000"/>
                          </a:solidFill>
                        </a:rPr>
                        <a:t>Billboard</a:t>
                      </a:r>
                    </a:p>
                  </a:txBody>
                  <a:tcPr anchor="ctr"/>
                </a:tc>
                <a:tc>
                  <a:txBody>
                    <a:bodyPr/>
                    <a:lstStyle/>
                    <a:p>
                      <a:pPr algn="ctr"/>
                      <a:r>
                        <a:rPr lang="en-US" sz="1100" b="0" dirty="0">
                          <a:solidFill>
                            <a:srgbClr val="000000"/>
                          </a:solidFill>
                        </a:rPr>
                        <a:t>10%</a:t>
                      </a:r>
                    </a:p>
                  </a:txBody>
                  <a:tcPr anchor="ctr"/>
                </a:tc>
                <a:tc>
                  <a:txBody>
                    <a:bodyPr/>
                    <a:lstStyle/>
                    <a:p>
                      <a:pPr algn="ctr"/>
                      <a:r>
                        <a:rPr lang="en-US" sz="1100" dirty="0"/>
                        <a:t>10%</a:t>
                      </a:r>
                    </a:p>
                  </a:txBody>
                  <a:tcPr anchor="ctr"/>
                </a:tc>
                <a:tc>
                  <a:txBody>
                    <a:bodyPr/>
                    <a:lstStyle/>
                    <a:p>
                      <a:pPr algn="ctr"/>
                      <a:r>
                        <a:rPr lang="en-US" sz="1100" dirty="0"/>
                        <a:t>7%</a:t>
                      </a:r>
                    </a:p>
                  </a:txBody>
                  <a:tcPr anchor="ctr"/>
                </a:tc>
                <a:extLst>
                  <a:ext uri="{0D108BD9-81ED-4DB2-BD59-A6C34878D82A}">
                    <a16:rowId xmlns:a16="http://schemas.microsoft.com/office/drawing/2014/main" val="10009"/>
                  </a:ext>
                </a:extLst>
              </a:tr>
              <a:tr h="183776">
                <a:tc>
                  <a:txBody>
                    <a:bodyPr/>
                    <a:lstStyle/>
                    <a:p>
                      <a:pPr algn="ctr"/>
                      <a:r>
                        <a:rPr lang="en-US" sz="1100" b="0" dirty="0">
                          <a:solidFill>
                            <a:srgbClr val="000000"/>
                          </a:solidFill>
                        </a:rPr>
                        <a:t>Magazine</a:t>
                      </a:r>
                    </a:p>
                  </a:txBody>
                  <a:tcPr anchor="ctr"/>
                </a:tc>
                <a:tc>
                  <a:txBody>
                    <a:bodyPr/>
                    <a:lstStyle/>
                    <a:p>
                      <a:pPr algn="ctr"/>
                      <a:r>
                        <a:rPr lang="en-US" sz="1100" b="0" dirty="0">
                          <a:solidFill>
                            <a:srgbClr val="000000"/>
                          </a:solidFill>
                        </a:rPr>
                        <a:t>11%</a:t>
                      </a:r>
                    </a:p>
                  </a:txBody>
                  <a:tcPr anchor="ctr"/>
                </a:tc>
                <a:tc>
                  <a:txBody>
                    <a:bodyPr/>
                    <a:lstStyle/>
                    <a:p>
                      <a:pPr algn="ctr"/>
                      <a:r>
                        <a:rPr lang="en-US" sz="1100" dirty="0"/>
                        <a:t>9%</a:t>
                      </a:r>
                    </a:p>
                  </a:txBody>
                  <a:tcPr anchor="ctr"/>
                </a:tc>
                <a:tc>
                  <a:txBody>
                    <a:bodyPr/>
                    <a:lstStyle/>
                    <a:p>
                      <a:pPr algn="ctr"/>
                      <a:r>
                        <a:rPr lang="en-US" sz="1100" dirty="0"/>
                        <a:t>6%</a:t>
                      </a:r>
                    </a:p>
                  </a:txBody>
                  <a:tcPr anchor="ctr"/>
                </a:tc>
                <a:extLst>
                  <a:ext uri="{0D108BD9-81ED-4DB2-BD59-A6C34878D82A}">
                    <a16:rowId xmlns:a16="http://schemas.microsoft.com/office/drawing/2014/main" val="10010"/>
                  </a:ext>
                </a:extLst>
              </a:tr>
              <a:tr h="183776">
                <a:tc>
                  <a:txBody>
                    <a:bodyPr/>
                    <a:lstStyle/>
                    <a:p>
                      <a:pPr algn="ctr"/>
                      <a:r>
                        <a:rPr lang="en-US" sz="1100" b="0" dirty="0">
                          <a:solidFill>
                            <a:srgbClr val="000000"/>
                          </a:solidFill>
                        </a:rPr>
                        <a:t>Other</a:t>
                      </a:r>
                    </a:p>
                  </a:txBody>
                  <a:tcPr anchor="ctr"/>
                </a:tc>
                <a:tc>
                  <a:txBody>
                    <a:bodyPr/>
                    <a:lstStyle/>
                    <a:p>
                      <a:pPr algn="ctr"/>
                      <a:r>
                        <a:rPr lang="en-US" sz="1100" b="0" dirty="0">
                          <a:solidFill>
                            <a:srgbClr val="000000"/>
                          </a:solidFill>
                        </a:rPr>
                        <a:t>3%</a:t>
                      </a:r>
                    </a:p>
                  </a:txBody>
                  <a:tcPr anchor="ctr"/>
                </a:tc>
                <a:tc>
                  <a:txBody>
                    <a:bodyPr/>
                    <a:lstStyle/>
                    <a:p>
                      <a:pPr algn="ctr"/>
                      <a:r>
                        <a:rPr lang="en-US" sz="1100" dirty="0"/>
                        <a:t>2%</a:t>
                      </a:r>
                    </a:p>
                  </a:txBody>
                  <a:tcPr anchor="ctr"/>
                </a:tc>
                <a:tc>
                  <a:txBody>
                    <a:bodyPr/>
                    <a:lstStyle/>
                    <a:p>
                      <a:pPr algn="ctr"/>
                      <a:r>
                        <a:rPr lang="en-US" sz="1100" dirty="0"/>
                        <a:t>4%</a:t>
                      </a:r>
                    </a:p>
                  </a:txBody>
                  <a:tcPr anchor="ctr"/>
                </a:tc>
                <a:extLst>
                  <a:ext uri="{0D108BD9-81ED-4DB2-BD59-A6C34878D82A}">
                    <a16:rowId xmlns:a16="http://schemas.microsoft.com/office/drawing/2014/main" val="10011"/>
                  </a:ext>
                </a:extLst>
              </a:tr>
            </a:tbl>
          </a:graphicData>
        </a:graphic>
      </p:graphicFrame>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72197"/>
            <a:ext cx="11825227" cy="646331"/>
          </a:xfrm>
          <a:prstGeom prst="rect">
            <a:avLst/>
          </a:prstGeom>
          <a:noFill/>
        </p:spPr>
        <p:txBody>
          <a:bodyPr wrap="square" rtlCol="0">
            <a:spAutoFit/>
          </a:bodyPr>
          <a:lstStyle/>
          <a:p>
            <a:r>
              <a:rPr lang="en-US" dirty="0">
                <a:solidFill>
                  <a:schemeClr val="bg1">
                    <a:lumMod val="95000"/>
                  </a:schemeClr>
                </a:solidFill>
              </a:rPr>
              <a:t>Frequent users of vaping products are less likely to pay attention to either ad, regardless of where it is shown.</a:t>
            </a:r>
          </a:p>
          <a:p>
            <a:r>
              <a:rPr lang="en-US" dirty="0">
                <a:solidFill>
                  <a:schemeClr val="bg1">
                    <a:lumMod val="95000"/>
                  </a:schemeClr>
                </a:solidFill>
              </a:rPr>
              <a:t>.</a:t>
            </a:r>
          </a:p>
        </p:txBody>
      </p:sp>
      <p:sp>
        <p:nvSpPr>
          <p:cNvPr id="3" name="Rectangle 2"/>
          <p:cNvSpPr/>
          <p:nvPr/>
        </p:nvSpPr>
        <p:spPr>
          <a:xfrm>
            <a:off x="2471446" y="6605429"/>
            <a:ext cx="6299715" cy="215444"/>
          </a:xfrm>
          <a:prstGeom prst="rect">
            <a:avLst/>
          </a:prstGeom>
        </p:spPr>
        <p:txBody>
          <a:bodyPr wrap="square">
            <a:spAutoFit/>
          </a:bodyPr>
          <a:lstStyle/>
          <a:p>
            <a:pPr lvl="0"/>
            <a:r>
              <a:rPr lang="en-US" sz="800" dirty="0"/>
              <a:t>Q35. Where would you be most likely to see and pay attention to this advertisement?</a:t>
            </a:r>
          </a:p>
        </p:txBody>
      </p:sp>
      <p:sp>
        <p:nvSpPr>
          <p:cNvPr id="6" name="Slide Number Placeholder 5"/>
          <p:cNvSpPr>
            <a:spLocks noGrp="1"/>
          </p:cNvSpPr>
          <p:nvPr>
            <p:ph type="sldNum" sz="quarter" idx="12"/>
          </p:nvPr>
        </p:nvSpPr>
        <p:spPr/>
        <p:txBody>
          <a:bodyPr/>
          <a:lstStyle/>
          <a:p>
            <a:fld id="{B7C5CABF-F878-C74C-8870-EC106A83C25A}" type="slidenum">
              <a:rPr lang="en-US" smtClean="0"/>
              <a:t>46</a:t>
            </a:fld>
            <a:endParaRPr lang="en-US" dirty="0"/>
          </a:p>
        </p:txBody>
      </p:sp>
      <p:cxnSp>
        <p:nvCxnSpPr>
          <p:cNvPr id="8" name="Straight Connector 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9" name="Picture 8" descr="Screen Shot 2020-04-24 at 12.29.4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4154" y="931506"/>
            <a:ext cx="2140446" cy="1094513"/>
          </a:xfrm>
          <a:prstGeom prst="rect">
            <a:avLst/>
          </a:prstGeom>
        </p:spPr>
      </p:pic>
      <p:pic>
        <p:nvPicPr>
          <p:cNvPr id="10" name="Picture 9" descr="Screen Shot 2020-04-24 at 12.30.5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174" y="931506"/>
            <a:ext cx="2151679" cy="1094513"/>
          </a:xfrm>
          <a:prstGeom prst="rect">
            <a:avLst/>
          </a:prstGeom>
        </p:spPr>
      </p:pic>
      <p:sp>
        <p:nvSpPr>
          <p:cNvPr id="11" name="TextBox 10"/>
          <p:cNvSpPr txBox="1"/>
          <p:nvPr/>
        </p:nvSpPr>
        <p:spPr>
          <a:xfrm>
            <a:off x="1123585" y="1082910"/>
            <a:ext cx="1507671" cy="646331"/>
          </a:xfrm>
          <a:prstGeom prst="rect">
            <a:avLst/>
          </a:prstGeom>
          <a:noFill/>
        </p:spPr>
        <p:txBody>
          <a:bodyPr wrap="square" rtlCol="0">
            <a:spAutoFit/>
          </a:bodyPr>
          <a:lstStyle/>
          <a:p>
            <a:pPr algn="ctr"/>
            <a:r>
              <a:rPr lang="en-US" dirty="0"/>
              <a:t>Down and Dirty Ad</a:t>
            </a:r>
          </a:p>
        </p:txBody>
      </p:sp>
      <p:sp>
        <p:nvSpPr>
          <p:cNvPr id="12" name="TextBox 11"/>
          <p:cNvSpPr txBox="1"/>
          <p:nvPr/>
        </p:nvSpPr>
        <p:spPr>
          <a:xfrm>
            <a:off x="7704548" y="1108310"/>
            <a:ext cx="1066613" cy="646331"/>
          </a:xfrm>
          <a:prstGeom prst="rect">
            <a:avLst/>
          </a:prstGeom>
          <a:noFill/>
        </p:spPr>
        <p:txBody>
          <a:bodyPr wrap="square" rtlCol="0">
            <a:spAutoFit/>
          </a:bodyPr>
          <a:lstStyle/>
          <a:p>
            <a:pPr algn="ctr"/>
            <a:r>
              <a:rPr lang="en-US" dirty="0"/>
              <a:t>The Real Cost Ad</a:t>
            </a:r>
          </a:p>
        </p:txBody>
      </p:sp>
      <p:cxnSp>
        <p:nvCxnSpPr>
          <p:cNvPr id="106" name="Straight Connector 105"/>
          <p:cNvCxnSpPr/>
          <p:nvPr/>
        </p:nvCxnSpPr>
        <p:spPr>
          <a:xfrm>
            <a:off x="6159482" y="1406076"/>
            <a:ext cx="0" cy="481692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1123585" y="2227942"/>
            <a:ext cx="4293781" cy="338554"/>
          </a:xfrm>
          <a:prstGeom prst="rect">
            <a:avLst/>
          </a:prstGeom>
          <a:noFill/>
          <a:ln>
            <a:solidFill>
              <a:schemeClr val="accent2"/>
            </a:solidFill>
          </a:ln>
        </p:spPr>
        <p:txBody>
          <a:bodyPr wrap="square" rtlCol="0">
            <a:spAutoFit/>
          </a:bodyPr>
          <a:lstStyle/>
          <a:p>
            <a:r>
              <a:rPr lang="en-US" sz="1600" dirty="0"/>
              <a:t>Where Would Expect to See/Pay Attention to Ad</a:t>
            </a:r>
          </a:p>
        </p:txBody>
      </p:sp>
      <p:sp>
        <p:nvSpPr>
          <p:cNvPr id="108" name="TextBox 107"/>
          <p:cNvSpPr txBox="1"/>
          <p:nvPr/>
        </p:nvSpPr>
        <p:spPr>
          <a:xfrm>
            <a:off x="7454696" y="2217171"/>
            <a:ext cx="4293781" cy="338554"/>
          </a:xfrm>
          <a:prstGeom prst="rect">
            <a:avLst/>
          </a:prstGeom>
          <a:noFill/>
          <a:ln>
            <a:solidFill>
              <a:schemeClr val="accent2"/>
            </a:solidFill>
          </a:ln>
        </p:spPr>
        <p:txBody>
          <a:bodyPr wrap="square" rtlCol="0">
            <a:spAutoFit/>
          </a:bodyPr>
          <a:lstStyle/>
          <a:p>
            <a:r>
              <a:rPr lang="en-US" sz="1600" dirty="0"/>
              <a:t>Where Would Expect to See/Pay Attention to Ad</a:t>
            </a:r>
          </a:p>
        </p:txBody>
      </p:sp>
      <p:sp>
        <p:nvSpPr>
          <p:cNvPr id="2" name="Rectangle 1"/>
          <p:cNvSpPr/>
          <p:nvPr/>
        </p:nvSpPr>
        <p:spPr>
          <a:xfrm>
            <a:off x="4368800" y="2776599"/>
            <a:ext cx="844776" cy="3210508"/>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0923037" y="2801947"/>
            <a:ext cx="825440" cy="3185160"/>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extLst>
              <p:ext uri="{D42A27DB-BD31-4B8C-83A1-F6EECF244321}">
                <p14:modId xmlns:p14="http://schemas.microsoft.com/office/powerpoint/2010/main" val="3049531139"/>
              </p:ext>
            </p:extLst>
          </p:nvPr>
        </p:nvGraphicFramePr>
        <p:xfrm>
          <a:off x="7709877" y="2801947"/>
          <a:ext cx="4038600" cy="3185160"/>
        </p:xfrm>
        <a:graphic>
          <a:graphicData uri="http://schemas.openxmlformats.org/drawingml/2006/table">
            <a:tbl>
              <a:tblPr firstRow="1" bandRow="1">
                <a:tableStyleId>{2D5ABB26-0587-4C30-8999-92F81FD0307C}</a:tableStyleId>
              </a:tblPr>
              <a:tblGrid>
                <a:gridCol w="1422400">
                  <a:extLst>
                    <a:ext uri="{9D8B030D-6E8A-4147-A177-3AD203B41FA5}">
                      <a16:colId xmlns:a16="http://schemas.microsoft.com/office/drawing/2014/main" val="20000"/>
                    </a:ext>
                  </a:extLst>
                </a:gridCol>
                <a:gridCol w="786897">
                  <a:extLst>
                    <a:ext uri="{9D8B030D-6E8A-4147-A177-3AD203B41FA5}">
                      <a16:colId xmlns:a16="http://schemas.microsoft.com/office/drawing/2014/main" val="20001"/>
                    </a:ext>
                  </a:extLst>
                </a:gridCol>
                <a:gridCol w="978403">
                  <a:extLst>
                    <a:ext uri="{9D8B030D-6E8A-4147-A177-3AD203B41FA5}">
                      <a16:colId xmlns:a16="http://schemas.microsoft.com/office/drawing/2014/main" val="20003"/>
                    </a:ext>
                  </a:extLst>
                </a:gridCol>
                <a:gridCol w="850900">
                  <a:extLst>
                    <a:ext uri="{9D8B030D-6E8A-4147-A177-3AD203B41FA5}">
                      <a16:colId xmlns:a16="http://schemas.microsoft.com/office/drawing/2014/main" val="20004"/>
                    </a:ext>
                  </a:extLst>
                </a:gridCol>
              </a:tblGrid>
              <a:tr h="224037">
                <a:tc>
                  <a:txBody>
                    <a:bodyPr/>
                    <a:lstStyle/>
                    <a:p>
                      <a:pPr algn="ctr"/>
                      <a:endParaRPr lang="en-US" sz="1100" dirty="0"/>
                    </a:p>
                  </a:txBody>
                  <a:tcPr anchor="ctr"/>
                </a:tc>
                <a:tc>
                  <a:txBody>
                    <a:bodyPr/>
                    <a:lstStyle/>
                    <a:p>
                      <a:pPr algn="ctr"/>
                      <a:r>
                        <a:rPr lang="en-US" sz="1100" b="1" dirty="0"/>
                        <a:t>Non-Users</a:t>
                      </a:r>
                      <a:r>
                        <a:rPr lang="en-US" sz="1100" b="1" baseline="0" dirty="0"/>
                        <a:t> (n=446)</a:t>
                      </a:r>
                      <a:endParaRPr lang="en-US" sz="1100" b="1" dirty="0"/>
                    </a:p>
                  </a:txBody>
                  <a:tcPr anchor="ctr"/>
                </a:tc>
                <a:tc>
                  <a:txBody>
                    <a:bodyPr/>
                    <a:lstStyle/>
                    <a:p>
                      <a:pPr algn="ctr"/>
                      <a:r>
                        <a:rPr lang="en-US" sz="1100" b="1" dirty="0"/>
                        <a:t>Past/Current Users (n=401)</a:t>
                      </a:r>
                    </a:p>
                  </a:txBody>
                  <a:tcPr anchor="ctr"/>
                </a:tc>
                <a:tc>
                  <a:txBody>
                    <a:bodyPr/>
                    <a:lstStyle/>
                    <a:p>
                      <a:pPr algn="ctr"/>
                      <a:r>
                        <a:rPr lang="en-US" sz="1100" b="1" dirty="0"/>
                        <a:t>Freq.</a:t>
                      </a:r>
                      <a:r>
                        <a:rPr lang="en-US" sz="1100" b="1" baseline="0" dirty="0"/>
                        <a:t> Users (n=73)</a:t>
                      </a:r>
                      <a:endParaRPr lang="en-US" sz="1100" b="1" dirty="0"/>
                    </a:p>
                  </a:txBody>
                  <a:tcPr anchor="ctr"/>
                </a:tc>
                <a:extLst>
                  <a:ext uri="{0D108BD9-81ED-4DB2-BD59-A6C34878D82A}">
                    <a16:rowId xmlns:a16="http://schemas.microsoft.com/office/drawing/2014/main" val="10000"/>
                  </a:ext>
                </a:extLst>
              </a:tr>
              <a:tr h="183776">
                <a:tc>
                  <a:txBody>
                    <a:bodyPr/>
                    <a:lstStyle/>
                    <a:p>
                      <a:pPr algn="ctr"/>
                      <a:r>
                        <a:rPr lang="en-US" sz="1100" b="0" dirty="0">
                          <a:solidFill>
                            <a:srgbClr val="000000"/>
                          </a:solidFill>
                        </a:rPr>
                        <a:t>TV</a:t>
                      </a:r>
                    </a:p>
                  </a:txBody>
                  <a:tcPr anchor="ctr"/>
                </a:tc>
                <a:tc>
                  <a:txBody>
                    <a:bodyPr/>
                    <a:lstStyle/>
                    <a:p>
                      <a:pPr algn="ctr"/>
                      <a:r>
                        <a:rPr lang="en-US" sz="1100" b="0" dirty="0">
                          <a:solidFill>
                            <a:srgbClr val="000000"/>
                          </a:solidFill>
                        </a:rPr>
                        <a:t>71%</a:t>
                      </a:r>
                    </a:p>
                  </a:txBody>
                  <a:tcPr anchor="ctr"/>
                </a:tc>
                <a:tc>
                  <a:txBody>
                    <a:bodyPr/>
                    <a:lstStyle/>
                    <a:p>
                      <a:pPr algn="ctr"/>
                      <a:r>
                        <a:rPr lang="en-US" sz="1100" dirty="0"/>
                        <a:t>65%</a:t>
                      </a:r>
                    </a:p>
                  </a:txBody>
                  <a:tcPr anchor="ctr"/>
                </a:tc>
                <a:tc>
                  <a:txBody>
                    <a:bodyPr/>
                    <a:lstStyle/>
                    <a:p>
                      <a:pPr algn="ctr"/>
                      <a:r>
                        <a:rPr lang="en-US" sz="1100" dirty="0"/>
                        <a:t>48%</a:t>
                      </a:r>
                    </a:p>
                  </a:txBody>
                  <a:tcPr anchor="ctr"/>
                </a:tc>
                <a:extLst>
                  <a:ext uri="{0D108BD9-81ED-4DB2-BD59-A6C34878D82A}">
                    <a16:rowId xmlns:a16="http://schemas.microsoft.com/office/drawing/2014/main" val="10002"/>
                  </a:ext>
                </a:extLst>
              </a:tr>
              <a:tr h="183776">
                <a:tc>
                  <a:txBody>
                    <a:bodyPr/>
                    <a:lstStyle/>
                    <a:p>
                      <a:pPr algn="ctr"/>
                      <a:r>
                        <a:rPr lang="en-US" sz="1100" b="0" dirty="0">
                          <a:solidFill>
                            <a:srgbClr val="000000"/>
                          </a:solidFill>
                        </a:rPr>
                        <a:t>Social Media</a:t>
                      </a:r>
                    </a:p>
                  </a:txBody>
                  <a:tcPr anchor="ctr"/>
                </a:tc>
                <a:tc>
                  <a:txBody>
                    <a:bodyPr/>
                    <a:lstStyle/>
                    <a:p>
                      <a:pPr algn="ctr"/>
                      <a:r>
                        <a:rPr lang="en-US" sz="1100" b="0" dirty="0">
                          <a:solidFill>
                            <a:srgbClr val="000000"/>
                          </a:solidFill>
                        </a:rPr>
                        <a:t>58%</a:t>
                      </a:r>
                    </a:p>
                  </a:txBody>
                  <a:tcPr anchor="ctr"/>
                </a:tc>
                <a:tc>
                  <a:txBody>
                    <a:bodyPr/>
                    <a:lstStyle/>
                    <a:p>
                      <a:pPr algn="ctr"/>
                      <a:r>
                        <a:rPr lang="en-US" sz="1100" dirty="0"/>
                        <a:t>50%</a:t>
                      </a:r>
                    </a:p>
                  </a:txBody>
                  <a:tcPr anchor="ctr"/>
                </a:tc>
                <a:tc>
                  <a:txBody>
                    <a:bodyPr/>
                    <a:lstStyle/>
                    <a:p>
                      <a:pPr algn="ctr"/>
                      <a:r>
                        <a:rPr lang="en-US" sz="1100" dirty="0"/>
                        <a:t>40%</a:t>
                      </a:r>
                    </a:p>
                  </a:txBody>
                  <a:tcPr anchor="ctr"/>
                </a:tc>
                <a:extLst>
                  <a:ext uri="{0D108BD9-81ED-4DB2-BD59-A6C34878D82A}">
                    <a16:rowId xmlns:a16="http://schemas.microsoft.com/office/drawing/2014/main" val="10003"/>
                  </a:ext>
                </a:extLst>
              </a:tr>
              <a:tr h="183776">
                <a:tc>
                  <a:txBody>
                    <a:bodyPr/>
                    <a:lstStyle/>
                    <a:p>
                      <a:pPr algn="ctr"/>
                      <a:r>
                        <a:rPr lang="en-US" sz="1100" b="0" dirty="0">
                          <a:solidFill>
                            <a:srgbClr val="000000"/>
                          </a:solidFill>
                        </a:rPr>
                        <a:t>You Tube</a:t>
                      </a:r>
                    </a:p>
                  </a:txBody>
                  <a:tcPr anchor="ctr"/>
                </a:tc>
                <a:tc>
                  <a:txBody>
                    <a:bodyPr/>
                    <a:lstStyle/>
                    <a:p>
                      <a:pPr algn="ctr"/>
                      <a:r>
                        <a:rPr lang="en-US" sz="1100" b="0" dirty="0">
                          <a:solidFill>
                            <a:srgbClr val="000000"/>
                          </a:solidFill>
                        </a:rPr>
                        <a:t>43%</a:t>
                      </a:r>
                    </a:p>
                  </a:txBody>
                  <a:tcPr anchor="ctr"/>
                </a:tc>
                <a:tc>
                  <a:txBody>
                    <a:bodyPr/>
                    <a:lstStyle/>
                    <a:p>
                      <a:pPr algn="ctr"/>
                      <a:r>
                        <a:rPr lang="en-US" sz="1100" dirty="0"/>
                        <a:t>46%</a:t>
                      </a:r>
                    </a:p>
                  </a:txBody>
                  <a:tcPr anchor="ctr"/>
                </a:tc>
                <a:tc>
                  <a:txBody>
                    <a:bodyPr/>
                    <a:lstStyle/>
                    <a:p>
                      <a:pPr algn="ctr"/>
                      <a:r>
                        <a:rPr lang="en-US" sz="1100" dirty="0"/>
                        <a:t>37%</a:t>
                      </a:r>
                    </a:p>
                  </a:txBody>
                  <a:tcPr anchor="ctr"/>
                </a:tc>
                <a:extLst>
                  <a:ext uri="{0D108BD9-81ED-4DB2-BD59-A6C34878D82A}">
                    <a16:rowId xmlns:a16="http://schemas.microsoft.com/office/drawing/2014/main" val="10004"/>
                  </a:ext>
                </a:extLst>
              </a:tr>
              <a:tr h="183776">
                <a:tc>
                  <a:txBody>
                    <a:bodyPr/>
                    <a:lstStyle/>
                    <a:p>
                      <a:pPr algn="ctr"/>
                      <a:r>
                        <a:rPr lang="en-US" sz="1100" b="0" dirty="0">
                          <a:solidFill>
                            <a:srgbClr val="000000"/>
                          </a:solidFill>
                        </a:rPr>
                        <a:t>Online</a:t>
                      </a:r>
                    </a:p>
                  </a:txBody>
                  <a:tcPr anchor="ctr"/>
                </a:tc>
                <a:tc>
                  <a:txBody>
                    <a:bodyPr/>
                    <a:lstStyle/>
                    <a:p>
                      <a:pPr algn="ctr"/>
                      <a:r>
                        <a:rPr lang="en-US" sz="1100" b="0" dirty="0">
                          <a:solidFill>
                            <a:srgbClr val="000000"/>
                          </a:solidFill>
                        </a:rPr>
                        <a:t>36%</a:t>
                      </a:r>
                    </a:p>
                  </a:txBody>
                  <a:tcPr anchor="ctr"/>
                </a:tc>
                <a:tc>
                  <a:txBody>
                    <a:bodyPr/>
                    <a:lstStyle/>
                    <a:p>
                      <a:pPr algn="ctr"/>
                      <a:r>
                        <a:rPr lang="en-US" sz="1100" dirty="0"/>
                        <a:t>38%</a:t>
                      </a:r>
                    </a:p>
                  </a:txBody>
                  <a:tcPr anchor="ctr"/>
                </a:tc>
                <a:tc>
                  <a:txBody>
                    <a:bodyPr/>
                    <a:lstStyle/>
                    <a:p>
                      <a:pPr algn="ctr"/>
                      <a:r>
                        <a:rPr lang="en-US" sz="1100" dirty="0"/>
                        <a:t>26%</a:t>
                      </a:r>
                    </a:p>
                  </a:txBody>
                  <a:tcPr anchor="ctr"/>
                </a:tc>
                <a:extLst>
                  <a:ext uri="{0D108BD9-81ED-4DB2-BD59-A6C34878D82A}">
                    <a16:rowId xmlns:a16="http://schemas.microsoft.com/office/drawing/2014/main" val="10005"/>
                  </a:ext>
                </a:extLst>
              </a:tr>
              <a:tr h="183776">
                <a:tc>
                  <a:txBody>
                    <a:bodyPr/>
                    <a:lstStyle/>
                    <a:p>
                      <a:pPr algn="ctr"/>
                      <a:r>
                        <a:rPr lang="en-US" sz="1100" b="0" dirty="0">
                          <a:solidFill>
                            <a:srgbClr val="000000"/>
                          </a:solidFill>
                        </a:rPr>
                        <a:t>Movie Theater</a:t>
                      </a:r>
                    </a:p>
                  </a:txBody>
                  <a:tcPr anchor="ctr"/>
                </a:tc>
                <a:tc>
                  <a:txBody>
                    <a:bodyPr/>
                    <a:lstStyle/>
                    <a:p>
                      <a:pPr algn="ctr"/>
                      <a:r>
                        <a:rPr lang="en-US" sz="1100" b="0" dirty="0">
                          <a:solidFill>
                            <a:srgbClr val="000000"/>
                          </a:solidFill>
                        </a:rPr>
                        <a:t>38%</a:t>
                      </a:r>
                    </a:p>
                  </a:txBody>
                  <a:tcPr anchor="ctr"/>
                </a:tc>
                <a:tc>
                  <a:txBody>
                    <a:bodyPr/>
                    <a:lstStyle/>
                    <a:p>
                      <a:pPr algn="ctr"/>
                      <a:r>
                        <a:rPr lang="en-US" sz="1100" dirty="0"/>
                        <a:t>29%</a:t>
                      </a:r>
                    </a:p>
                  </a:txBody>
                  <a:tcPr anchor="ctr"/>
                </a:tc>
                <a:tc>
                  <a:txBody>
                    <a:bodyPr/>
                    <a:lstStyle/>
                    <a:p>
                      <a:pPr algn="ctr"/>
                      <a:r>
                        <a:rPr lang="en-US" sz="1100" dirty="0"/>
                        <a:t>18%</a:t>
                      </a:r>
                    </a:p>
                  </a:txBody>
                  <a:tcPr anchor="ctr"/>
                </a:tc>
                <a:extLst>
                  <a:ext uri="{0D108BD9-81ED-4DB2-BD59-A6C34878D82A}">
                    <a16:rowId xmlns:a16="http://schemas.microsoft.com/office/drawing/2014/main" val="10006"/>
                  </a:ext>
                </a:extLst>
              </a:tr>
              <a:tr h="183776">
                <a:tc>
                  <a:txBody>
                    <a:bodyPr/>
                    <a:lstStyle/>
                    <a:p>
                      <a:pPr algn="ctr"/>
                      <a:r>
                        <a:rPr lang="en-US" sz="1100" b="0" dirty="0">
                          <a:solidFill>
                            <a:srgbClr val="000000"/>
                          </a:solidFill>
                        </a:rPr>
                        <a:t>At School</a:t>
                      </a:r>
                    </a:p>
                  </a:txBody>
                  <a:tcPr anchor="ctr"/>
                </a:tc>
                <a:tc>
                  <a:txBody>
                    <a:bodyPr/>
                    <a:lstStyle/>
                    <a:p>
                      <a:pPr algn="ctr"/>
                      <a:r>
                        <a:rPr lang="en-US" sz="1100" b="0" dirty="0">
                          <a:solidFill>
                            <a:srgbClr val="000000"/>
                          </a:solidFill>
                        </a:rPr>
                        <a:t>27%</a:t>
                      </a:r>
                    </a:p>
                  </a:txBody>
                  <a:tcPr anchor="ctr"/>
                </a:tc>
                <a:tc>
                  <a:txBody>
                    <a:bodyPr/>
                    <a:lstStyle/>
                    <a:p>
                      <a:pPr algn="ctr"/>
                      <a:r>
                        <a:rPr lang="en-US" sz="1100" dirty="0"/>
                        <a:t>21%</a:t>
                      </a:r>
                    </a:p>
                  </a:txBody>
                  <a:tcPr anchor="ctr"/>
                </a:tc>
                <a:tc>
                  <a:txBody>
                    <a:bodyPr/>
                    <a:lstStyle/>
                    <a:p>
                      <a:pPr algn="ctr"/>
                      <a:r>
                        <a:rPr lang="en-US" sz="1100" dirty="0"/>
                        <a:t>14%</a:t>
                      </a:r>
                    </a:p>
                  </a:txBody>
                  <a:tcPr anchor="ctr"/>
                </a:tc>
                <a:extLst>
                  <a:ext uri="{0D108BD9-81ED-4DB2-BD59-A6C34878D82A}">
                    <a16:rowId xmlns:a16="http://schemas.microsoft.com/office/drawing/2014/main" val="10007"/>
                  </a:ext>
                </a:extLst>
              </a:tr>
              <a:tr h="183776">
                <a:tc>
                  <a:txBody>
                    <a:bodyPr/>
                    <a:lstStyle/>
                    <a:p>
                      <a:pPr algn="ctr"/>
                      <a:r>
                        <a:rPr lang="en-US" sz="1100" dirty="0"/>
                        <a:t>Convenience store</a:t>
                      </a:r>
                    </a:p>
                  </a:txBody>
                  <a:tcPr anchor="ctr"/>
                </a:tc>
                <a:tc>
                  <a:txBody>
                    <a:bodyPr/>
                    <a:lstStyle/>
                    <a:p>
                      <a:pPr algn="ctr"/>
                      <a:r>
                        <a:rPr lang="en-US" sz="1100" dirty="0"/>
                        <a:t>16%</a:t>
                      </a:r>
                    </a:p>
                  </a:txBody>
                  <a:tcPr anchor="ctr"/>
                </a:tc>
                <a:tc>
                  <a:txBody>
                    <a:bodyPr/>
                    <a:lstStyle/>
                    <a:p>
                      <a:pPr algn="ctr"/>
                      <a:r>
                        <a:rPr lang="en-US" sz="1100" dirty="0"/>
                        <a:t>16%</a:t>
                      </a:r>
                    </a:p>
                  </a:txBody>
                  <a:tcPr anchor="ctr"/>
                </a:tc>
                <a:tc>
                  <a:txBody>
                    <a:bodyPr/>
                    <a:lstStyle/>
                    <a:p>
                      <a:pPr algn="ctr"/>
                      <a:r>
                        <a:rPr lang="en-US" sz="1100" dirty="0"/>
                        <a:t>18%</a:t>
                      </a:r>
                    </a:p>
                  </a:txBody>
                  <a:tcPr anchor="ctr"/>
                </a:tc>
                <a:extLst>
                  <a:ext uri="{0D108BD9-81ED-4DB2-BD59-A6C34878D82A}">
                    <a16:rowId xmlns:a16="http://schemas.microsoft.com/office/drawing/2014/main" val="10008"/>
                  </a:ext>
                </a:extLst>
              </a:tr>
              <a:tr h="183776">
                <a:tc>
                  <a:txBody>
                    <a:bodyPr/>
                    <a:lstStyle/>
                    <a:p>
                      <a:pPr algn="ctr"/>
                      <a:r>
                        <a:rPr lang="en-US" sz="1100" b="0" dirty="0">
                          <a:solidFill>
                            <a:srgbClr val="000000"/>
                          </a:solidFill>
                        </a:rPr>
                        <a:t>Billboard</a:t>
                      </a:r>
                    </a:p>
                  </a:txBody>
                  <a:tcPr anchor="ctr"/>
                </a:tc>
                <a:tc>
                  <a:txBody>
                    <a:bodyPr/>
                    <a:lstStyle/>
                    <a:p>
                      <a:pPr algn="ctr"/>
                      <a:r>
                        <a:rPr lang="en-US" sz="1100" b="0" dirty="0">
                          <a:solidFill>
                            <a:srgbClr val="000000"/>
                          </a:solidFill>
                        </a:rPr>
                        <a:t>12%</a:t>
                      </a:r>
                    </a:p>
                  </a:txBody>
                  <a:tcPr anchor="ctr"/>
                </a:tc>
                <a:tc>
                  <a:txBody>
                    <a:bodyPr/>
                    <a:lstStyle/>
                    <a:p>
                      <a:pPr algn="ctr"/>
                      <a:r>
                        <a:rPr lang="en-US" sz="1100" dirty="0"/>
                        <a:t>10%</a:t>
                      </a:r>
                    </a:p>
                  </a:txBody>
                  <a:tcPr anchor="ctr"/>
                </a:tc>
                <a:tc>
                  <a:txBody>
                    <a:bodyPr/>
                    <a:lstStyle/>
                    <a:p>
                      <a:pPr algn="ctr"/>
                      <a:r>
                        <a:rPr lang="en-US" sz="1100" dirty="0"/>
                        <a:t>8%</a:t>
                      </a:r>
                    </a:p>
                  </a:txBody>
                  <a:tcPr anchor="ctr"/>
                </a:tc>
                <a:extLst>
                  <a:ext uri="{0D108BD9-81ED-4DB2-BD59-A6C34878D82A}">
                    <a16:rowId xmlns:a16="http://schemas.microsoft.com/office/drawing/2014/main" val="10009"/>
                  </a:ext>
                </a:extLst>
              </a:tr>
              <a:tr h="183776">
                <a:tc>
                  <a:txBody>
                    <a:bodyPr/>
                    <a:lstStyle/>
                    <a:p>
                      <a:pPr algn="ctr"/>
                      <a:r>
                        <a:rPr lang="en-US" sz="1100" b="0" dirty="0">
                          <a:solidFill>
                            <a:srgbClr val="000000"/>
                          </a:solidFill>
                        </a:rPr>
                        <a:t>Magazine</a:t>
                      </a:r>
                    </a:p>
                  </a:txBody>
                  <a:tcPr anchor="ctr"/>
                </a:tc>
                <a:tc>
                  <a:txBody>
                    <a:bodyPr/>
                    <a:lstStyle/>
                    <a:p>
                      <a:pPr algn="ctr"/>
                      <a:r>
                        <a:rPr lang="en-US" sz="1100" b="0" dirty="0">
                          <a:solidFill>
                            <a:srgbClr val="000000"/>
                          </a:solidFill>
                        </a:rPr>
                        <a:t>10%</a:t>
                      </a:r>
                    </a:p>
                  </a:txBody>
                  <a:tcPr anchor="ctr"/>
                </a:tc>
                <a:tc>
                  <a:txBody>
                    <a:bodyPr/>
                    <a:lstStyle/>
                    <a:p>
                      <a:pPr algn="ctr"/>
                      <a:r>
                        <a:rPr lang="en-US" sz="1100" dirty="0"/>
                        <a:t>10%</a:t>
                      </a:r>
                    </a:p>
                  </a:txBody>
                  <a:tcPr anchor="ctr"/>
                </a:tc>
                <a:tc>
                  <a:txBody>
                    <a:bodyPr/>
                    <a:lstStyle/>
                    <a:p>
                      <a:pPr algn="ctr"/>
                      <a:r>
                        <a:rPr lang="en-US" sz="1100" dirty="0"/>
                        <a:t>16%</a:t>
                      </a:r>
                    </a:p>
                  </a:txBody>
                  <a:tcPr anchor="ctr"/>
                </a:tc>
                <a:extLst>
                  <a:ext uri="{0D108BD9-81ED-4DB2-BD59-A6C34878D82A}">
                    <a16:rowId xmlns:a16="http://schemas.microsoft.com/office/drawing/2014/main" val="10010"/>
                  </a:ext>
                </a:extLst>
              </a:tr>
              <a:tr h="183776">
                <a:tc>
                  <a:txBody>
                    <a:bodyPr/>
                    <a:lstStyle/>
                    <a:p>
                      <a:pPr algn="ctr"/>
                      <a:r>
                        <a:rPr lang="en-US" sz="1100" b="0" dirty="0">
                          <a:solidFill>
                            <a:srgbClr val="000000"/>
                          </a:solidFill>
                        </a:rPr>
                        <a:t>Other</a:t>
                      </a:r>
                    </a:p>
                  </a:txBody>
                  <a:tcPr anchor="ctr"/>
                </a:tc>
                <a:tc>
                  <a:txBody>
                    <a:bodyPr/>
                    <a:lstStyle/>
                    <a:p>
                      <a:pPr algn="ctr"/>
                      <a:r>
                        <a:rPr lang="en-US" sz="1100" b="0" dirty="0">
                          <a:solidFill>
                            <a:srgbClr val="000000"/>
                          </a:solidFill>
                        </a:rPr>
                        <a:t>3%</a:t>
                      </a:r>
                    </a:p>
                  </a:txBody>
                  <a:tcPr anchor="ctr"/>
                </a:tc>
                <a:tc>
                  <a:txBody>
                    <a:bodyPr/>
                    <a:lstStyle/>
                    <a:p>
                      <a:pPr algn="ctr"/>
                      <a:r>
                        <a:rPr lang="en-US" sz="1100" dirty="0"/>
                        <a:t>4%</a:t>
                      </a:r>
                    </a:p>
                  </a:txBody>
                  <a:tcPr anchor="ctr"/>
                </a:tc>
                <a:tc>
                  <a:txBody>
                    <a:bodyPr/>
                    <a:lstStyle/>
                    <a:p>
                      <a:pPr algn="ctr"/>
                      <a:r>
                        <a:rPr lang="en-US" sz="1100" dirty="0"/>
                        <a:t>6%</a:t>
                      </a:r>
                    </a:p>
                  </a:txBody>
                  <a:tcPr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86519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172621" y="3797300"/>
            <a:ext cx="1663718" cy="751897"/>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9" name="Table 38"/>
          <p:cNvGraphicFramePr>
            <a:graphicFrameLocks noGrp="1"/>
          </p:cNvGraphicFramePr>
          <p:nvPr>
            <p:extLst>
              <p:ext uri="{D42A27DB-BD31-4B8C-83A1-F6EECF244321}">
                <p14:modId xmlns:p14="http://schemas.microsoft.com/office/powerpoint/2010/main" val="2727885441"/>
              </p:ext>
            </p:extLst>
          </p:nvPr>
        </p:nvGraphicFramePr>
        <p:xfrm>
          <a:off x="9191290" y="3215038"/>
          <a:ext cx="2755918" cy="1442845"/>
        </p:xfrm>
        <a:graphic>
          <a:graphicData uri="http://schemas.openxmlformats.org/drawingml/2006/table">
            <a:tbl>
              <a:tblPr firstRow="1" bandRow="1">
                <a:tableStyleId>{2D5ABB26-0587-4C30-8999-92F81FD0307C}</a:tableStyleId>
              </a:tblPr>
              <a:tblGrid>
                <a:gridCol w="850900">
                  <a:extLst>
                    <a:ext uri="{9D8B030D-6E8A-4147-A177-3AD203B41FA5}">
                      <a16:colId xmlns:a16="http://schemas.microsoft.com/office/drawing/2014/main" val="20000"/>
                    </a:ext>
                  </a:extLst>
                </a:gridCol>
                <a:gridCol w="1028718">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tblGrid>
              <a:tr h="551841">
                <a:tc>
                  <a:txBody>
                    <a:bodyPr/>
                    <a:lstStyle/>
                    <a:p>
                      <a:pPr algn="ctr"/>
                      <a:r>
                        <a:rPr lang="en-US" sz="1100" dirty="0"/>
                        <a:t>Non-Users (n=446)</a:t>
                      </a:r>
                    </a:p>
                  </a:txBody>
                  <a:tcPr/>
                </a:tc>
                <a:tc>
                  <a:txBody>
                    <a:bodyPr/>
                    <a:lstStyle/>
                    <a:p>
                      <a:pPr algn="ctr"/>
                      <a:r>
                        <a:rPr lang="en-US" sz="1100" dirty="0"/>
                        <a:t>Past/Current Users (n=401)</a:t>
                      </a:r>
                    </a:p>
                  </a:txBody>
                  <a:tcPr/>
                </a:tc>
                <a:tc>
                  <a:txBody>
                    <a:bodyPr/>
                    <a:lstStyle/>
                    <a:p>
                      <a:pPr algn="ctr"/>
                      <a:r>
                        <a:rPr lang="en-US" sz="1100" dirty="0"/>
                        <a:t>Freq.</a:t>
                      </a:r>
                      <a:r>
                        <a:rPr lang="en-US" sz="1100" baseline="0" dirty="0"/>
                        <a:t> Users (n=73)</a:t>
                      </a:r>
                      <a:endParaRPr lang="en-US" sz="1100" dirty="0"/>
                    </a:p>
                  </a:txBody>
                  <a:tcPr/>
                </a:tc>
                <a:extLst>
                  <a:ext uri="{0D108BD9-81ED-4DB2-BD59-A6C34878D82A}">
                    <a16:rowId xmlns:a16="http://schemas.microsoft.com/office/drawing/2014/main" val="10000"/>
                  </a:ext>
                </a:extLst>
              </a:tr>
              <a:tr h="477645">
                <a:tc>
                  <a:txBody>
                    <a:bodyPr/>
                    <a:lstStyle/>
                    <a:p>
                      <a:pPr algn="ctr"/>
                      <a:r>
                        <a:rPr lang="en-US" sz="1100" b="1" dirty="0">
                          <a:solidFill>
                            <a:srgbClr val="008000"/>
                          </a:solidFill>
                        </a:rPr>
                        <a:t>50%</a:t>
                      </a:r>
                    </a:p>
                  </a:txBody>
                  <a:tcPr/>
                </a:tc>
                <a:tc>
                  <a:txBody>
                    <a:bodyPr/>
                    <a:lstStyle/>
                    <a:p>
                      <a:pPr algn="ctr"/>
                      <a:r>
                        <a:rPr lang="en-US" sz="1100" b="1" dirty="0">
                          <a:solidFill>
                            <a:srgbClr val="008000"/>
                          </a:solidFill>
                        </a:rPr>
                        <a:t>48%</a:t>
                      </a:r>
                    </a:p>
                  </a:txBody>
                  <a:tcPr/>
                </a:tc>
                <a:tc>
                  <a:txBody>
                    <a:bodyPr/>
                    <a:lstStyle/>
                    <a:p>
                      <a:pPr algn="ctr"/>
                      <a:r>
                        <a:rPr lang="en-US" sz="1100" b="1" dirty="0">
                          <a:solidFill>
                            <a:srgbClr val="008000"/>
                          </a:solidFill>
                        </a:rPr>
                        <a:t>33%</a:t>
                      </a:r>
                    </a:p>
                  </a:txBody>
                  <a:tcPr/>
                </a:tc>
                <a:extLst>
                  <a:ext uri="{0D108BD9-81ED-4DB2-BD59-A6C34878D82A}">
                    <a16:rowId xmlns:a16="http://schemas.microsoft.com/office/drawing/2014/main" val="10001"/>
                  </a:ext>
                </a:extLst>
              </a:tr>
              <a:tr h="370840">
                <a:tc>
                  <a:txBody>
                    <a:bodyPr/>
                    <a:lstStyle/>
                    <a:p>
                      <a:pPr algn="ctr"/>
                      <a:r>
                        <a:rPr lang="en-US" sz="1100" b="1" dirty="0">
                          <a:solidFill>
                            <a:srgbClr val="FF0000"/>
                          </a:solidFill>
                        </a:rPr>
                        <a:t>50%</a:t>
                      </a:r>
                    </a:p>
                  </a:txBody>
                  <a:tcPr/>
                </a:tc>
                <a:tc>
                  <a:txBody>
                    <a:bodyPr/>
                    <a:lstStyle/>
                    <a:p>
                      <a:pPr algn="ctr"/>
                      <a:r>
                        <a:rPr lang="en-US" sz="1100" b="1" dirty="0">
                          <a:solidFill>
                            <a:srgbClr val="FF0000"/>
                          </a:solidFill>
                        </a:rPr>
                        <a:t>52%</a:t>
                      </a:r>
                    </a:p>
                  </a:txBody>
                  <a:tcPr/>
                </a:tc>
                <a:tc>
                  <a:txBody>
                    <a:bodyPr/>
                    <a:lstStyle/>
                    <a:p>
                      <a:pPr algn="ctr"/>
                      <a:r>
                        <a:rPr lang="en-US" sz="1100" b="1" dirty="0">
                          <a:solidFill>
                            <a:srgbClr val="FF0000"/>
                          </a:solidFill>
                        </a:rPr>
                        <a:t>67%</a:t>
                      </a:r>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99105" y="699657"/>
            <a:ext cx="11737234" cy="1077218"/>
          </a:xfrm>
          <a:prstGeom prst="rect">
            <a:avLst/>
          </a:prstGeom>
          <a:noFill/>
        </p:spPr>
        <p:txBody>
          <a:bodyPr wrap="square" rtlCol="0">
            <a:spAutoFit/>
          </a:bodyPr>
          <a:lstStyle/>
          <a:p>
            <a:pPr marL="285750" indent="-285750">
              <a:buFont typeface="Wingdings" charset="2"/>
              <a:buChar char="v"/>
            </a:pPr>
            <a:r>
              <a:rPr lang="en-US" sz="1600" dirty="0" err="1"/>
              <a:t>Vaping</a:t>
            </a:r>
            <a:r>
              <a:rPr lang="en-US" sz="1600" dirty="0"/>
              <a:t> product users are much less likely to say they learned something new from The Real Cost.</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4003"/>
            <a:ext cx="11863327" cy="646331"/>
          </a:xfrm>
          <a:prstGeom prst="rect">
            <a:avLst/>
          </a:prstGeom>
          <a:noFill/>
        </p:spPr>
        <p:txBody>
          <a:bodyPr wrap="square" rtlCol="0">
            <a:spAutoFit/>
          </a:bodyPr>
          <a:lstStyle/>
          <a:p>
            <a:r>
              <a:rPr lang="en-US" dirty="0">
                <a:solidFill>
                  <a:schemeClr val="bg1"/>
                </a:solidFill>
              </a:rPr>
              <a:t>Two-thirds of Idahoans say they learned something new from the Down and Dirty ad compared to only half for The Real Cost ad.</a:t>
            </a:r>
          </a:p>
        </p:txBody>
      </p:sp>
      <p:sp>
        <p:nvSpPr>
          <p:cNvPr id="3" name="Rectangle 2"/>
          <p:cNvSpPr/>
          <p:nvPr/>
        </p:nvSpPr>
        <p:spPr>
          <a:xfrm>
            <a:off x="2471446" y="6486525"/>
            <a:ext cx="6299715" cy="338554"/>
          </a:xfrm>
          <a:prstGeom prst="rect">
            <a:avLst/>
          </a:prstGeom>
        </p:spPr>
        <p:txBody>
          <a:bodyPr wrap="square">
            <a:spAutoFit/>
          </a:bodyPr>
          <a:lstStyle/>
          <a:p>
            <a:pPr lvl="0"/>
            <a:r>
              <a:rPr lang="en-US" sz="800" dirty="0"/>
              <a:t>Q31. Did you learn anything new in this ad? </a:t>
            </a:r>
          </a:p>
          <a:p>
            <a:pPr lvl="0"/>
            <a:r>
              <a:rPr lang="en-US" sz="800" dirty="0"/>
              <a:t>Q32. What new information did you learn?</a:t>
            </a:r>
          </a:p>
        </p:txBody>
      </p:sp>
      <p:sp>
        <p:nvSpPr>
          <p:cNvPr id="6" name="Slide Number Placeholder 5"/>
          <p:cNvSpPr>
            <a:spLocks noGrp="1"/>
          </p:cNvSpPr>
          <p:nvPr>
            <p:ph type="sldNum" sz="quarter" idx="12"/>
          </p:nvPr>
        </p:nvSpPr>
        <p:spPr/>
        <p:txBody>
          <a:bodyPr/>
          <a:lstStyle/>
          <a:p>
            <a:fld id="{B7C5CABF-F878-C74C-8870-EC106A83C25A}" type="slidenum">
              <a:rPr lang="en-US" smtClean="0"/>
              <a:t>47</a:t>
            </a:fld>
            <a:endParaRPr lang="en-US" dirty="0"/>
          </a:p>
        </p:txBody>
      </p:sp>
      <p:cxnSp>
        <p:nvCxnSpPr>
          <p:cNvPr id="8" name="Straight Connector 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9" name="Picture 8" descr="Screen Shot 2020-04-24 at 12.29.4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7958" y="1941285"/>
            <a:ext cx="2260291" cy="1155796"/>
          </a:xfrm>
          <a:prstGeom prst="rect">
            <a:avLst/>
          </a:prstGeom>
        </p:spPr>
      </p:pic>
      <p:pic>
        <p:nvPicPr>
          <p:cNvPr id="10" name="Picture 9" descr="Screen Shot 2020-04-24 at 12.30.5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7183" y="1842923"/>
            <a:ext cx="2289574" cy="1164657"/>
          </a:xfrm>
          <a:prstGeom prst="rect">
            <a:avLst/>
          </a:prstGeom>
        </p:spPr>
      </p:pic>
      <p:sp>
        <p:nvSpPr>
          <p:cNvPr id="11" name="TextBox 10"/>
          <p:cNvSpPr txBox="1"/>
          <p:nvPr/>
        </p:nvSpPr>
        <p:spPr>
          <a:xfrm>
            <a:off x="854604" y="1505857"/>
            <a:ext cx="3438071" cy="369332"/>
          </a:xfrm>
          <a:prstGeom prst="rect">
            <a:avLst/>
          </a:prstGeom>
          <a:noFill/>
        </p:spPr>
        <p:txBody>
          <a:bodyPr wrap="square" rtlCol="0">
            <a:spAutoFit/>
          </a:bodyPr>
          <a:lstStyle/>
          <a:p>
            <a:pPr algn="ctr"/>
            <a:r>
              <a:rPr lang="en-US" dirty="0"/>
              <a:t>Down and Dirty Ad</a:t>
            </a:r>
          </a:p>
        </p:txBody>
      </p:sp>
      <p:sp>
        <p:nvSpPr>
          <p:cNvPr id="12" name="TextBox 11"/>
          <p:cNvSpPr txBox="1"/>
          <p:nvPr/>
        </p:nvSpPr>
        <p:spPr>
          <a:xfrm>
            <a:off x="7131178" y="1473591"/>
            <a:ext cx="3438071" cy="369332"/>
          </a:xfrm>
          <a:prstGeom prst="rect">
            <a:avLst/>
          </a:prstGeom>
          <a:noFill/>
        </p:spPr>
        <p:txBody>
          <a:bodyPr wrap="square" rtlCol="0">
            <a:spAutoFit/>
          </a:bodyPr>
          <a:lstStyle/>
          <a:p>
            <a:pPr algn="ctr"/>
            <a:r>
              <a:rPr lang="en-US" dirty="0"/>
              <a:t>The Real Cost Ad</a:t>
            </a:r>
          </a:p>
        </p:txBody>
      </p:sp>
      <p:cxnSp>
        <p:nvCxnSpPr>
          <p:cNvPr id="106" name="Straight Connector 105"/>
          <p:cNvCxnSpPr/>
          <p:nvPr/>
        </p:nvCxnSpPr>
        <p:spPr>
          <a:xfrm>
            <a:off x="6159482" y="1406076"/>
            <a:ext cx="0" cy="481692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444504" y="3356379"/>
            <a:ext cx="3463530" cy="1246904"/>
            <a:chOff x="112779" y="3410465"/>
            <a:chExt cx="3463530" cy="1246904"/>
          </a:xfrm>
        </p:grpSpPr>
        <p:sp>
          <p:nvSpPr>
            <p:cNvPr id="105" name="Rectangle 104"/>
            <p:cNvSpPr/>
            <p:nvPr/>
          </p:nvSpPr>
          <p:spPr>
            <a:xfrm>
              <a:off x="112779" y="3410465"/>
              <a:ext cx="3463530" cy="276999"/>
            </a:xfrm>
            <a:prstGeom prst="rect">
              <a:avLst/>
            </a:prstGeom>
          </p:spPr>
          <p:txBody>
            <a:bodyPr wrap="square">
              <a:spAutoFit/>
            </a:bodyPr>
            <a:lstStyle/>
            <a:p>
              <a:pPr lvl="0"/>
              <a:r>
                <a:rPr lang="en-US" sz="1200" u="sng" dirty="0"/>
                <a:t>Did you learn anything new in this ad?</a:t>
              </a:r>
            </a:p>
          </p:txBody>
        </p:sp>
        <p:sp>
          <p:nvSpPr>
            <p:cNvPr id="107" name="TextBox 106"/>
            <p:cNvSpPr txBox="1"/>
            <p:nvPr/>
          </p:nvSpPr>
          <p:spPr>
            <a:xfrm>
              <a:off x="895536" y="3850680"/>
              <a:ext cx="771921" cy="276999"/>
            </a:xfrm>
            <a:prstGeom prst="rect">
              <a:avLst/>
            </a:prstGeom>
            <a:noFill/>
          </p:spPr>
          <p:txBody>
            <a:bodyPr wrap="square" rtlCol="0">
              <a:spAutoFit/>
            </a:bodyPr>
            <a:lstStyle/>
            <a:p>
              <a:r>
                <a:rPr lang="en-US" sz="1200" b="1" dirty="0">
                  <a:solidFill>
                    <a:srgbClr val="008000"/>
                  </a:solidFill>
                </a:rPr>
                <a:t>YES</a:t>
              </a:r>
            </a:p>
          </p:txBody>
        </p:sp>
        <p:sp>
          <p:nvSpPr>
            <p:cNvPr id="108" name="TextBox 107"/>
            <p:cNvSpPr txBox="1"/>
            <p:nvPr/>
          </p:nvSpPr>
          <p:spPr>
            <a:xfrm>
              <a:off x="895536" y="4326284"/>
              <a:ext cx="771921" cy="276999"/>
            </a:xfrm>
            <a:prstGeom prst="rect">
              <a:avLst/>
            </a:prstGeom>
            <a:noFill/>
          </p:spPr>
          <p:txBody>
            <a:bodyPr wrap="square" rtlCol="0">
              <a:spAutoFit/>
            </a:bodyPr>
            <a:lstStyle/>
            <a:p>
              <a:r>
                <a:rPr lang="en-US" sz="1200" b="1" dirty="0">
                  <a:solidFill>
                    <a:srgbClr val="FF0000"/>
                  </a:solidFill>
                </a:rPr>
                <a:t>NO</a:t>
              </a:r>
            </a:p>
          </p:txBody>
        </p:sp>
        <p:pic>
          <p:nvPicPr>
            <p:cNvPr id="109" name="Picture 10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4504" y="4301182"/>
              <a:ext cx="356187" cy="356187"/>
            </a:xfrm>
            <a:prstGeom prst="rect">
              <a:avLst/>
            </a:prstGeom>
          </p:spPr>
        </p:pic>
        <p:pic>
          <p:nvPicPr>
            <p:cNvPr id="110" name="Picture 10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506" y="3730984"/>
              <a:ext cx="455453" cy="409331"/>
            </a:xfrm>
            <a:prstGeom prst="rect">
              <a:avLst/>
            </a:prstGeom>
          </p:spPr>
        </p:pic>
        <p:sp>
          <p:nvSpPr>
            <p:cNvPr id="111" name="TextBox 110"/>
            <p:cNvSpPr txBox="1"/>
            <p:nvPr/>
          </p:nvSpPr>
          <p:spPr>
            <a:xfrm>
              <a:off x="1404398" y="3850680"/>
              <a:ext cx="672319" cy="276999"/>
            </a:xfrm>
            <a:prstGeom prst="rect">
              <a:avLst/>
            </a:prstGeom>
            <a:noFill/>
          </p:spPr>
          <p:txBody>
            <a:bodyPr wrap="square" rtlCol="0">
              <a:spAutoFit/>
            </a:bodyPr>
            <a:lstStyle/>
            <a:p>
              <a:r>
                <a:rPr lang="en-US" sz="1200" b="1" dirty="0">
                  <a:solidFill>
                    <a:srgbClr val="008000"/>
                  </a:solidFill>
                </a:rPr>
                <a:t>67%</a:t>
              </a:r>
            </a:p>
          </p:txBody>
        </p:sp>
        <p:sp>
          <p:nvSpPr>
            <p:cNvPr id="112" name="TextBox 111"/>
            <p:cNvSpPr txBox="1"/>
            <p:nvPr/>
          </p:nvSpPr>
          <p:spPr>
            <a:xfrm>
              <a:off x="1404398" y="4326284"/>
              <a:ext cx="672319" cy="276999"/>
            </a:xfrm>
            <a:prstGeom prst="rect">
              <a:avLst/>
            </a:prstGeom>
            <a:noFill/>
          </p:spPr>
          <p:txBody>
            <a:bodyPr wrap="square" rtlCol="0">
              <a:spAutoFit/>
            </a:bodyPr>
            <a:lstStyle/>
            <a:p>
              <a:r>
                <a:rPr lang="en-US" sz="1200" b="1" dirty="0">
                  <a:solidFill>
                    <a:srgbClr val="FF0000"/>
                  </a:solidFill>
                </a:rPr>
                <a:t>33%</a:t>
              </a:r>
            </a:p>
          </p:txBody>
        </p:sp>
      </p:grpSp>
      <p:grpSp>
        <p:nvGrpSpPr>
          <p:cNvPr id="113" name="Group 112"/>
          <p:cNvGrpSpPr/>
          <p:nvPr/>
        </p:nvGrpSpPr>
        <p:grpSpPr>
          <a:xfrm>
            <a:off x="6563227" y="3338237"/>
            <a:ext cx="3463530" cy="1265046"/>
            <a:chOff x="112779" y="3392323"/>
            <a:chExt cx="3463530" cy="1265046"/>
          </a:xfrm>
        </p:grpSpPr>
        <p:sp>
          <p:nvSpPr>
            <p:cNvPr id="114" name="Rectangle 113"/>
            <p:cNvSpPr/>
            <p:nvPr/>
          </p:nvSpPr>
          <p:spPr>
            <a:xfrm>
              <a:off x="112779" y="3392323"/>
              <a:ext cx="3463530" cy="276999"/>
            </a:xfrm>
            <a:prstGeom prst="rect">
              <a:avLst/>
            </a:prstGeom>
          </p:spPr>
          <p:txBody>
            <a:bodyPr wrap="square">
              <a:spAutoFit/>
            </a:bodyPr>
            <a:lstStyle/>
            <a:p>
              <a:pPr lvl="0"/>
              <a:r>
                <a:rPr lang="en-US" sz="1200" u="sng" dirty="0"/>
                <a:t>Did you learn anything new in this ad?</a:t>
              </a:r>
            </a:p>
          </p:txBody>
        </p:sp>
        <p:sp>
          <p:nvSpPr>
            <p:cNvPr id="115" name="TextBox 114"/>
            <p:cNvSpPr txBox="1"/>
            <p:nvPr/>
          </p:nvSpPr>
          <p:spPr>
            <a:xfrm>
              <a:off x="895536" y="3850680"/>
              <a:ext cx="771921" cy="276999"/>
            </a:xfrm>
            <a:prstGeom prst="rect">
              <a:avLst/>
            </a:prstGeom>
            <a:noFill/>
          </p:spPr>
          <p:txBody>
            <a:bodyPr wrap="square" rtlCol="0">
              <a:spAutoFit/>
            </a:bodyPr>
            <a:lstStyle/>
            <a:p>
              <a:r>
                <a:rPr lang="en-US" sz="1200" b="1" dirty="0">
                  <a:solidFill>
                    <a:srgbClr val="008000"/>
                  </a:solidFill>
                </a:rPr>
                <a:t>YES</a:t>
              </a:r>
            </a:p>
          </p:txBody>
        </p:sp>
        <p:sp>
          <p:nvSpPr>
            <p:cNvPr id="116" name="TextBox 115"/>
            <p:cNvSpPr txBox="1"/>
            <p:nvPr/>
          </p:nvSpPr>
          <p:spPr>
            <a:xfrm>
              <a:off x="895536" y="4326284"/>
              <a:ext cx="771921" cy="276999"/>
            </a:xfrm>
            <a:prstGeom prst="rect">
              <a:avLst/>
            </a:prstGeom>
            <a:noFill/>
          </p:spPr>
          <p:txBody>
            <a:bodyPr wrap="square" rtlCol="0">
              <a:spAutoFit/>
            </a:bodyPr>
            <a:lstStyle/>
            <a:p>
              <a:r>
                <a:rPr lang="en-US" sz="1200" b="1" dirty="0">
                  <a:solidFill>
                    <a:srgbClr val="FF0000"/>
                  </a:solidFill>
                </a:rPr>
                <a:t>NO</a:t>
              </a:r>
            </a:p>
          </p:txBody>
        </p:sp>
        <p:pic>
          <p:nvPicPr>
            <p:cNvPr id="117" name="Picture 1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4504" y="4301182"/>
              <a:ext cx="356187" cy="356187"/>
            </a:xfrm>
            <a:prstGeom prst="rect">
              <a:avLst/>
            </a:prstGeom>
          </p:spPr>
        </p:pic>
        <p:pic>
          <p:nvPicPr>
            <p:cNvPr id="118" name="Picture 1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506" y="3730984"/>
              <a:ext cx="455453" cy="409331"/>
            </a:xfrm>
            <a:prstGeom prst="rect">
              <a:avLst/>
            </a:prstGeom>
          </p:spPr>
        </p:pic>
        <p:sp>
          <p:nvSpPr>
            <p:cNvPr id="119" name="TextBox 118"/>
            <p:cNvSpPr txBox="1"/>
            <p:nvPr/>
          </p:nvSpPr>
          <p:spPr>
            <a:xfrm>
              <a:off x="1404398" y="3850680"/>
              <a:ext cx="672319" cy="276999"/>
            </a:xfrm>
            <a:prstGeom prst="rect">
              <a:avLst/>
            </a:prstGeom>
            <a:noFill/>
          </p:spPr>
          <p:txBody>
            <a:bodyPr wrap="square" rtlCol="0">
              <a:spAutoFit/>
            </a:bodyPr>
            <a:lstStyle/>
            <a:p>
              <a:r>
                <a:rPr lang="en-US" sz="1200" b="1" dirty="0">
                  <a:solidFill>
                    <a:srgbClr val="008000"/>
                  </a:solidFill>
                </a:rPr>
                <a:t>50%</a:t>
              </a:r>
            </a:p>
          </p:txBody>
        </p:sp>
        <p:sp>
          <p:nvSpPr>
            <p:cNvPr id="120" name="TextBox 119"/>
            <p:cNvSpPr txBox="1"/>
            <p:nvPr/>
          </p:nvSpPr>
          <p:spPr>
            <a:xfrm>
              <a:off x="1404398" y="4326284"/>
              <a:ext cx="672319" cy="276999"/>
            </a:xfrm>
            <a:prstGeom prst="rect">
              <a:avLst/>
            </a:prstGeom>
            <a:noFill/>
          </p:spPr>
          <p:txBody>
            <a:bodyPr wrap="square" rtlCol="0">
              <a:spAutoFit/>
            </a:bodyPr>
            <a:lstStyle/>
            <a:p>
              <a:r>
                <a:rPr lang="en-US" sz="1200" b="1" dirty="0">
                  <a:solidFill>
                    <a:srgbClr val="FF0000"/>
                  </a:solidFill>
                </a:rPr>
                <a:t>50%</a:t>
              </a:r>
            </a:p>
          </p:txBody>
        </p:sp>
      </p:grpSp>
      <p:sp>
        <p:nvSpPr>
          <p:cNvPr id="98" name="TextBox 97"/>
          <p:cNvSpPr txBox="1"/>
          <p:nvPr/>
        </p:nvSpPr>
        <p:spPr>
          <a:xfrm>
            <a:off x="417291" y="4896143"/>
            <a:ext cx="5460996" cy="1354217"/>
          </a:xfrm>
          <a:prstGeom prst="rect">
            <a:avLst/>
          </a:prstGeom>
          <a:noFill/>
        </p:spPr>
        <p:txBody>
          <a:bodyPr wrap="square" rtlCol="0">
            <a:spAutoFit/>
          </a:bodyPr>
          <a:lstStyle/>
          <a:p>
            <a:r>
              <a:rPr lang="en-US" sz="1200" u="sng" dirty="0"/>
              <a:t>What did you learn?</a:t>
            </a:r>
          </a:p>
          <a:p>
            <a:pPr marL="171450" indent="-171450">
              <a:buFont typeface="Arial"/>
              <a:buChar char="•"/>
            </a:pPr>
            <a:r>
              <a:rPr lang="en-US" sz="1000" dirty="0"/>
              <a:t>Vape products contain dangerous chemicals and metals (376)</a:t>
            </a:r>
          </a:p>
          <a:p>
            <a:pPr marL="171450" indent="-171450">
              <a:buFont typeface="Arial"/>
              <a:buChar char="•"/>
            </a:pPr>
            <a:r>
              <a:rPr lang="en-US" sz="1000" dirty="0"/>
              <a:t>Vaping is like inhaling fumes from car exhaust pipe (74)</a:t>
            </a:r>
          </a:p>
          <a:p>
            <a:pPr marL="171450" indent="-171450">
              <a:buFont typeface="Arial"/>
              <a:buChar char="•"/>
            </a:pPr>
            <a:r>
              <a:rPr lang="en-US" sz="1000" dirty="0"/>
              <a:t>Vaping is harmful to health/is just as bad as smoking (40)</a:t>
            </a:r>
          </a:p>
          <a:p>
            <a:pPr marL="171450" indent="-171450">
              <a:buFont typeface="Arial"/>
              <a:buChar char="•"/>
            </a:pPr>
            <a:r>
              <a:rPr lang="en-US" sz="1000" dirty="0"/>
              <a:t>Vapes are not merely water and steam (22)</a:t>
            </a:r>
          </a:p>
          <a:p>
            <a:pPr marL="171450" indent="-171450">
              <a:buFont typeface="Arial"/>
              <a:buChar char="•"/>
            </a:pPr>
            <a:r>
              <a:rPr lang="en-US" sz="1000" dirty="0"/>
              <a:t>How vapes are made/what’s inside of them (14)</a:t>
            </a:r>
          </a:p>
          <a:p>
            <a:pPr marL="171450" indent="-171450">
              <a:buFont typeface="Arial"/>
              <a:buChar char="•"/>
            </a:pPr>
            <a:endParaRPr lang="en-US" sz="1000" dirty="0"/>
          </a:p>
          <a:p>
            <a:pPr marL="171450" indent="-171450">
              <a:buFont typeface="Arial"/>
              <a:buChar char="•"/>
            </a:pPr>
            <a:endParaRPr lang="en-US" sz="1000" dirty="0"/>
          </a:p>
        </p:txBody>
      </p:sp>
      <p:sp>
        <p:nvSpPr>
          <p:cNvPr id="121" name="TextBox 120"/>
          <p:cNvSpPr txBox="1"/>
          <p:nvPr/>
        </p:nvSpPr>
        <p:spPr>
          <a:xfrm>
            <a:off x="6375343" y="4896143"/>
            <a:ext cx="5460996" cy="1354217"/>
          </a:xfrm>
          <a:prstGeom prst="rect">
            <a:avLst/>
          </a:prstGeom>
          <a:noFill/>
        </p:spPr>
        <p:txBody>
          <a:bodyPr wrap="square" rtlCol="0">
            <a:spAutoFit/>
          </a:bodyPr>
          <a:lstStyle/>
          <a:p>
            <a:r>
              <a:rPr lang="en-US" sz="1200" u="sng" dirty="0"/>
              <a:t>What did you learn?</a:t>
            </a:r>
          </a:p>
          <a:p>
            <a:pPr marL="171450" indent="-171450">
              <a:buFont typeface="Arial"/>
              <a:buChar char="•"/>
            </a:pPr>
            <a:r>
              <a:rPr lang="en-US" sz="1000" dirty="0"/>
              <a:t>Vaping is dangerous/harmful and has many negative, if not, fatal effects (133)</a:t>
            </a:r>
          </a:p>
          <a:p>
            <a:pPr marL="171450" indent="-171450">
              <a:buFont typeface="Arial"/>
              <a:buChar char="•"/>
            </a:pPr>
            <a:r>
              <a:rPr lang="en-US" sz="1000" dirty="0"/>
              <a:t>Vape products contain dangerous chemicals such as formaldehyde (120)</a:t>
            </a:r>
          </a:p>
          <a:p>
            <a:pPr marL="171450" indent="-171450">
              <a:buFont typeface="Arial"/>
              <a:buChar char="•"/>
            </a:pPr>
            <a:r>
              <a:rPr lang="en-US" sz="1000" dirty="0"/>
              <a:t>Vaping causes irreversible damage to many parts of the body, particularly the respiratory system and brain (93)</a:t>
            </a:r>
          </a:p>
          <a:p>
            <a:pPr marL="171450" indent="-171450">
              <a:buFont typeface="Arial"/>
              <a:buChar char="•"/>
            </a:pPr>
            <a:r>
              <a:rPr lang="en-US" sz="1000" dirty="0"/>
              <a:t>Vaping is not a virus; it is a pandemic/parasite (16)</a:t>
            </a:r>
          </a:p>
          <a:p>
            <a:pPr marL="171450" indent="-171450">
              <a:buFont typeface="Arial"/>
              <a:buChar char="•"/>
            </a:pPr>
            <a:r>
              <a:rPr lang="en-US" sz="1000" dirty="0"/>
              <a:t>Vaping is just as bad, if not worse than using other nicotine products (6)</a:t>
            </a:r>
          </a:p>
          <a:p>
            <a:pPr marL="171450" indent="-171450">
              <a:buFont typeface="Arial"/>
              <a:buChar char="•"/>
            </a:pPr>
            <a:r>
              <a:rPr lang="en-US" sz="1000" dirty="0"/>
              <a:t>Young people are particularly affected by vaping (6)</a:t>
            </a:r>
          </a:p>
        </p:txBody>
      </p:sp>
      <p:graphicFrame>
        <p:nvGraphicFramePr>
          <p:cNvPr id="2" name="Table 1"/>
          <p:cNvGraphicFramePr>
            <a:graphicFrameLocks noGrp="1"/>
          </p:cNvGraphicFramePr>
          <p:nvPr>
            <p:extLst>
              <p:ext uri="{D42A27DB-BD31-4B8C-83A1-F6EECF244321}">
                <p14:modId xmlns:p14="http://schemas.microsoft.com/office/powerpoint/2010/main" val="3085481603"/>
              </p:ext>
            </p:extLst>
          </p:nvPr>
        </p:nvGraphicFramePr>
        <p:xfrm>
          <a:off x="3110937" y="3207189"/>
          <a:ext cx="2755918" cy="1451597"/>
        </p:xfrm>
        <a:graphic>
          <a:graphicData uri="http://schemas.openxmlformats.org/drawingml/2006/table">
            <a:tbl>
              <a:tblPr firstRow="1" bandRow="1">
                <a:tableStyleId>{2D5ABB26-0587-4C30-8999-92F81FD0307C}</a:tableStyleId>
              </a:tblPr>
              <a:tblGrid>
                <a:gridCol w="850900">
                  <a:extLst>
                    <a:ext uri="{9D8B030D-6E8A-4147-A177-3AD203B41FA5}">
                      <a16:colId xmlns:a16="http://schemas.microsoft.com/office/drawing/2014/main" val="20000"/>
                    </a:ext>
                  </a:extLst>
                </a:gridCol>
                <a:gridCol w="1028718">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tblGrid>
              <a:tr h="613968">
                <a:tc>
                  <a:txBody>
                    <a:bodyPr/>
                    <a:lstStyle/>
                    <a:p>
                      <a:pPr algn="ctr"/>
                      <a:r>
                        <a:rPr lang="en-US" sz="1100" dirty="0"/>
                        <a:t>Non-Users (n=446)</a:t>
                      </a:r>
                    </a:p>
                  </a:txBody>
                  <a:tcPr/>
                </a:tc>
                <a:tc>
                  <a:txBody>
                    <a:bodyPr/>
                    <a:lstStyle/>
                    <a:p>
                      <a:pPr algn="ctr"/>
                      <a:r>
                        <a:rPr lang="en-US" sz="1100" dirty="0"/>
                        <a:t>Past/Current Users (n=401)</a:t>
                      </a:r>
                    </a:p>
                  </a:txBody>
                  <a:tcPr/>
                </a:tc>
                <a:tc>
                  <a:txBody>
                    <a:bodyPr/>
                    <a:lstStyle/>
                    <a:p>
                      <a:pPr algn="ctr"/>
                      <a:r>
                        <a:rPr lang="en-US" sz="1100" dirty="0"/>
                        <a:t>Freq.</a:t>
                      </a:r>
                      <a:r>
                        <a:rPr lang="en-US" sz="1100" baseline="0" dirty="0"/>
                        <a:t> Users (n=73)</a:t>
                      </a:r>
                      <a:endParaRPr lang="en-US" sz="1100" dirty="0"/>
                    </a:p>
                  </a:txBody>
                  <a:tcPr/>
                </a:tc>
                <a:extLst>
                  <a:ext uri="{0D108BD9-81ED-4DB2-BD59-A6C34878D82A}">
                    <a16:rowId xmlns:a16="http://schemas.microsoft.com/office/drawing/2014/main" val="10000"/>
                  </a:ext>
                </a:extLst>
              </a:tr>
              <a:tr h="466789">
                <a:tc>
                  <a:txBody>
                    <a:bodyPr/>
                    <a:lstStyle/>
                    <a:p>
                      <a:pPr algn="ctr"/>
                      <a:r>
                        <a:rPr lang="en-US" sz="1100" b="1" dirty="0">
                          <a:solidFill>
                            <a:srgbClr val="008000"/>
                          </a:solidFill>
                        </a:rPr>
                        <a:t>67%</a:t>
                      </a:r>
                    </a:p>
                  </a:txBody>
                  <a:tcPr/>
                </a:tc>
                <a:tc>
                  <a:txBody>
                    <a:bodyPr/>
                    <a:lstStyle/>
                    <a:p>
                      <a:pPr algn="ctr"/>
                      <a:r>
                        <a:rPr lang="en-US" sz="1100" b="1" dirty="0">
                          <a:solidFill>
                            <a:srgbClr val="008000"/>
                          </a:solidFill>
                        </a:rPr>
                        <a:t>66%</a:t>
                      </a:r>
                    </a:p>
                  </a:txBody>
                  <a:tcPr/>
                </a:tc>
                <a:tc>
                  <a:txBody>
                    <a:bodyPr/>
                    <a:lstStyle/>
                    <a:p>
                      <a:pPr algn="ctr"/>
                      <a:r>
                        <a:rPr lang="en-US" sz="1100" b="1" dirty="0">
                          <a:solidFill>
                            <a:srgbClr val="008000"/>
                          </a:solidFill>
                        </a:rPr>
                        <a:t>64%</a:t>
                      </a:r>
                    </a:p>
                  </a:txBody>
                  <a:tcPr/>
                </a:tc>
                <a:extLst>
                  <a:ext uri="{0D108BD9-81ED-4DB2-BD59-A6C34878D82A}">
                    <a16:rowId xmlns:a16="http://schemas.microsoft.com/office/drawing/2014/main" val="10001"/>
                  </a:ext>
                </a:extLst>
              </a:tr>
              <a:tr h="370840">
                <a:tc>
                  <a:txBody>
                    <a:bodyPr/>
                    <a:lstStyle/>
                    <a:p>
                      <a:pPr algn="ctr"/>
                      <a:r>
                        <a:rPr lang="en-US" sz="1100" b="1" dirty="0">
                          <a:solidFill>
                            <a:srgbClr val="FF0000"/>
                          </a:solidFill>
                        </a:rPr>
                        <a:t>33%</a:t>
                      </a:r>
                    </a:p>
                  </a:txBody>
                  <a:tcPr/>
                </a:tc>
                <a:tc>
                  <a:txBody>
                    <a:bodyPr/>
                    <a:lstStyle/>
                    <a:p>
                      <a:pPr algn="ctr"/>
                      <a:r>
                        <a:rPr lang="en-US" sz="1100" b="1" dirty="0">
                          <a:solidFill>
                            <a:srgbClr val="FF0000"/>
                          </a:solidFill>
                        </a:rPr>
                        <a:t>34%</a:t>
                      </a:r>
                    </a:p>
                  </a:txBody>
                  <a:tcPr/>
                </a:tc>
                <a:tc>
                  <a:txBody>
                    <a:bodyPr/>
                    <a:lstStyle/>
                    <a:p>
                      <a:pPr algn="ctr"/>
                      <a:r>
                        <a:rPr lang="en-US" sz="1100" b="1" dirty="0">
                          <a:solidFill>
                            <a:srgbClr val="FF0000"/>
                          </a:solidFill>
                        </a:rPr>
                        <a:t>36%</a:t>
                      </a:r>
                    </a:p>
                  </a:txBody>
                  <a:tcPr/>
                </a:tc>
                <a:extLst>
                  <a:ext uri="{0D108BD9-81ED-4DB2-BD59-A6C34878D82A}">
                    <a16:rowId xmlns:a16="http://schemas.microsoft.com/office/drawing/2014/main" val="10002"/>
                  </a:ext>
                </a:extLst>
              </a:tr>
            </a:tbl>
          </a:graphicData>
        </a:graphic>
      </p:graphicFrame>
      <p:cxnSp>
        <p:nvCxnSpPr>
          <p:cNvPr id="14" name="Straight Connector 13"/>
          <p:cNvCxnSpPr/>
          <p:nvPr/>
        </p:nvCxnSpPr>
        <p:spPr>
          <a:xfrm>
            <a:off x="3213082" y="3579474"/>
            <a:ext cx="6586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14782" y="3578768"/>
            <a:ext cx="863618" cy="7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168900" y="3578768"/>
            <a:ext cx="609600" cy="1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9270921" y="3590330"/>
            <a:ext cx="6586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0172621" y="3589624"/>
            <a:ext cx="863618" cy="7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1226739" y="3589624"/>
            <a:ext cx="609600" cy="14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667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05" y="699657"/>
            <a:ext cx="11737234" cy="1323439"/>
          </a:xfrm>
          <a:prstGeom prst="rect">
            <a:avLst/>
          </a:prstGeom>
          <a:noFill/>
        </p:spPr>
        <p:txBody>
          <a:bodyPr wrap="square" rtlCol="0">
            <a:spAutoFit/>
          </a:bodyPr>
          <a:lstStyle/>
          <a:p>
            <a:pPr marL="285750" indent="-285750">
              <a:buFont typeface="Wingdings" charset="2"/>
              <a:buChar char="v"/>
            </a:pPr>
            <a:r>
              <a:rPr lang="en-US" sz="1600" dirty="0"/>
              <a:t>The key strength of The Real Cost is the powerful graphics.</a:t>
            </a:r>
          </a:p>
          <a:p>
            <a:pPr marL="742950" lvl="1" indent="-285750">
              <a:buSzPct val="60000"/>
              <a:buFont typeface="Wingdings" charset="2"/>
              <a:buChar char="u"/>
            </a:pPr>
            <a:r>
              <a:rPr lang="en-US" sz="1600" dirty="0"/>
              <a:t>Those who prefer Down and Dirty say it is more factual and does not include “scare tactics.”</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72197"/>
            <a:ext cx="11799827" cy="369332"/>
          </a:xfrm>
          <a:prstGeom prst="rect">
            <a:avLst/>
          </a:prstGeom>
          <a:noFill/>
        </p:spPr>
        <p:txBody>
          <a:bodyPr wrap="square" rtlCol="0">
            <a:spAutoFit/>
          </a:bodyPr>
          <a:lstStyle/>
          <a:p>
            <a:r>
              <a:rPr lang="en-US" dirty="0">
                <a:solidFill>
                  <a:schemeClr val="bg1"/>
                </a:solidFill>
              </a:rPr>
              <a:t>Idahoans say The Real Cost ad has the best message and would best motivate them to quit using </a:t>
            </a:r>
            <a:r>
              <a:rPr lang="en-US" dirty="0" err="1">
                <a:solidFill>
                  <a:schemeClr val="bg1"/>
                </a:solidFill>
              </a:rPr>
              <a:t>vaping</a:t>
            </a:r>
            <a:r>
              <a:rPr lang="en-US" dirty="0">
                <a:solidFill>
                  <a:schemeClr val="bg1"/>
                </a:solidFill>
              </a:rPr>
              <a:t> products.</a:t>
            </a:r>
          </a:p>
        </p:txBody>
      </p:sp>
      <p:sp>
        <p:nvSpPr>
          <p:cNvPr id="3" name="Rectangle 2"/>
          <p:cNvSpPr/>
          <p:nvPr/>
        </p:nvSpPr>
        <p:spPr>
          <a:xfrm>
            <a:off x="2269135" y="6396335"/>
            <a:ext cx="9468656" cy="461665"/>
          </a:xfrm>
          <a:prstGeom prst="rect">
            <a:avLst/>
          </a:prstGeom>
        </p:spPr>
        <p:txBody>
          <a:bodyPr wrap="square">
            <a:spAutoFit/>
          </a:bodyPr>
          <a:lstStyle/>
          <a:p>
            <a:r>
              <a:rPr lang="en-US" sz="800" dirty="0"/>
              <a:t>Q36. Which advertisement do you believe made the best point or had the best message? (n=801, Total)   Q37. Why do you believe (insert name of ad chosen at Q36) made the best point or had the best message?</a:t>
            </a:r>
          </a:p>
          <a:p>
            <a:r>
              <a:rPr lang="en-US" sz="800" dirty="0"/>
              <a:t>Q38. Which advertisement would best motivate you to quit using e-cigarettes or vaping products? (n=801, Total)  Q39. Why do you say [insert name of ad chosen at Q38] would best motivate you to quit using e-cigarettes or </a:t>
            </a:r>
            <a:r>
              <a:rPr lang="en-US" sz="800" dirty="0" err="1"/>
              <a:t>vaping</a:t>
            </a:r>
            <a:r>
              <a:rPr lang="en-US" sz="800" dirty="0"/>
              <a:t> products?</a:t>
            </a:r>
          </a:p>
        </p:txBody>
      </p:sp>
      <p:sp>
        <p:nvSpPr>
          <p:cNvPr id="6" name="Slide Number Placeholder 5"/>
          <p:cNvSpPr>
            <a:spLocks noGrp="1"/>
          </p:cNvSpPr>
          <p:nvPr>
            <p:ph type="sldNum" sz="quarter" idx="12"/>
          </p:nvPr>
        </p:nvSpPr>
        <p:spPr/>
        <p:txBody>
          <a:bodyPr/>
          <a:lstStyle/>
          <a:p>
            <a:fld id="{B7C5CABF-F878-C74C-8870-EC106A83C25A}" type="slidenum">
              <a:rPr lang="en-US" smtClean="0"/>
              <a:t>48</a:t>
            </a:fld>
            <a:endParaRPr lang="en-US" dirty="0"/>
          </a:p>
        </p:txBody>
      </p:sp>
      <p:cxnSp>
        <p:nvCxnSpPr>
          <p:cNvPr id="8" name="Straight Connector 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9" name="Picture 8" descr="Screen Shot 2020-04-24 at 12.29.4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7876" y="1842923"/>
            <a:ext cx="1767682" cy="903901"/>
          </a:xfrm>
          <a:prstGeom prst="rect">
            <a:avLst/>
          </a:prstGeom>
        </p:spPr>
      </p:pic>
      <p:pic>
        <p:nvPicPr>
          <p:cNvPr id="10" name="Picture 9" descr="Screen Shot 2020-04-24 at 12.30.5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6112" y="1844411"/>
            <a:ext cx="1711617" cy="870663"/>
          </a:xfrm>
          <a:prstGeom prst="rect">
            <a:avLst/>
          </a:prstGeom>
        </p:spPr>
      </p:pic>
      <p:sp>
        <p:nvSpPr>
          <p:cNvPr id="11" name="TextBox 10"/>
          <p:cNvSpPr txBox="1"/>
          <p:nvPr/>
        </p:nvSpPr>
        <p:spPr>
          <a:xfrm>
            <a:off x="854604" y="1505857"/>
            <a:ext cx="3348953" cy="338554"/>
          </a:xfrm>
          <a:prstGeom prst="rect">
            <a:avLst/>
          </a:prstGeom>
          <a:noFill/>
        </p:spPr>
        <p:txBody>
          <a:bodyPr wrap="square" rtlCol="0">
            <a:spAutoFit/>
          </a:bodyPr>
          <a:lstStyle/>
          <a:p>
            <a:pPr algn="ctr"/>
            <a:r>
              <a:rPr lang="en-US" sz="1600" dirty="0"/>
              <a:t>Down and Dirty Ad</a:t>
            </a:r>
          </a:p>
        </p:txBody>
      </p:sp>
      <p:sp>
        <p:nvSpPr>
          <p:cNvPr id="12" name="TextBox 11"/>
          <p:cNvSpPr txBox="1"/>
          <p:nvPr/>
        </p:nvSpPr>
        <p:spPr>
          <a:xfrm>
            <a:off x="6625403" y="1475079"/>
            <a:ext cx="3438071" cy="338554"/>
          </a:xfrm>
          <a:prstGeom prst="rect">
            <a:avLst/>
          </a:prstGeom>
          <a:noFill/>
        </p:spPr>
        <p:txBody>
          <a:bodyPr wrap="square" rtlCol="0">
            <a:spAutoFit/>
          </a:bodyPr>
          <a:lstStyle/>
          <a:p>
            <a:pPr algn="ctr"/>
            <a:r>
              <a:rPr lang="en-US" sz="1600" dirty="0"/>
              <a:t>The Real Cost Ad</a:t>
            </a:r>
          </a:p>
        </p:txBody>
      </p:sp>
      <p:cxnSp>
        <p:nvCxnSpPr>
          <p:cNvPr id="106" name="Straight Connector 105"/>
          <p:cNvCxnSpPr/>
          <p:nvPr/>
        </p:nvCxnSpPr>
        <p:spPr>
          <a:xfrm>
            <a:off x="5880585" y="1464077"/>
            <a:ext cx="0" cy="481692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8826" y="2834251"/>
            <a:ext cx="5451928" cy="307777"/>
          </a:xfrm>
          <a:prstGeom prst="rect">
            <a:avLst/>
          </a:prstGeom>
          <a:noFill/>
        </p:spPr>
        <p:txBody>
          <a:bodyPr wrap="square" rtlCol="0">
            <a:spAutoFit/>
          </a:bodyPr>
          <a:lstStyle/>
          <a:p>
            <a:r>
              <a:rPr lang="en-US" sz="1400" b="1" dirty="0">
                <a:solidFill>
                  <a:srgbClr val="008000"/>
                </a:solidFill>
              </a:rPr>
              <a:t>% Who Say Down &amp; Dirty Has Best Message:  </a:t>
            </a:r>
          </a:p>
        </p:txBody>
      </p:sp>
      <p:sp>
        <p:nvSpPr>
          <p:cNvPr id="15" name="TextBox 14"/>
          <p:cNvSpPr txBox="1"/>
          <p:nvPr/>
        </p:nvSpPr>
        <p:spPr>
          <a:xfrm>
            <a:off x="326553" y="3094935"/>
            <a:ext cx="5374201" cy="1200329"/>
          </a:xfrm>
          <a:prstGeom prst="rect">
            <a:avLst/>
          </a:prstGeom>
          <a:noFill/>
        </p:spPr>
        <p:txBody>
          <a:bodyPr wrap="square" rtlCol="0">
            <a:spAutoFit/>
          </a:bodyPr>
          <a:lstStyle/>
          <a:p>
            <a:r>
              <a:rPr lang="en-US" sz="1200" u="sng" dirty="0"/>
              <a:t>Reasons Why Has Best Message:</a:t>
            </a:r>
          </a:p>
          <a:p>
            <a:pPr marL="171450" indent="-171450">
              <a:buFont typeface="Arial"/>
              <a:buChar char="•"/>
            </a:pPr>
            <a:r>
              <a:rPr lang="en-US" sz="1000" dirty="0"/>
              <a:t>No scare tactics; no creepy visuals (57 comments)</a:t>
            </a:r>
          </a:p>
          <a:p>
            <a:pPr marL="171450" indent="-171450">
              <a:buFont typeface="Arial"/>
              <a:buChar char="•"/>
            </a:pPr>
            <a:r>
              <a:rPr lang="en-US" sz="1000" dirty="0"/>
              <a:t>More informative; more factual (53 comments)</a:t>
            </a:r>
          </a:p>
          <a:p>
            <a:pPr marL="171450" indent="-171450">
              <a:buFont typeface="Arial"/>
              <a:buChar char="•"/>
            </a:pPr>
            <a:r>
              <a:rPr lang="en-US" sz="1000" dirty="0"/>
              <a:t>Clear, concise, to-the-point (38 comments)</a:t>
            </a:r>
          </a:p>
          <a:p>
            <a:pPr marL="171450" indent="-171450">
              <a:buFont typeface="Arial"/>
              <a:buChar char="•"/>
            </a:pPr>
            <a:r>
              <a:rPr lang="en-US" sz="1000" dirty="0"/>
              <a:t>Young man takes pen apart/shows how it works (26 comments)</a:t>
            </a:r>
          </a:p>
          <a:p>
            <a:pPr marL="171450" indent="-171450">
              <a:buFont typeface="Arial"/>
              <a:buChar char="•"/>
            </a:pPr>
            <a:r>
              <a:rPr lang="en-US" sz="1000" dirty="0"/>
              <a:t>Lists/explains the chemicals better (25 comments)</a:t>
            </a:r>
          </a:p>
          <a:p>
            <a:pPr marL="171450" indent="-171450">
              <a:buFont typeface="Arial"/>
              <a:buChar char="•"/>
            </a:pPr>
            <a:r>
              <a:rPr lang="en-US" sz="1000" dirty="0"/>
              <a:t>Better, more detailed, more down-to-earth explanation (25 comments)</a:t>
            </a:r>
          </a:p>
        </p:txBody>
      </p:sp>
      <p:sp>
        <p:nvSpPr>
          <p:cNvPr id="35" name="TextBox 34"/>
          <p:cNvSpPr txBox="1"/>
          <p:nvPr/>
        </p:nvSpPr>
        <p:spPr>
          <a:xfrm>
            <a:off x="248826" y="4534236"/>
            <a:ext cx="5451928" cy="307777"/>
          </a:xfrm>
          <a:prstGeom prst="rect">
            <a:avLst/>
          </a:prstGeom>
          <a:noFill/>
        </p:spPr>
        <p:txBody>
          <a:bodyPr wrap="square" rtlCol="0">
            <a:spAutoFit/>
          </a:bodyPr>
          <a:lstStyle/>
          <a:p>
            <a:r>
              <a:rPr lang="en-US" sz="1400" b="1" dirty="0">
                <a:solidFill>
                  <a:srgbClr val="008000"/>
                </a:solidFill>
              </a:rPr>
              <a:t>% Who Say Down &amp; Dirty Best Motivates Quitting:</a:t>
            </a:r>
          </a:p>
        </p:txBody>
      </p:sp>
      <p:sp>
        <p:nvSpPr>
          <p:cNvPr id="36" name="TextBox 35"/>
          <p:cNvSpPr txBox="1"/>
          <p:nvPr/>
        </p:nvSpPr>
        <p:spPr>
          <a:xfrm>
            <a:off x="248826" y="4799476"/>
            <a:ext cx="5374201" cy="1200329"/>
          </a:xfrm>
          <a:prstGeom prst="rect">
            <a:avLst/>
          </a:prstGeom>
          <a:noFill/>
        </p:spPr>
        <p:txBody>
          <a:bodyPr wrap="square" rtlCol="0">
            <a:spAutoFit/>
          </a:bodyPr>
          <a:lstStyle/>
          <a:p>
            <a:r>
              <a:rPr lang="en-US" sz="1200" u="sng" dirty="0"/>
              <a:t>Reasons Why Best Motivates:</a:t>
            </a:r>
          </a:p>
          <a:p>
            <a:pPr marL="171450" indent="-171450">
              <a:buFont typeface="Arial"/>
              <a:buChar char="•"/>
            </a:pPr>
            <a:r>
              <a:rPr lang="en-US" sz="1000" dirty="0"/>
              <a:t>Informative, factual, educational  (50 comments)</a:t>
            </a:r>
          </a:p>
          <a:p>
            <a:pPr marL="171450" indent="-171450">
              <a:buFont typeface="Arial"/>
              <a:buChar char="•"/>
            </a:pPr>
            <a:r>
              <a:rPr lang="en-US" sz="1000" dirty="0"/>
              <a:t>Lists 31 chemicals in </a:t>
            </a:r>
            <a:r>
              <a:rPr lang="en-US" sz="1000" dirty="0" err="1"/>
              <a:t>vapes</a:t>
            </a:r>
            <a:r>
              <a:rPr lang="en-US" sz="1000" dirty="0"/>
              <a:t>/lists all the chemicals  (30 comments)</a:t>
            </a:r>
          </a:p>
          <a:p>
            <a:pPr marL="171450" indent="-171450">
              <a:buFont typeface="Arial"/>
              <a:buChar char="•"/>
            </a:pPr>
            <a:r>
              <a:rPr lang="en-US" sz="1000" dirty="0"/>
              <a:t>Realistic, straightforward; no hype/not overly dramatic/not a scare tactic  (27 comments)</a:t>
            </a:r>
          </a:p>
          <a:p>
            <a:pPr marL="171450" indent="-171450">
              <a:buFont typeface="Arial"/>
              <a:buChar char="•"/>
            </a:pPr>
            <a:r>
              <a:rPr lang="en-US" sz="1000" dirty="0"/>
              <a:t>Shows exactly what’s in </a:t>
            </a:r>
            <a:r>
              <a:rPr lang="en-US" sz="1000" dirty="0" err="1"/>
              <a:t>vapes</a:t>
            </a:r>
            <a:r>
              <a:rPr lang="en-US" sz="1000" dirty="0"/>
              <a:t>  (22 comments)</a:t>
            </a:r>
          </a:p>
          <a:p>
            <a:pPr marL="171450" indent="-171450">
              <a:buFont typeface="Arial"/>
              <a:buChar char="•"/>
            </a:pPr>
            <a:r>
              <a:rPr lang="en-US" sz="1000" dirty="0"/>
              <a:t>Comparison to car exhaust frightening, compelling  (20 comments</a:t>
            </a:r>
          </a:p>
          <a:p>
            <a:pPr marL="171450" indent="-171450">
              <a:buFont typeface="Arial"/>
              <a:buChar char="•"/>
            </a:pPr>
            <a:r>
              <a:rPr lang="en-US" sz="1000" dirty="0"/>
              <a:t>More relatable/realistic vs. other ad  (17 comments)</a:t>
            </a:r>
          </a:p>
        </p:txBody>
      </p:sp>
      <p:sp>
        <p:nvSpPr>
          <p:cNvPr id="37" name="TextBox 36"/>
          <p:cNvSpPr txBox="1"/>
          <p:nvPr/>
        </p:nvSpPr>
        <p:spPr>
          <a:xfrm>
            <a:off x="6285863" y="2834251"/>
            <a:ext cx="5451928" cy="307777"/>
          </a:xfrm>
          <a:prstGeom prst="rect">
            <a:avLst/>
          </a:prstGeom>
          <a:noFill/>
        </p:spPr>
        <p:txBody>
          <a:bodyPr wrap="square" rtlCol="0">
            <a:spAutoFit/>
          </a:bodyPr>
          <a:lstStyle/>
          <a:p>
            <a:r>
              <a:rPr lang="en-US" sz="1400" b="1" dirty="0">
                <a:solidFill>
                  <a:srgbClr val="008000"/>
                </a:solidFill>
              </a:rPr>
              <a:t>% Who Say The Real Cost Has Best Message:</a:t>
            </a:r>
          </a:p>
        </p:txBody>
      </p:sp>
      <p:sp>
        <p:nvSpPr>
          <p:cNvPr id="38" name="TextBox 37"/>
          <p:cNvSpPr txBox="1"/>
          <p:nvPr/>
        </p:nvSpPr>
        <p:spPr>
          <a:xfrm>
            <a:off x="6363590" y="3094935"/>
            <a:ext cx="5374201" cy="1200329"/>
          </a:xfrm>
          <a:prstGeom prst="rect">
            <a:avLst/>
          </a:prstGeom>
          <a:noFill/>
        </p:spPr>
        <p:txBody>
          <a:bodyPr wrap="square" rtlCol="0">
            <a:spAutoFit/>
          </a:bodyPr>
          <a:lstStyle/>
          <a:p>
            <a:r>
              <a:rPr lang="en-US" sz="1200" u="sng" dirty="0"/>
              <a:t>Reasons Why Has Best Message:</a:t>
            </a:r>
          </a:p>
          <a:p>
            <a:pPr marL="171450" indent="-171450">
              <a:buFont typeface="Arial"/>
              <a:buChar char="•"/>
            </a:pPr>
            <a:r>
              <a:rPr lang="en-US" sz="1000" dirty="0"/>
              <a:t>Powerful, impactful graphics  (42 comments)</a:t>
            </a:r>
          </a:p>
          <a:p>
            <a:pPr marL="171450" indent="-171450">
              <a:buFont typeface="Arial"/>
              <a:buChar char="•"/>
            </a:pPr>
            <a:r>
              <a:rPr lang="en-US" sz="1000" dirty="0"/>
              <a:t>Scary, shocking, disturbing, creepy, gross  (24 comments)</a:t>
            </a:r>
          </a:p>
          <a:p>
            <a:pPr marL="171450" indent="-171450">
              <a:buFont typeface="Arial"/>
              <a:buChar char="•"/>
            </a:pPr>
            <a:r>
              <a:rPr lang="en-US" sz="1000" dirty="0"/>
              <a:t>Shows teens </a:t>
            </a:r>
            <a:r>
              <a:rPr lang="en-US" sz="1000" dirty="0" err="1"/>
              <a:t>vaping</a:t>
            </a:r>
            <a:r>
              <a:rPr lang="en-US" sz="1000" dirty="0"/>
              <a:t>; more relatable to teens; targeted towards teens  (24 comments)</a:t>
            </a:r>
          </a:p>
          <a:p>
            <a:pPr marL="171450" indent="-171450">
              <a:buFont typeface="Arial"/>
              <a:buChar char="•"/>
            </a:pPr>
            <a:r>
              <a:rPr lang="en-US" sz="1000" dirty="0"/>
              <a:t>Shows damage to lungs, brain, body  (18 comments)</a:t>
            </a:r>
          </a:p>
          <a:p>
            <a:pPr marL="171450" indent="-171450">
              <a:buFont typeface="Arial"/>
              <a:buChar char="•"/>
            </a:pPr>
            <a:r>
              <a:rPr lang="en-US" sz="1000" dirty="0"/>
              <a:t>Persuasive, strong, effective massage  (14 comments)</a:t>
            </a:r>
          </a:p>
          <a:p>
            <a:pPr marL="171450" indent="-171450">
              <a:buFont typeface="Arial"/>
              <a:buChar char="•"/>
            </a:pPr>
            <a:r>
              <a:rPr lang="en-US" sz="1000" dirty="0"/>
              <a:t>More attention-grabbing  (13 comments)</a:t>
            </a:r>
          </a:p>
        </p:txBody>
      </p:sp>
      <p:sp>
        <p:nvSpPr>
          <p:cNvPr id="39" name="TextBox 38"/>
          <p:cNvSpPr txBox="1"/>
          <p:nvPr/>
        </p:nvSpPr>
        <p:spPr>
          <a:xfrm>
            <a:off x="6488173" y="4534236"/>
            <a:ext cx="5451928" cy="307777"/>
          </a:xfrm>
          <a:prstGeom prst="rect">
            <a:avLst/>
          </a:prstGeom>
          <a:noFill/>
        </p:spPr>
        <p:txBody>
          <a:bodyPr wrap="square" rtlCol="0">
            <a:spAutoFit/>
          </a:bodyPr>
          <a:lstStyle/>
          <a:p>
            <a:r>
              <a:rPr lang="en-US" sz="1400" b="1" dirty="0">
                <a:solidFill>
                  <a:srgbClr val="008000"/>
                </a:solidFill>
              </a:rPr>
              <a:t>% Who Say The Real Cost Best Motivates Quitting:</a:t>
            </a:r>
          </a:p>
        </p:txBody>
      </p:sp>
      <p:sp>
        <p:nvSpPr>
          <p:cNvPr id="40" name="TextBox 39"/>
          <p:cNvSpPr txBox="1"/>
          <p:nvPr/>
        </p:nvSpPr>
        <p:spPr>
          <a:xfrm>
            <a:off x="6488173" y="4799476"/>
            <a:ext cx="5374201" cy="1354217"/>
          </a:xfrm>
          <a:prstGeom prst="rect">
            <a:avLst/>
          </a:prstGeom>
          <a:noFill/>
        </p:spPr>
        <p:txBody>
          <a:bodyPr wrap="square" rtlCol="0">
            <a:spAutoFit/>
          </a:bodyPr>
          <a:lstStyle/>
          <a:p>
            <a:r>
              <a:rPr lang="en-US" sz="1200" u="sng" dirty="0"/>
              <a:t>Reasons Why Best Motivates:</a:t>
            </a:r>
          </a:p>
          <a:p>
            <a:pPr marL="171450" indent="-171450">
              <a:buFont typeface="Arial"/>
              <a:buChar char="•"/>
            </a:pPr>
            <a:r>
              <a:rPr lang="en-US" sz="1000" dirty="0"/>
              <a:t>Vivid, intense graphics/visuals; gruesome, disgusting images (72 comments)</a:t>
            </a:r>
          </a:p>
          <a:p>
            <a:pPr marL="171450" indent="-171450">
              <a:buFont typeface="Arial"/>
              <a:buChar char="•"/>
            </a:pPr>
            <a:r>
              <a:rPr lang="en-US" sz="1000" dirty="0"/>
              <a:t>Shows physical damage to body/lungs/organs/skin  (67 comments)</a:t>
            </a:r>
          </a:p>
          <a:p>
            <a:pPr marL="171450" indent="-171450">
              <a:buFont typeface="Arial"/>
              <a:buChar char="•"/>
            </a:pPr>
            <a:r>
              <a:rPr lang="en-US" sz="1000" dirty="0"/>
              <a:t>Scary, freaky, shock value, fear factor  (52 comments)</a:t>
            </a:r>
          </a:p>
          <a:p>
            <a:pPr marL="171450" indent="-171450">
              <a:buFont typeface="Arial"/>
              <a:buChar char="•"/>
            </a:pPr>
            <a:r>
              <a:rPr lang="en-US" sz="1000" dirty="0"/>
              <a:t>Informative, factual, educational  (40 comments)</a:t>
            </a:r>
          </a:p>
          <a:p>
            <a:pPr marL="171450" indent="-171450">
              <a:buFont typeface="Arial"/>
              <a:buChar char="•"/>
            </a:pPr>
            <a:r>
              <a:rPr lang="en-US" sz="1000" dirty="0"/>
              <a:t>Clearly shows dangers of </a:t>
            </a:r>
            <a:r>
              <a:rPr lang="en-US" sz="1000" dirty="0" err="1"/>
              <a:t>vaping</a:t>
            </a:r>
            <a:r>
              <a:rPr lang="en-US" sz="1000" dirty="0"/>
              <a:t>  (35 comments)</a:t>
            </a:r>
          </a:p>
          <a:p>
            <a:pPr marL="171450" indent="-171450">
              <a:buFont typeface="Arial"/>
              <a:buChar char="•"/>
            </a:pPr>
            <a:r>
              <a:rPr lang="en-US" sz="1000" dirty="0"/>
              <a:t>Gross/grosses me out; creepy/creeps me out  (25 comments)</a:t>
            </a:r>
          </a:p>
          <a:p>
            <a:pPr marL="171450" indent="-171450">
              <a:buFont typeface="Arial"/>
              <a:buChar char="•"/>
            </a:pPr>
            <a:r>
              <a:rPr lang="en-US" sz="1000" dirty="0"/>
              <a:t>Grabs attention, hard-hitting, alarming  (22 comments)</a:t>
            </a:r>
          </a:p>
        </p:txBody>
      </p:sp>
      <p:sp>
        <p:nvSpPr>
          <p:cNvPr id="2" name="TextBox 1"/>
          <p:cNvSpPr txBox="1"/>
          <p:nvPr/>
        </p:nvSpPr>
        <p:spPr>
          <a:xfrm>
            <a:off x="3847885" y="2753174"/>
            <a:ext cx="965343" cy="400110"/>
          </a:xfrm>
          <a:prstGeom prst="rect">
            <a:avLst/>
          </a:prstGeom>
          <a:noFill/>
        </p:spPr>
        <p:txBody>
          <a:bodyPr wrap="square" rtlCol="0">
            <a:spAutoFit/>
          </a:bodyPr>
          <a:lstStyle/>
          <a:p>
            <a:r>
              <a:rPr lang="en-US" sz="2000" dirty="0"/>
              <a:t>40%</a:t>
            </a:r>
          </a:p>
        </p:txBody>
      </p:sp>
      <p:sp>
        <p:nvSpPr>
          <p:cNvPr id="23" name="TextBox 22"/>
          <p:cNvSpPr txBox="1"/>
          <p:nvPr/>
        </p:nvSpPr>
        <p:spPr>
          <a:xfrm>
            <a:off x="9855057" y="2579963"/>
            <a:ext cx="965343" cy="584776"/>
          </a:xfrm>
          <a:prstGeom prst="rect">
            <a:avLst/>
          </a:prstGeom>
          <a:solidFill>
            <a:srgbClr val="FFFF00"/>
          </a:solidFill>
        </p:spPr>
        <p:txBody>
          <a:bodyPr wrap="square" rtlCol="0">
            <a:spAutoFit/>
          </a:bodyPr>
          <a:lstStyle/>
          <a:p>
            <a:r>
              <a:rPr lang="en-US" sz="3200" dirty="0"/>
              <a:t>60%</a:t>
            </a:r>
          </a:p>
        </p:txBody>
      </p:sp>
      <p:sp>
        <p:nvSpPr>
          <p:cNvPr id="24" name="TextBox 23"/>
          <p:cNvSpPr txBox="1"/>
          <p:nvPr/>
        </p:nvSpPr>
        <p:spPr>
          <a:xfrm>
            <a:off x="4330556" y="4453122"/>
            <a:ext cx="965343" cy="400110"/>
          </a:xfrm>
          <a:prstGeom prst="rect">
            <a:avLst/>
          </a:prstGeom>
          <a:noFill/>
        </p:spPr>
        <p:txBody>
          <a:bodyPr wrap="square" rtlCol="0">
            <a:spAutoFit/>
          </a:bodyPr>
          <a:lstStyle/>
          <a:p>
            <a:r>
              <a:rPr lang="en-US" sz="2000" dirty="0"/>
              <a:t>40%</a:t>
            </a:r>
          </a:p>
        </p:txBody>
      </p:sp>
      <p:sp>
        <p:nvSpPr>
          <p:cNvPr id="25" name="TextBox 24"/>
          <p:cNvSpPr txBox="1"/>
          <p:nvPr/>
        </p:nvSpPr>
        <p:spPr>
          <a:xfrm>
            <a:off x="10337728" y="4279911"/>
            <a:ext cx="965343" cy="584776"/>
          </a:xfrm>
          <a:prstGeom prst="rect">
            <a:avLst/>
          </a:prstGeom>
          <a:solidFill>
            <a:srgbClr val="FFFF00"/>
          </a:solidFill>
        </p:spPr>
        <p:txBody>
          <a:bodyPr wrap="square" rtlCol="0">
            <a:spAutoFit/>
          </a:bodyPr>
          <a:lstStyle/>
          <a:p>
            <a:r>
              <a:rPr lang="en-US" sz="3200" dirty="0"/>
              <a:t>60%</a:t>
            </a:r>
          </a:p>
        </p:txBody>
      </p:sp>
      <p:sp>
        <p:nvSpPr>
          <p:cNvPr id="26" name="TextBox 25"/>
          <p:cNvSpPr txBox="1"/>
          <p:nvPr/>
        </p:nvSpPr>
        <p:spPr>
          <a:xfrm>
            <a:off x="10539014" y="5907547"/>
            <a:ext cx="1401087" cy="246221"/>
          </a:xfrm>
          <a:prstGeom prst="rect">
            <a:avLst/>
          </a:prstGeom>
          <a:noFill/>
        </p:spPr>
        <p:txBody>
          <a:bodyPr wrap="square" rtlCol="0">
            <a:spAutoFit/>
          </a:bodyPr>
          <a:lstStyle/>
          <a:p>
            <a:r>
              <a:rPr lang="en-US" sz="1000" dirty="0"/>
              <a:t>Total base n=847</a:t>
            </a:r>
          </a:p>
        </p:txBody>
      </p:sp>
    </p:spTree>
    <p:extLst>
      <p:ext uri="{BB962C8B-B14F-4D97-AF65-F5344CB8AC3E}">
        <p14:creationId xmlns:p14="http://schemas.microsoft.com/office/powerpoint/2010/main" val="4145217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456358" y="3951077"/>
            <a:ext cx="634576" cy="304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1" name="Table 20"/>
          <p:cNvGraphicFramePr>
            <a:graphicFrameLocks noGrp="1"/>
          </p:cNvGraphicFramePr>
          <p:nvPr>
            <p:extLst>
              <p:ext uri="{D42A27DB-BD31-4B8C-83A1-F6EECF244321}">
                <p14:modId xmlns:p14="http://schemas.microsoft.com/office/powerpoint/2010/main" val="3957246318"/>
              </p:ext>
            </p:extLst>
          </p:nvPr>
        </p:nvGraphicFramePr>
        <p:xfrm>
          <a:off x="753004" y="2986199"/>
          <a:ext cx="3621045" cy="1365513"/>
        </p:xfrm>
        <a:graphic>
          <a:graphicData uri="http://schemas.openxmlformats.org/drawingml/2006/table">
            <a:tbl>
              <a:tblPr firstRow="1" bandRow="1">
                <a:tableStyleId>{69012ECD-51FC-41F1-AA8D-1B2483CD663E}</a:tableStyleId>
              </a:tblPr>
              <a:tblGrid>
                <a:gridCol w="1118011">
                  <a:extLst>
                    <a:ext uri="{9D8B030D-6E8A-4147-A177-3AD203B41FA5}">
                      <a16:colId xmlns:a16="http://schemas.microsoft.com/office/drawing/2014/main" val="20000"/>
                    </a:ext>
                  </a:extLst>
                </a:gridCol>
                <a:gridCol w="1351649">
                  <a:extLst>
                    <a:ext uri="{9D8B030D-6E8A-4147-A177-3AD203B41FA5}">
                      <a16:colId xmlns:a16="http://schemas.microsoft.com/office/drawing/2014/main" val="20001"/>
                    </a:ext>
                  </a:extLst>
                </a:gridCol>
                <a:gridCol w="1151385">
                  <a:extLst>
                    <a:ext uri="{9D8B030D-6E8A-4147-A177-3AD203B41FA5}">
                      <a16:colId xmlns:a16="http://schemas.microsoft.com/office/drawing/2014/main" val="20002"/>
                    </a:ext>
                  </a:extLst>
                </a:gridCol>
              </a:tblGrid>
              <a:tr h="474142">
                <a:tc gridSpan="3">
                  <a:txBody>
                    <a:bodyPr/>
                    <a:lstStyle/>
                    <a:p>
                      <a:pPr algn="ctr"/>
                      <a:r>
                        <a:rPr lang="en-US" sz="1400" dirty="0">
                          <a:solidFill>
                            <a:schemeClr val="tx1"/>
                          </a:solidFill>
                        </a:rPr>
                        <a:t>% Who Say Down and Dirty Has Best Message</a:t>
                      </a:r>
                      <a:endParaRPr lang="en-US" sz="1400" b="1" dirty="0">
                        <a:solidFill>
                          <a:schemeClr val="tx1"/>
                        </a:solidFill>
                      </a:endParaRPr>
                    </a:p>
                  </a:txBody>
                  <a:tcPr/>
                </a:tc>
                <a:tc hMerge="1">
                  <a:txBody>
                    <a:bodyPr/>
                    <a:lstStyle/>
                    <a:p>
                      <a:pPr algn="ctr"/>
                      <a:endParaRPr lang="en-US" sz="1100" dirty="0"/>
                    </a:p>
                  </a:txBody>
                  <a:tcPr/>
                </a:tc>
                <a:tc hMerge="1">
                  <a:txBody>
                    <a:bodyPr/>
                    <a:lstStyle/>
                    <a:p>
                      <a:pPr algn="ctr"/>
                      <a:endParaRPr lang="en-US" sz="1100" dirty="0"/>
                    </a:p>
                  </a:txBody>
                  <a:tcPr/>
                </a:tc>
                <a:extLst>
                  <a:ext uri="{0D108BD9-81ED-4DB2-BD59-A6C34878D82A}">
                    <a16:rowId xmlns:a16="http://schemas.microsoft.com/office/drawing/2014/main" val="10000"/>
                  </a:ext>
                </a:extLst>
              </a:tr>
              <a:tr h="390470">
                <a:tc>
                  <a:txBody>
                    <a:bodyPr/>
                    <a:lstStyle/>
                    <a:p>
                      <a:pPr algn="ctr"/>
                      <a:r>
                        <a:rPr lang="en-US" sz="1100" dirty="0"/>
                        <a:t>Non-Users (n=446)</a:t>
                      </a:r>
                    </a:p>
                  </a:txBody>
                  <a:tcPr/>
                </a:tc>
                <a:tc>
                  <a:txBody>
                    <a:bodyPr/>
                    <a:lstStyle/>
                    <a:p>
                      <a:pPr algn="ctr"/>
                      <a:r>
                        <a:rPr lang="en-US" sz="1100" dirty="0"/>
                        <a:t>Past/Current Users (n=401)</a:t>
                      </a:r>
                    </a:p>
                  </a:txBody>
                  <a:tcPr/>
                </a:tc>
                <a:tc>
                  <a:txBody>
                    <a:bodyPr/>
                    <a:lstStyle/>
                    <a:p>
                      <a:pPr algn="ctr"/>
                      <a:r>
                        <a:rPr lang="en-US" sz="1100" dirty="0"/>
                        <a:t>Freq.</a:t>
                      </a:r>
                      <a:r>
                        <a:rPr lang="en-US" sz="1100" baseline="0" dirty="0"/>
                        <a:t> Users (n=73)</a:t>
                      </a:r>
                      <a:endParaRPr lang="en-US" sz="1100" dirty="0"/>
                    </a:p>
                  </a:txBody>
                  <a:tcPr/>
                </a:tc>
                <a:extLst>
                  <a:ext uri="{0D108BD9-81ED-4DB2-BD59-A6C34878D82A}">
                    <a16:rowId xmlns:a16="http://schemas.microsoft.com/office/drawing/2014/main" val="10001"/>
                  </a:ext>
                </a:extLst>
              </a:tr>
              <a:tr h="420633">
                <a:tc>
                  <a:txBody>
                    <a:bodyPr/>
                    <a:lstStyle/>
                    <a:p>
                      <a:pPr algn="ctr"/>
                      <a:r>
                        <a:rPr lang="en-US" sz="1100" dirty="0"/>
                        <a:t>36%</a:t>
                      </a:r>
                      <a:endParaRPr lang="en-US" sz="1100" b="1" dirty="0">
                        <a:solidFill>
                          <a:srgbClr val="008000"/>
                        </a:solidFill>
                      </a:endParaRPr>
                    </a:p>
                  </a:txBody>
                  <a:tcPr/>
                </a:tc>
                <a:tc>
                  <a:txBody>
                    <a:bodyPr/>
                    <a:lstStyle/>
                    <a:p>
                      <a:pPr algn="ctr"/>
                      <a:r>
                        <a:rPr lang="en-US" sz="1100" dirty="0"/>
                        <a:t>44%</a:t>
                      </a:r>
                      <a:endParaRPr lang="en-US" sz="1100" b="1" dirty="0">
                        <a:solidFill>
                          <a:srgbClr val="008000"/>
                        </a:solidFill>
                      </a:endParaRPr>
                    </a:p>
                  </a:txBody>
                  <a:tcPr/>
                </a:tc>
                <a:tc>
                  <a:txBody>
                    <a:bodyPr/>
                    <a:lstStyle/>
                    <a:p>
                      <a:pPr algn="ctr"/>
                      <a:r>
                        <a:rPr lang="en-US" sz="1100" dirty="0"/>
                        <a:t>53%</a:t>
                      </a:r>
                      <a:endParaRPr lang="en-US" sz="1100" b="1" dirty="0">
                        <a:solidFill>
                          <a:srgbClr val="008000"/>
                        </a:solidFill>
                      </a:endParaRPr>
                    </a:p>
                  </a:txBody>
                  <a:tcPr/>
                </a:tc>
                <a:extLst>
                  <a:ext uri="{0D108BD9-81ED-4DB2-BD59-A6C34878D82A}">
                    <a16:rowId xmlns:a16="http://schemas.microsoft.com/office/drawing/2014/main" val="10002"/>
                  </a:ext>
                </a:extLst>
              </a:tr>
            </a:tbl>
          </a:graphicData>
        </a:graphic>
      </p:graphicFrame>
      <p:sp>
        <p:nvSpPr>
          <p:cNvPr id="26" name="Rectangle 25"/>
          <p:cNvSpPr/>
          <p:nvPr/>
        </p:nvSpPr>
        <p:spPr>
          <a:xfrm>
            <a:off x="7279124" y="3822700"/>
            <a:ext cx="634576" cy="304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8547100" y="3822700"/>
            <a:ext cx="634576" cy="304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3" name="Table 22"/>
          <p:cNvGraphicFramePr>
            <a:graphicFrameLocks noGrp="1"/>
          </p:cNvGraphicFramePr>
          <p:nvPr>
            <p:extLst>
              <p:ext uri="{D42A27DB-BD31-4B8C-83A1-F6EECF244321}">
                <p14:modId xmlns:p14="http://schemas.microsoft.com/office/powerpoint/2010/main" val="1343106420"/>
              </p:ext>
            </p:extLst>
          </p:nvPr>
        </p:nvGraphicFramePr>
        <p:xfrm>
          <a:off x="7077604" y="3014201"/>
          <a:ext cx="3621045" cy="1257243"/>
        </p:xfrm>
        <a:graphic>
          <a:graphicData uri="http://schemas.openxmlformats.org/drawingml/2006/table">
            <a:tbl>
              <a:tblPr firstRow="1" bandRow="1">
                <a:tableStyleId>{69012ECD-51FC-41F1-AA8D-1B2483CD663E}</a:tableStyleId>
              </a:tblPr>
              <a:tblGrid>
                <a:gridCol w="1118011">
                  <a:extLst>
                    <a:ext uri="{9D8B030D-6E8A-4147-A177-3AD203B41FA5}">
                      <a16:colId xmlns:a16="http://schemas.microsoft.com/office/drawing/2014/main" val="20000"/>
                    </a:ext>
                  </a:extLst>
                </a:gridCol>
                <a:gridCol w="1351649">
                  <a:extLst>
                    <a:ext uri="{9D8B030D-6E8A-4147-A177-3AD203B41FA5}">
                      <a16:colId xmlns:a16="http://schemas.microsoft.com/office/drawing/2014/main" val="20001"/>
                    </a:ext>
                  </a:extLst>
                </a:gridCol>
                <a:gridCol w="1151385">
                  <a:extLst>
                    <a:ext uri="{9D8B030D-6E8A-4147-A177-3AD203B41FA5}">
                      <a16:colId xmlns:a16="http://schemas.microsoft.com/office/drawing/2014/main" val="20002"/>
                    </a:ext>
                  </a:extLst>
                </a:gridCol>
              </a:tblGrid>
              <a:tr h="370840">
                <a:tc gridSpan="3">
                  <a:txBody>
                    <a:bodyPr/>
                    <a:lstStyle/>
                    <a:p>
                      <a:pPr algn="ctr"/>
                      <a:r>
                        <a:rPr lang="en-US" sz="1400" dirty="0">
                          <a:solidFill>
                            <a:schemeClr val="tx1"/>
                          </a:solidFill>
                        </a:rPr>
                        <a:t>% Who Say Real Cost Has Best Message</a:t>
                      </a:r>
                      <a:endParaRPr lang="en-US" sz="1400" b="1" dirty="0">
                        <a:solidFill>
                          <a:schemeClr val="tx1"/>
                        </a:solidFill>
                      </a:endParaRPr>
                    </a:p>
                  </a:txBody>
                  <a:tcPr/>
                </a:tc>
                <a:tc hMerge="1">
                  <a:txBody>
                    <a:bodyPr/>
                    <a:lstStyle/>
                    <a:p>
                      <a:pPr algn="ctr"/>
                      <a:endParaRPr lang="en-US" sz="1100" dirty="0"/>
                    </a:p>
                  </a:txBody>
                  <a:tcPr/>
                </a:tc>
                <a:tc hMerge="1">
                  <a:txBody>
                    <a:bodyPr/>
                    <a:lstStyle/>
                    <a:p>
                      <a:pPr algn="ctr"/>
                      <a:endParaRPr lang="en-US" sz="1100" dirty="0"/>
                    </a:p>
                  </a:txBody>
                  <a:tcPr/>
                </a:tc>
                <a:extLst>
                  <a:ext uri="{0D108BD9-81ED-4DB2-BD59-A6C34878D82A}">
                    <a16:rowId xmlns:a16="http://schemas.microsoft.com/office/drawing/2014/main" val="10000"/>
                  </a:ext>
                </a:extLst>
              </a:tr>
              <a:tr h="370840">
                <a:tc>
                  <a:txBody>
                    <a:bodyPr/>
                    <a:lstStyle/>
                    <a:p>
                      <a:pPr algn="ctr"/>
                      <a:r>
                        <a:rPr lang="en-US" sz="1100" dirty="0"/>
                        <a:t>Non-Users (n=446)</a:t>
                      </a:r>
                    </a:p>
                  </a:txBody>
                  <a:tcPr/>
                </a:tc>
                <a:tc>
                  <a:txBody>
                    <a:bodyPr/>
                    <a:lstStyle/>
                    <a:p>
                      <a:pPr algn="ctr"/>
                      <a:r>
                        <a:rPr lang="en-US" sz="1100" dirty="0"/>
                        <a:t>Past/Current Users (n=401)</a:t>
                      </a:r>
                    </a:p>
                  </a:txBody>
                  <a:tcPr/>
                </a:tc>
                <a:tc>
                  <a:txBody>
                    <a:bodyPr/>
                    <a:lstStyle/>
                    <a:p>
                      <a:pPr algn="ctr"/>
                      <a:r>
                        <a:rPr lang="en-US" sz="1100" dirty="0"/>
                        <a:t>Freq.</a:t>
                      </a:r>
                      <a:r>
                        <a:rPr lang="en-US" sz="1100" baseline="0" dirty="0"/>
                        <a:t> Users (n=73)</a:t>
                      </a:r>
                      <a:endParaRPr lang="en-US" sz="1100" dirty="0"/>
                    </a:p>
                  </a:txBody>
                  <a:tcPr/>
                </a:tc>
                <a:extLst>
                  <a:ext uri="{0D108BD9-81ED-4DB2-BD59-A6C34878D82A}">
                    <a16:rowId xmlns:a16="http://schemas.microsoft.com/office/drawing/2014/main" val="10001"/>
                  </a:ext>
                </a:extLst>
              </a:tr>
              <a:tr h="459683">
                <a:tc>
                  <a:txBody>
                    <a:bodyPr/>
                    <a:lstStyle/>
                    <a:p>
                      <a:pPr algn="ctr"/>
                      <a:r>
                        <a:rPr lang="en-US" sz="1100" dirty="0"/>
                        <a:t>64%</a:t>
                      </a:r>
                      <a:endParaRPr lang="en-US" sz="1100" b="1" dirty="0">
                        <a:solidFill>
                          <a:srgbClr val="008000"/>
                        </a:solidFill>
                      </a:endParaRPr>
                    </a:p>
                  </a:txBody>
                  <a:tcPr/>
                </a:tc>
                <a:tc>
                  <a:txBody>
                    <a:bodyPr/>
                    <a:lstStyle/>
                    <a:p>
                      <a:pPr algn="ctr"/>
                      <a:r>
                        <a:rPr lang="en-US" sz="1100" dirty="0"/>
                        <a:t>56%</a:t>
                      </a:r>
                      <a:endParaRPr lang="en-US" sz="1100" b="1" dirty="0">
                        <a:solidFill>
                          <a:srgbClr val="008000"/>
                        </a:solidFill>
                      </a:endParaRPr>
                    </a:p>
                  </a:txBody>
                  <a:tcPr/>
                </a:tc>
                <a:tc>
                  <a:txBody>
                    <a:bodyPr/>
                    <a:lstStyle/>
                    <a:p>
                      <a:pPr algn="ctr"/>
                      <a:r>
                        <a:rPr lang="en-US" sz="1100" dirty="0"/>
                        <a:t>47%</a:t>
                      </a:r>
                      <a:endParaRPr lang="en-US" sz="1100" b="1" dirty="0">
                        <a:solidFill>
                          <a:srgbClr val="008000"/>
                        </a:solidFill>
                      </a:endParaRPr>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99105" y="699657"/>
            <a:ext cx="11737234" cy="1077218"/>
          </a:xfrm>
          <a:prstGeom prst="rect">
            <a:avLst/>
          </a:prstGeom>
          <a:noFill/>
        </p:spPr>
        <p:txBody>
          <a:bodyPr wrap="square" rtlCol="0">
            <a:spAutoFit/>
          </a:bodyPr>
          <a:lstStyle/>
          <a:p>
            <a:pPr marL="285750" indent="-285750">
              <a:buFont typeface="Wingdings" charset="2"/>
              <a:buChar char="v"/>
            </a:pPr>
            <a:r>
              <a:rPr lang="en-US" sz="1600" dirty="0"/>
              <a:t>Users and non-users alike believe The Real Cost ad would best motivate them to quit </a:t>
            </a:r>
            <a:r>
              <a:rPr lang="en-US" sz="1600" dirty="0" err="1"/>
              <a:t>vaping</a:t>
            </a:r>
            <a:r>
              <a:rPr lang="en-US" sz="1600" dirty="0"/>
              <a:t>.</a:t>
            </a:r>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72197"/>
            <a:ext cx="11812527" cy="369332"/>
          </a:xfrm>
          <a:prstGeom prst="rect">
            <a:avLst/>
          </a:prstGeom>
          <a:noFill/>
        </p:spPr>
        <p:txBody>
          <a:bodyPr wrap="square" rtlCol="0">
            <a:spAutoFit/>
          </a:bodyPr>
          <a:lstStyle/>
          <a:p>
            <a:r>
              <a:rPr lang="en-US" dirty="0">
                <a:solidFill>
                  <a:schemeClr val="bg1"/>
                </a:solidFill>
              </a:rPr>
              <a:t>Frequent users of </a:t>
            </a:r>
            <a:r>
              <a:rPr lang="en-US" dirty="0" err="1">
                <a:solidFill>
                  <a:schemeClr val="bg1"/>
                </a:solidFill>
              </a:rPr>
              <a:t>vaping</a:t>
            </a:r>
            <a:r>
              <a:rPr lang="en-US" dirty="0">
                <a:solidFill>
                  <a:schemeClr val="bg1"/>
                </a:solidFill>
              </a:rPr>
              <a:t> products are slightly more likely to feel that the Down and Dirty ad has the best message.</a:t>
            </a:r>
          </a:p>
        </p:txBody>
      </p:sp>
      <p:sp>
        <p:nvSpPr>
          <p:cNvPr id="3" name="Rectangle 2"/>
          <p:cNvSpPr/>
          <p:nvPr/>
        </p:nvSpPr>
        <p:spPr>
          <a:xfrm>
            <a:off x="3006583" y="6289118"/>
            <a:ext cx="5644565" cy="584776"/>
          </a:xfrm>
          <a:prstGeom prst="rect">
            <a:avLst/>
          </a:prstGeom>
        </p:spPr>
        <p:txBody>
          <a:bodyPr wrap="square">
            <a:spAutoFit/>
          </a:bodyPr>
          <a:lstStyle/>
          <a:p>
            <a:r>
              <a:rPr lang="en-US" sz="800" dirty="0"/>
              <a:t>Q36. Which advertisement do you believe made the best point or had the best message?  Q37. Why do you believe (insert name of ad chosen at Q36) made the best point or had the best message?</a:t>
            </a:r>
          </a:p>
          <a:p>
            <a:r>
              <a:rPr lang="en-US" sz="800" dirty="0"/>
              <a:t>Q38. Which advertisement would best motivate you to quit using e-cigarettes or vaping products?   Q39. Why do you say [insert name of ad chosen at Q38] would best motivate you to quit using e-cigarettes or </a:t>
            </a:r>
            <a:r>
              <a:rPr lang="en-US" sz="800" dirty="0" err="1"/>
              <a:t>vaping</a:t>
            </a:r>
            <a:r>
              <a:rPr lang="en-US" sz="800" dirty="0"/>
              <a:t> products?</a:t>
            </a:r>
          </a:p>
        </p:txBody>
      </p:sp>
      <p:sp>
        <p:nvSpPr>
          <p:cNvPr id="6" name="Slide Number Placeholder 5"/>
          <p:cNvSpPr>
            <a:spLocks noGrp="1"/>
          </p:cNvSpPr>
          <p:nvPr>
            <p:ph type="sldNum" sz="quarter" idx="12"/>
          </p:nvPr>
        </p:nvSpPr>
        <p:spPr/>
        <p:txBody>
          <a:bodyPr/>
          <a:lstStyle/>
          <a:p>
            <a:fld id="{B7C5CABF-F878-C74C-8870-EC106A83C25A}" type="slidenum">
              <a:rPr lang="en-US" smtClean="0"/>
              <a:t>49</a:t>
            </a:fld>
            <a:endParaRPr lang="en-US" dirty="0"/>
          </a:p>
        </p:txBody>
      </p:sp>
      <p:cxnSp>
        <p:nvCxnSpPr>
          <p:cNvPr id="8" name="Straight Connector 7"/>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9" name="Picture 8" descr="Screen Shot 2020-04-24 at 12.29.4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7876" y="1842923"/>
            <a:ext cx="1767682" cy="903901"/>
          </a:xfrm>
          <a:prstGeom prst="rect">
            <a:avLst/>
          </a:prstGeom>
        </p:spPr>
      </p:pic>
      <p:pic>
        <p:nvPicPr>
          <p:cNvPr id="10" name="Picture 9" descr="Screen Shot 2020-04-24 at 12.30.5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8724" y="1813633"/>
            <a:ext cx="1711617" cy="870663"/>
          </a:xfrm>
          <a:prstGeom prst="rect">
            <a:avLst/>
          </a:prstGeom>
        </p:spPr>
      </p:pic>
      <p:sp>
        <p:nvSpPr>
          <p:cNvPr id="11" name="TextBox 10"/>
          <p:cNvSpPr txBox="1"/>
          <p:nvPr/>
        </p:nvSpPr>
        <p:spPr>
          <a:xfrm>
            <a:off x="854604" y="1505857"/>
            <a:ext cx="3348953" cy="338554"/>
          </a:xfrm>
          <a:prstGeom prst="rect">
            <a:avLst/>
          </a:prstGeom>
          <a:noFill/>
        </p:spPr>
        <p:txBody>
          <a:bodyPr wrap="square" rtlCol="0">
            <a:spAutoFit/>
          </a:bodyPr>
          <a:lstStyle/>
          <a:p>
            <a:pPr algn="ctr"/>
            <a:r>
              <a:rPr lang="en-US" sz="1600" dirty="0"/>
              <a:t>Down and Dirty Ad</a:t>
            </a:r>
          </a:p>
        </p:txBody>
      </p:sp>
      <p:sp>
        <p:nvSpPr>
          <p:cNvPr id="12" name="TextBox 11"/>
          <p:cNvSpPr txBox="1"/>
          <p:nvPr/>
        </p:nvSpPr>
        <p:spPr>
          <a:xfrm>
            <a:off x="6968015" y="1444301"/>
            <a:ext cx="3438071" cy="338554"/>
          </a:xfrm>
          <a:prstGeom prst="rect">
            <a:avLst/>
          </a:prstGeom>
          <a:noFill/>
        </p:spPr>
        <p:txBody>
          <a:bodyPr wrap="square" rtlCol="0">
            <a:spAutoFit/>
          </a:bodyPr>
          <a:lstStyle/>
          <a:p>
            <a:pPr algn="ctr"/>
            <a:r>
              <a:rPr lang="en-US" sz="1600" dirty="0"/>
              <a:t>The Real Cost Ad</a:t>
            </a:r>
          </a:p>
        </p:txBody>
      </p:sp>
      <p:cxnSp>
        <p:nvCxnSpPr>
          <p:cNvPr id="106" name="Straight Connector 105"/>
          <p:cNvCxnSpPr/>
          <p:nvPr/>
        </p:nvCxnSpPr>
        <p:spPr>
          <a:xfrm>
            <a:off x="5880585" y="1464077"/>
            <a:ext cx="0" cy="4816929"/>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2267997917"/>
              </p:ext>
            </p:extLst>
          </p:nvPr>
        </p:nvGraphicFramePr>
        <p:xfrm>
          <a:off x="460904" y="4652533"/>
          <a:ext cx="4294147" cy="1257243"/>
        </p:xfrm>
        <a:graphic>
          <a:graphicData uri="http://schemas.openxmlformats.org/drawingml/2006/table">
            <a:tbl>
              <a:tblPr firstRow="1" bandRow="1">
                <a:tableStyleId>{72833802-FEF1-4C79-8D5D-14CF1EAF98D9}</a:tableStyleId>
              </a:tblPr>
              <a:tblGrid>
                <a:gridCol w="1325833">
                  <a:extLst>
                    <a:ext uri="{9D8B030D-6E8A-4147-A177-3AD203B41FA5}">
                      <a16:colId xmlns:a16="http://schemas.microsoft.com/office/drawing/2014/main" val="20000"/>
                    </a:ext>
                  </a:extLst>
                </a:gridCol>
                <a:gridCol w="1602902">
                  <a:extLst>
                    <a:ext uri="{9D8B030D-6E8A-4147-A177-3AD203B41FA5}">
                      <a16:colId xmlns:a16="http://schemas.microsoft.com/office/drawing/2014/main" val="20001"/>
                    </a:ext>
                  </a:extLst>
                </a:gridCol>
                <a:gridCol w="1365412">
                  <a:extLst>
                    <a:ext uri="{9D8B030D-6E8A-4147-A177-3AD203B41FA5}">
                      <a16:colId xmlns:a16="http://schemas.microsoft.com/office/drawing/2014/main" val="20002"/>
                    </a:ext>
                  </a:extLst>
                </a:gridCol>
              </a:tblGrid>
              <a:tr h="370840">
                <a:tc gridSpan="3">
                  <a:txBody>
                    <a:bodyPr/>
                    <a:lstStyle/>
                    <a:p>
                      <a:pPr algn="ctr"/>
                      <a:r>
                        <a:rPr lang="en-US" sz="1400" dirty="0"/>
                        <a:t>% Who Say Down and Dirty Best Motivates Quitting</a:t>
                      </a:r>
                      <a:endParaRPr lang="en-US" sz="1400" b="1" dirty="0">
                        <a:solidFill>
                          <a:schemeClr val="tx1"/>
                        </a:solidFill>
                      </a:endParaRPr>
                    </a:p>
                  </a:txBody>
                  <a:tcPr/>
                </a:tc>
                <a:tc hMerge="1">
                  <a:txBody>
                    <a:bodyPr/>
                    <a:lstStyle/>
                    <a:p>
                      <a:pPr algn="ctr"/>
                      <a:endParaRPr lang="en-US" sz="1100" dirty="0"/>
                    </a:p>
                  </a:txBody>
                  <a:tcPr/>
                </a:tc>
                <a:tc hMerge="1">
                  <a:txBody>
                    <a:bodyPr/>
                    <a:lstStyle/>
                    <a:p>
                      <a:pPr algn="ctr"/>
                      <a:endParaRPr lang="en-US" sz="1100" dirty="0"/>
                    </a:p>
                  </a:txBody>
                  <a:tcPr/>
                </a:tc>
                <a:extLst>
                  <a:ext uri="{0D108BD9-81ED-4DB2-BD59-A6C34878D82A}">
                    <a16:rowId xmlns:a16="http://schemas.microsoft.com/office/drawing/2014/main" val="10000"/>
                  </a:ext>
                </a:extLst>
              </a:tr>
              <a:tr h="370840">
                <a:tc>
                  <a:txBody>
                    <a:bodyPr/>
                    <a:lstStyle/>
                    <a:p>
                      <a:pPr algn="ctr"/>
                      <a:r>
                        <a:rPr lang="en-US" sz="1100" dirty="0"/>
                        <a:t>Non-Users (n=446)</a:t>
                      </a:r>
                    </a:p>
                  </a:txBody>
                  <a:tcPr/>
                </a:tc>
                <a:tc>
                  <a:txBody>
                    <a:bodyPr/>
                    <a:lstStyle/>
                    <a:p>
                      <a:pPr algn="ctr"/>
                      <a:r>
                        <a:rPr lang="en-US" sz="1100" dirty="0"/>
                        <a:t>Past/Current Users (n=401)</a:t>
                      </a:r>
                    </a:p>
                  </a:txBody>
                  <a:tcPr/>
                </a:tc>
                <a:tc>
                  <a:txBody>
                    <a:bodyPr/>
                    <a:lstStyle/>
                    <a:p>
                      <a:pPr algn="ctr"/>
                      <a:r>
                        <a:rPr lang="en-US" sz="1100" dirty="0"/>
                        <a:t>Freq.</a:t>
                      </a:r>
                      <a:r>
                        <a:rPr lang="en-US" sz="1100" baseline="0" dirty="0"/>
                        <a:t> Users (n=73)</a:t>
                      </a:r>
                      <a:endParaRPr lang="en-US" sz="1100" dirty="0"/>
                    </a:p>
                  </a:txBody>
                  <a:tcPr/>
                </a:tc>
                <a:extLst>
                  <a:ext uri="{0D108BD9-81ED-4DB2-BD59-A6C34878D82A}">
                    <a16:rowId xmlns:a16="http://schemas.microsoft.com/office/drawing/2014/main" val="10001"/>
                  </a:ext>
                </a:extLst>
              </a:tr>
              <a:tr h="459683">
                <a:tc>
                  <a:txBody>
                    <a:bodyPr/>
                    <a:lstStyle/>
                    <a:p>
                      <a:pPr algn="ctr"/>
                      <a:r>
                        <a:rPr lang="en-US" sz="1100" dirty="0"/>
                        <a:t>38%</a:t>
                      </a:r>
                      <a:endParaRPr lang="en-US" sz="1100" b="1" dirty="0">
                        <a:solidFill>
                          <a:srgbClr val="008000"/>
                        </a:solidFill>
                      </a:endParaRPr>
                    </a:p>
                  </a:txBody>
                  <a:tcPr/>
                </a:tc>
                <a:tc>
                  <a:txBody>
                    <a:bodyPr/>
                    <a:lstStyle/>
                    <a:p>
                      <a:pPr algn="ctr"/>
                      <a:r>
                        <a:rPr lang="en-US" sz="1100" dirty="0"/>
                        <a:t>43%</a:t>
                      </a:r>
                      <a:endParaRPr lang="en-US" sz="1100" b="1" dirty="0">
                        <a:solidFill>
                          <a:srgbClr val="008000"/>
                        </a:solidFill>
                      </a:endParaRPr>
                    </a:p>
                  </a:txBody>
                  <a:tcPr/>
                </a:tc>
                <a:tc>
                  <a:txBody>
                    <a:bodyPr/>
                    <a:lstStyle/>
                    <a:p>
                      <a:pPr algn="ctr"/>
                      <a:r>
                        <a:rPr lang="en-US" sz="1100" dirty="0"/>
                        <a:t>48%</a:t>
                      </a:r>
                      <a:endParaRPr lang="en-US" sz="1100" b="1" dirty="0">
                        <a:solidFill>
                          <a:srgbClr val="008000"/>
                        </a:solidFill>
                      </a:endParaRPr>
                    </a:p>
                  </a:txBody>
                  <a:tcPr/>
                </a:tc>
                <a:extLst>
                  <a:ext uri="{0D108BD9-81ED-4DB2-BD59-A6C34878D82A}">
                    <a16:rowId xmlns:a16="http://schemas.microsoft.com/office/drawing/2014/main" val="10002"/>
                  </a:ext>
                </a:extLst>
              </a:tr>
            </a:tbl>
          </a:graphicData>
        </a:graphic>
      </p:graphicFrame>
      <p:sp>
        <p:nvSpPr>
          <p:cNvPr id="28" name="Rectangle 27"/>
          <p:cNvSpPr/>
          <p:nvPr/>
        </p:nvSpPr>
        <p:spPr>
          <a:xfrm>
            <a:off x="7216048" y="5477976"/>
            <a:ext cx="634576" cy="304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651148" y="5477976"/>
            <a:ext cx="634576" cy="304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0114449" y="5482252"/>
            <a:ext cx="634576" cy="304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3827885947"/>
              </p:ext>
            </p:extLst>
          </p:nvPr>
        </p:nvGraphicFramePr>
        <p:xfrm>
          <a:off x="6785504" y="4652533"/>
          <a:ext cx="4294147" cy="1257243"/>
        </p:xfrm>
        <a:graphic>
          <a:graphicData uri="http://schemas.openxmlformats.org/drawingml/2006/table">
            <a:tbl>
              <a:tblPr firstRow="1" bandRow="1">
                <a:tableStyleId>{72833802-FEF1-4C79-8D5D-14CF1EAF98D9}</a:tableStyleId>
              </a:tblPr>
              <a:tblGrid>
                <a:gridCol w="1325833">
                  <a:extLst>
                    <a:ext uri="{9D8B030D-6E8A-4147-A177-3AD203B41FA5}">
                      <a16:colId xmlns:a16="http://schemas.microsoft.com/office/drawing/2014/main" val="20000"/>
                    </a:ext>
                  </a:extLst>
                </a:gridCol>
                <a:gridCol w="1602902">
                  <a:extLst>
                    <a:ext uri="{9D8B030D-6E8A-4147-A177-3AD203B41FA5}">
                      <a16:colId xmlns:a16="http://schemas.microsoft.com/office/drawing/2014/main" val="20001"/>
                    </a:ext>
                  </a:extLst>
                </a:gridCol>
                <a:gridCol w="1365412">
                  <a:extLst>
                    <a:ext uri="{9D8B030D-6E8A-4147-A177-3AD203B41FA5}">
                      <a16:colId xmlns:a16="http://schemas.microsoft.com/office/drawing/2014/main" val="20002"/>
                    </a:ext>
                  </a:extLst>
                </a:gridCol>
              </a:tblGrid>
              <a:tr h="370840">
                <a:tc gridSpan="3">
                  <a:txBody>
                    <a:bodyPr/>
                    <a:lstStyle/>
                    <a:p>
                      <a:pPr algn="ctr"/>
                      <a:r>
                        <a:rPr lang="en-US" sz="1400" dirty="0"/>
                        <a:t>% Who Say Real Cost Best Motivates Quitting</a:t>
                      </a:r>
                      <a:endParaRPr lang="en-US" sz="1400" b="1" dirty="0">
                        <a:solidFill>
                          <a:schemeClr val="tx1"/>
                        </a:solidFill>
                      </a:endParaRPr>
                    </a:p>
                  </a:txBody>
                  <a:tcPr/>
                </a:tc>
                <a:tc hMerge="1">
                  <a:txBody>
                    <a:bodyPr/>
                    <a:lstStyle/>
                    <a:p>
                      <a:pPr algn="ctr"/>
                      <a:endParaRPr lang="en-US" sz="1100" dirty="0"/>
                    </a:p>
                  </a:txBody>
                  <a:tcPr/>
                </a:tc>
                <a:tc hMerge="1">
                  <a:txBody>
                    <a:bodyPr/>
                    <a:lstStyle/>
                    <a:p>
                      <a:pPr algn="ctr"/>
                      <a:endParaRPr lang="en-US" sz="1100" dirty="0"/>
                    </a:p>
                  </a:txBody>
                  <a:tcPr/>
                </a:tc>
                <a:extLst>
                  <a:ext uri="{0D108BD9-81ED-4DB2-BD59-A6C34878D82A}">
                    <a16:rowId xmlns:a16="http://schemas.microsoft.com/office/drawing/2014/main" val="10000"/>
                  </a:ext>
                </a:extLst>
              </a:tr>
              <a:tr h="370840">
                <a:tc>
                  <a:txBody>
                    <a:bodyPr/>
                    <a:lstStyle/>
                    <a:p>
                      <a:pPr algn="ctr"/>
                      <a:r>
                        <a:rPr lang="en-US" sz="1100" dirty="0"/>
                        <a:t>Non-Users (n=446)</a:t>
                      </a:r>
                    </a:p>
                  </a:txBody>
                  <a:tcPr/>
                </a:tc>
                <a:tc>
                  <a:txBody>
                    <a:bodyPr/>
                    <a:lstStyle/>
                    <a:p>
                      <a:pPr algn="ctr"/>
                      <a:r>
                        <a:rPr lang="en-US" sz="1100" dirty="0"/>
                        <a:t>Past/Current Users (n=401)</a:t>
                      </a:r>
                    </a:p>
                  </a:txBody>
                  <a:tcPr/>
                </a:tc>
                <a:tc>
                  <a:txBody>
                    <a:bodyPr/>
                    <a:lstStyle/>
                    <a:p>
                      <a:pPr algn="ctr"/>
                      <a:r>
                        <a:rPr lang="en-US" sz="1100" dirty="0"/>
                        <a:t>Freq.</a:t>
                      </a:r>
                      <a:r>
                        <a:rPr lang="en-US" sz="1100" baseline="0" dirty="0"/>
                        <a:t> Users (n=73)</a:t>
                      </a:r>
                      <a:endParaRPr lang="en-US" sz="1100" dirty="0"/>
                    </a:p>
                  </a:txBody>
                  <a:tcPr/>
                </a:tc>
                <a:extLst>
                  <a:ext uri="{0D108BD9-81ED-4DB2-BD59-A6C34878D82A}">
                    <a16:rowId xmlns:a16="http://schemas.microsoft.com/office/drawing/2014/main" val="10001"/>
                  </a:ext>
                </a:extLst>
              </a:tr>
              <a:tr h="459683">
                <a:tc>
                  <a:txBody>
                    <a:bodyPr/>
                    <a:lstStyle/>
                    <a:p>
                      <a:pPr algn="ctr"/>
                      <a:r>
                        <a:rPr lang="en-US" sz="1100" dirty="0"/>
                        <a:t>62%</a:t>
                      </a:r>
                      <a:endParaRPr lang="en-US" sz="1100" b="1" dirty="0">
                        <a:solidFill>
                          <a:srgbClr val="008000"/>
                        </a:solidFill>
                      </a:endParaRPr>
                    </a:p>
                  </a:txBody>
                  <a:tcPr/>
                </a:tc>
                <a:tc>
                  <a:txBody>
                    <a:bodyPr/>
                    <a:lstStyle/>
                    <a:p>
                      <a:pPr algn="ctr"/>
                      <a:r>
                        <a:rPr lang="en-US" sz="1100" dirty="0"/>
                        <a:t>57%</a:t>
                      </a:r>
                      <a:endParaRPr lang="en-US" sz="1100" b="1" dirty="0">
                        <a:solidFill>
                          <a:srgbClr val="008000"/>
                        </a:solidFill>
                      </a:endParaRPr>
                    </a:p>
                  </a:txBody>
                  <a:tcPr/>
                </a:tc>
                <a:tc>
                  <a:txBody>
                    <a:bodyPr/>
                    <a:lstStyle/>
                    <a:p>
                      <a:pPr algn="ctr"/>
                      <a:r>
                        <a:rPr lang="en-US" sz="1100" dirty="0"/>
                        <a:t>52%</a:t>
                      </a:r>
                      <a:endParaRPr lang="en-US" sz="1100" b="1" dirty="0">
                        <a:solidFill>
                          <a:srgbClr val="008000"/>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5330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568778" y="3747184"/>
            <a:ext cx="5744936"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accent2">
                    <a:lumMod val="50000"/>
                  </a:schemeClr>
                </a:solidFill>
                <a:latin typeface="Franklin Gothic Demi Cond" charset="0"/>
                <a:ea typeface="Franklin Gothic Demi Cond" charset="0"/>
                <a:cs typeface="Franklin Gothic Demi Cond" charset="0"/>
              </a:rPr>
              <a:t>Overview of Results</a:t>
            </a:r>
          </a:p>
        </p:txBody>
      </p:sp>
      <p:sp>
        <p:nvSpPr>
          <p:cNvPr id="3" name="Slide Number Placeholder 2"/>
          <p:cNvSpPr>
            <a:spLocks noGrp="1"/>
          </p:cNvSpPr>
          <p:nvPr>
            <p:ph type="sldNum" sz="quarter" idx="12"/>
          </p:nvPr>
        </p:nvSpPr>
        <p:spPr/>
        <p:txBody>
          <a:bodyPr/>
          <a:lstStyle/>
          <a:p>
            <a:fld id="{B7C5CABF-F878-C74C-8870-EC106A83C25A}" type="slidenum">
              <a:rPr lang="en-US" smtClean="0"/>
              <a:t>5</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stretch>
            <a:fillRect/>
          </a:stretch>
        </p:blipFill>
        <p:spPr>
          <a:xfrm>
            <a:off x="9376228" y="194135"/>
            <a:ext cx="2456055" cy="1902638"/>
          </a:xfrm>
          <a:prstGeom prst="rect">
            <a:avLst/>
          </a:prstGeom>
        </p:spPr>
      </p:pic>
      <p:pic>
        <p:nvPicPr>
          <p:cNvPr id="22" name="Picture 21"/>
          <p:cNvPicPr>
            <a:picLocks noChangeAspect="1"/>
          </p:cNvPicPr>
          <p:nvPr/>
        </p:nvPicPr>
        <p:blipFill>
          <a:blip r:embed="rId3"/>
          <a:stretch>
            <a:fillRect/>
          </a:stretch>
        </p:blipFill>
        <p:spPr>
          <a:xfrm>
            <a:off x="8073572" y="1587500"/>
            <a:ext cx="1792515" cy="1191987"/>
          </a:xfrm>
          <a:prstGeom prst="rect">
            <a:avLst/>
          </a:prstGeom>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79000" y="1954615"/>
            <a:ext cx="1061974" cy="1210409"/>
          </a:xfrm>
          <a:prstGeom prst="rect">
            <a:avLst/>
          </a:prstGeom>
        </p:spPr>
      </p:pic>
    </p:spTree>
    <p:extLst>
      <p:ext uri="{BB962C8B-B14F-4D97-AF65-F5344CB8AC3E}">
        <p14:creationId xmlns:p14="http://schemas.microsoft.com/office/powerpoint/2010/main" val="2114701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831850" y="3937001"/>
            <a:ext cx="10515600" cy="9064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accent2">
                    <a:lumMod val="50000"/>
                  </a:schemeClr>
                </a:solidFill>
                <a:latin typeface="Franklin Gothic Demi Cond" charset="0"/>
                <a:ea typeface="Franklin Gothic Demi Cond" charset="0"/>
                <a:cs typeface="Franklin Gothic Demi Cond" charset="0"/>
              </a:rPr>
              <a:t>Rural vs. Suburban vs. Urban Counties</a:t>
            </a:r>
          </a:p>
        </p:txBody>
      </p:sp>
      <p:sp>
        <p:nvSpPr>
          <p:cNvPr id="3" name="Slide Number Placeholder 2"/>
          <p:cNvSpPr>
            <a:spLocks noGrp="1"/>
          </p:cNvSpPr>
          <p:nvPr>
            <p:ph type="sldNum" sz="quarter" idx="12"/>
          </p:nvPr>
        </p:nvSpPr>
        <p:spPr/>
        <p:txBody>
          <a:bodyPr/>
          <a:lstStyle/>
          <a:p>
            <a:fld id="{B7C5CABF-F878-C74C-8870-EC106A83C25A}" type="slidenum">
              <a:rPr lang="en-US" smtClean="0"/>
              <a:t>50</a:t>
            </a:fld>
            <a:endParaRPr lang="en-US" dirty="0"/>
          </a:p>
        </p:txBody>
      </p:sp>
      <p:cxnSp>
        <p:nvCxnSpPr>
          <p:cNvPr id="5" name="Straight Connector 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780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Vaping Study Results By Rural, Suburban, Urban Idaho Counties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738232"/>
            <a:ext cx="11996257" cy="5438731"/>
          </a:xfrm>
        </p:spPr>
        <p:txBody>
          <a:bodyPr>
            <a:noAutofit/>
          </a:bodyPr>
          <a:lstStyle/>
          <a:p>
            <a:r>
              <a:rPr lang="en-US" sz="1200" dirty="0"/>
              <a:t>The 44 Idaho counties were sorted into Rural, Suburban and Urban designations based on population and population density. The categories are loosely defined according to the following parameters:   </a:t>
            </a:r>
          </a:p>
          <a:p>
            <a:pPr lvl="1"/>
            <a:r>
              <a:rPr lang="en-US" sz="1200" dirty="0"/>
              <a:t>Rural = Population 1K to &lt;20K; population density &lt;20/</a:t>
            </a:r>
            <a:r>
              <a:rPr lang="en-US" sz="1200" dirty="0" err="1"/>
              <a:t>sq</a:t>
            </a:r>
            <a:r>
              <a:rPr lang="en-US" sz="1200" dirty="0"/>
              <a:t> mi</a:t>
            </a:r>
          </a:p>
          <a:p>
            <a:pPr lvl="1"/>
            <a:r>
              <a:rPr lang="en-US" sz="1200" dirty="0"/>
              <a:t>Suburban = Population 20K to &lt;50K; population density 20 – 40/</a:t>
            </a:r>
            <a:r>
              <a:rPr lang="en-US" sz="1200" dirty="0" err="1"/>
              <a:t>sq</a:t>
            </a:r>
            <a:r>
              <a:rPr lang="en-US" sz="1200" dirty="0"/>
              <a:t> mi</a:t>
            </a:r>
          </a:p>
          <a:p>
            <a:pPr lvl="1"/>
            <a:r>
              <a:rPr lang="en-US" sz="1200" dirty="0"/>
              <a:t>Urban =   Population 50K or more; population density 41/</a:t>
            </a:r>
            <a:r>
              <a:rPr lang="en-US" sz="1200" dirty="0" err="1"/>
              <a:t>sq</a:t>
            </a:r>
            <a:r>
              <a:rPr lang="en-US" sz="1200" dirty="0"/>
              <a:t> mi  or more</a:t>
            </a:r>
          </a:p>
          <a:p>
            <a:pPr lvl="1"/>
            <a:endParaRPr lang="en-US" sz="800" dirty="0"/>
          </a:p>
          <a:p>
            <a:r>
              <a:rPr lang="en-US" sz="1200" dirty="0"/>
              <a:t>Data is shown for e-cigarette/vaping product users only (n=401); data for non-users is not included.</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p:txBody>
      </p:sp>
      <p:graphicFrame>
        <p:nvGraphicFramePr>
          <p:cNvPr id="3" name="Table 2">
            <a:extLst>
              <a:ext uri="{FF2B5EF4-FFF2-40B4-BE49-F238E27FC236}">
                <a16:creationId xmlns:a16="http://schemas.microsoft.com/office/drawing/2014/main" id="{73D41938-F504-44F6-B90F-0B426F803D4F}"/>
              </a:ext>
            </a:extLst>
          </p:cNvPr>
          <p:cNvGraphicFramePr>
            <a:graphicFrameLocks noGrp="1"/>
          </p:cNvGraphicFramePr>
          <p:nvPr/>
        </p:nvGraphicFramePr>
        <p:xfrm>
          <a:off x="2522125" y="2398109"/>
          <a:ext cx="6926675" cy="4002334"/>
        </p:xfrm>
        <a:graphic>
          <a:graphicData uri="http://schemas.openxmlformats.org/drawingml/2006/table">
            <a:tbl>
              <a:tblPr/>
              <a:tblGrid>
                <a:gridCol w="754492">
                  <a:extLst>
                    <a:ext uri="{9D8B030D-6E8A-4147-A177-3AD203B41FA5}">
                      <a16:colId xmlns:a16="http://schemas.microsoft.com/office/drawing/2014/main" val="821629635"/>
                    </a:ext>
                  </a:extLst>
                </a:gridCol>
                <a:gridCol w="649018">
                  <a:extLst>
                    <a:ext uri="{9D8B030D-6E8A-4147-A177-3AD203B41FA5}">
                      <a16:colId xmlns:a16="http://schemas.microsoft.com/office/drawing/2014/main" val="3754347241"/>
                    </a:ext>
                  </a:extLst>
                </a:gridCol>
                <a:gridCol w="925307">
                  <a:extLst>
                    <a:ext uri="{9D8B030D-6E8A-4147-A177-3AD203B41FA5}">
                      <a16:colId xmlns:a16="http://schemas.microsoft.com/office/drawing/2014/main" val="1776044322"/>
                    </a:ext>
                  </a:extLst>
                </a:gridCol>
                <a:gridCol w="656837">
                  <a:extLst>
                    <a:ext uri="{9D8B030D-6E8A-4147-A177-3AD203B41FA5}">
                      <a16:colId xmlns:a16="http://schemas.microsoft.com/office/drawing/2014/main" val="340745831"/>
                    </a:ext>
                  </a:extLst>
                </a:gridCol>
                <a:gridCol w="656837">
                  <a:extLst>
                    <a:ext uri="{9D8B030D-6E8A-4147-A177-3AD203B41FA5}">
                      <a16:colId xmlns:a16="http://schemas.microsoft.com/office/drawing/2014/main" val="2245780498"/>
                    </a:ext>
                  </a:extLst>
                </a:gridCol>
                <a:gridCol w="821046">
                  <a:extLst>
                    <a:ext uri="{9D8B030D-6E8A-4147-A177-3AD203B41FA5}">
                      <a16:colId xmlns:a16="http://schemas.microsoft.com/office/drawing/2014/main" val="901894403"/>
                    </a:ext>
                  </a:extLst>
                </a:gridCol>
                <a:gridCol w="821046">
                  <a:extLst>
                    <a:ext uri="{9D8B030D-6E8A-4147-A177-3AD203B41FA5}">
                      <a16:colId xmlns:a16="http://schemas.microsoft.com/office/drawing/2014/main" val="1165187033"/>
                    </a:ext>
                  </a:extLst>
                </a:gridCol>
                <a:gridCol w="821046">
                  <a:extLst>
                    <a:ext uri="{9D8B030D-6E8A-4147-A177-3AD203B41FA5}">
                      <a16:colId xmlns:a16="http://schemas.microsoft.com/office/drawing/2014/main" val="3052698349"/>
                    </a:ext>
                  </a:extLst>
                </a:gridCol>
                <a:gridCol w="821046">
                  <a:extLst>
                    <a:ext uri="{9D8B030D-6E8A-4147-A177-3AD203B41FA5}">
                      <a16:colId xmlns:a16="http://schemas.microsoft.com/office/drawing/2014/main" val="1782570021"/>
                    </a:ext>
                  </a:extLst>
                </a:gridCol>
              </a:tblGrid>
              <a:tr h="164361">
                <a:tc gridSpan="3">
                  <a:txBody>
                    <a:bodyPr/>
                    <a:lstStyle/>
                    <a:p>
                      <a:pPr algn="ctr" fontAlgn="b"/>
                      <a:r>
                        <a:rPr lang="en-US" sz="1100" b="1" i="0" u="none" strike="noStrike" dirty="0">
                          <a:solidFill>
                            <a:srgbClr val="000000"/>
                          </a:solidFill>
                          <a:effectLst/>
                          <a:latin typeface="Calibri" panose="020F0502020204030204" pitchFamily="34" charset="0"/>
                        </a:rPr>
                        <a:t>RURAL (n=83)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a:solidFill>
                            <a:srgbClr val="000000"/>
                          </a:solidFill>
                          <a:effectLst/>
                          <a:latin typeface="Calibri" panose="020F0502020204030204" pitchFamily="34" charset="0"/>
                        </a:rPr>
                        <a:t>SUBURBAN (n=56)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a:solidFill>
                            <a:srgbClr val="000000"/>
                          </a:solidFill>
                          <a:effectLst/>
                          <a:latin typeface="Calibri" panose="020F0502020204030204" pitchFamily="34" charset="0"/>
                        </a:rPr>
                        <a:t>URBAN (n=83)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2854762"/>
                  </a:ext>
                </a:extLst>
              </a:tr>
              <a:tr h="321874">
                <a:tc>
                  <a:txBody>
                    <a:bodyPr/>
                    <a:lstStyle/>
                    <a:p>
                      <a:pPr algn="ctr" fontAlgn="b"/>
                      <a:r>
                        <a:rPr lang="en-US" sz="1000" b="0" i="0" u="none" strike="noStrike" dirty="0">
                          <a:solidFill>
                            <a:srgbClr val="000000"/>
                          </a:solidFill>
                          <a:effectLst/>
                          <a:latin typeface="Calibri" panose="020F0502020204030204" pitchFamily="34" charset="0"/>
                        </a:rPr>
                        <a:t>County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Population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Population Density</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County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Population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Population Density</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County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Population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Population Density</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546803597"/>
                  </a:ext>
                </a:extLst>
              </a:tr>
              <a:tr h="164361">
                <a:tc>
                  <a:txBody>
                    <a:bodyPr/>
                    <a:lstStyle/>
                    <a:p>
                      <a:pPr algn="l" fontAlgn="b"/>
                      <a:r>
                        <a:rPr lang="en-US" sz="1100" b="0" i="0" u="none" strike="noStrike">
                          <a:solidFill>
                            <a:srgbClr val="000000"/>
                          </a:solidFill>
                          <a:effectLst/>
                          <a:latin typeface="Calibri" panose="020F0502020204030204" pitchFamily="34" charset="0"/>
                        </a:rPr>
                        <a:t>Adams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Bingham</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46K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22</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Ada</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409K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104659"/>
                  </a:ext>
                </a:extLst>
              </a:tr>
              <a:tr h="164361">
                <a:tc>
                  <a:txBody>
                    <a:bodyPr/>
                    <a:lstStyle/>
                    <a:p>
                      <a:pPr algn="l" fontAlgn="b"/>
                      <a:r>
                        <a:rPr lang="en-US" sz="1100" b="0" i="0" u="none" strike="noStrike">
                          <a:solidFill>
                            <a:srgbClr val="000000"/>
                          </a:solidFill>
                          <a:effectLst/>
                          <a:latin typeface="Calibri" panose="020F0502020204030204" pitchFamily="34" charset="0"/>
                        </a:rPr>
                        <a:t>Benewah</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Blaine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Bannock</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83K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73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681655"/>
                  </a:ext>
                </a:extLst>
              </a:tr>
              <a:tr h="164361">
                <a:tc>
                  <a:txBody>
                    <a:bodyPr/>
                    <a:lstStyle/>
                    <a:p>
                      <a:pPr algn="l" fontAlgn="b"/>
                      <a:r>
                        <a:rPr lang="en-US" sz="1100" b="0" i="0" u="none" strike="noStrike">
                          <a:solidFill>
                            <a:srgbClr val="000000"/>
                          </a:solidFill>
                          <a:effectLst/>
                          <a:latin typeface="Calibri" panose="020F0502020204030204" pitchFamily="34" charset="0"/>
                        </a:rPr>
                        <a:t>Boise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Bonner</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Bonneville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107K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626077"/>
                  </a:ext>
                </a:extLst>
              </a:tr>
              <a:tr h="164361">
                <a:tc>
                  <a:txBody>
                    <a:bodyPr/>
                    <a:lstStyle/>
                    <a:p>
                      <a:pPr algn="l" fontAlgn="b"/>
                      <a:r>
                        <a:rPr lang="en-US" sz="1100" b="0" i="0" u="none" strike="noStrike">
                          <a:solidFill>
                            <a:srgbClr val="000000"/>
                          </a:solidFill>
                          <a:effectLst/>
                          <a:latin typeface="Calibri" panose="020F0502020204030204" pitchFamily="34" charset="0"/>
                        </a:rPr>
                        <a:t>Boundary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Cassia</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Canyon</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195K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64641"/>
                  </a:ext>
                </a:extLst>
              </a:tr>
              <a:tr h="164361">
                <a:tc>
                  <a:txBody>
                    <a:bodyPr/>
                    <a:lstStyle/>
                    <a:p>
                      <a:pPr algn="l" fontAlgn="b"/>
                      <a:r>
                        <a:rPr lang="en-US" sz="1100" b="0" i="0" u="none" strike="noStrike">
                          <a:solidFill>
                            <a:srgbClr val="000000"/>
                          </a:solidFill>
                          <a:effectLst/>
                          <a:latin typeface="Calibri" panose="020F0502020204030204" pitchFamily="34" charset="0"/>
                        </a:rPr>
                        <a:t>Butte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Elmore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Kootenai</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143K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416127"/>
                  </a:ext>
                </a:extLst>
              </a:tr>
              <a:tr h="164361">
                <a:tc>
                  <a:txBody>
                    <a:bodyPr/>
                    <a:lstStyle/>
                    <a:p>
                      <a:pPr algn="l" fontAlgn="b"/>
                      <a:r>
                        <a:rPr lang="en-US" sz="1100" b="0" i="0" u="none" strike="noStrike">
                          <a:solidFill>
                            <a:srgbClr val="000000"/>
                          </a:solidFill>
                          <a:effectLst/>
                          <a:latin typeface="Calibri" panose="020F0502020204030204" pitchFamily="34" charset="0"/>
                        </a:rPr>
                        <a:t>Camas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Gem</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Madison</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735550"/>
                  </a:ext>
                </a:extLst>
              </a:tr>
              <a:tr h="164361">
                <a:tc>
                  <a:txBody>
                    <a:bodyPr/>
                    <a:lstStyle/>
                    <a:p>
                      <a:pPr algn="l" fontAlgn="b"/>
                      <a:r>
                        <a:rPr lang="en-US" sz="1100" b="0" i="0" u="none" strike="noStrike">
                          <a:solidFill>
                            <a:srgbClr val="000000"/>
                          </a:solidFill>
                          <a:effectLst/>
                          <a:latin typeface="Calibri" panose="020F0502020204030204" pitchFamily="34" charset="0"/>
                        </a:rPr>
                        <a:t>Caribou</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Gooding</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Nez Perce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991808"/>
                  </a:ext>
                </a:extLst>
              </a:tr>
              <a:tr h="164361">
                <a:tc>
                  <a:txBody>
                    <a:bodyPr/>
                    <a:lstStyle/>
                    <a:p>
                      <a:pPr algn="l" fontAlgn="b"/>
                      <a:r>
                        <a:rPr lang="en-US" sz="1100" b="0" i="0" u="none" strike="noStrike">
                          <a:solidFill>
                            <a:srgbClr val="000000"/>
                          </a:solidFill>
                          <a:effectLst/>
                          <a:latin typeface="Calibri" panose="020F0502020204030204" pitchFamily="34" charset="0"/>
                        </a:rPr>
                        <a:t>Clearwater</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Jefferson</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Payette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587365"/>
                  </a:ext>
                </a:extLst>
              </a:tr>
              <a:tr h="164361">
                <a:tc>
                  <a:txBody>
                    <a:bodyPr/>
                    <a:lstStyle/>
                    <a:p>
                      <a:pPr algn="l" fontAlgn="b"/>
                      <a:r>
                        <a:rPr lang="en-US" sz="1100" b="0" i="0" u="none" strike="noStrike">
                          <a:solidFill>
                            <a:srgbClr val="000000"/>
                          </a:solidFill>
                          <a:effectLst/>
                          <a:latin typeface="Calibri" panose="020F0502020204030204" pitchFamily="34" charset="0"/>
                        </a:rPr>
                        <a:t>Custer</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Jerome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Twin Falls</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79K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013345"/>
                  </a:ext>
                </a:extLst>
              </a:tr>
              <a:tr h="164361">
                <a:tc>
                  <a:txBody>
                    <a:bodyPr/>
                    <a:lstStyle/>
                    <a:p>
                      <a:pPr algn="l" fontAlgn="b"/>
                      <a:r>
                        <a:rPr lang="en-US" sz="1100" b="0" i="0" u="none" strike="noStrike">
                          <a:solidFill>
                            <a:srgbClr val="000000"/>
                          </a:solidFill>
                          <a:effectLst/>
                          <a:latin typeface="Calibri" panose="020F0502020204030204" pitchFamily="34" charset="0"/>
                        </a:rPr>
                        <a:t>Franklin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Latah</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35</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278569"/>
                  </a:ext>
                </a:extLst>
              </a:tr>
              <a:tr h="164361">
                <a:tc>
                  <a:txBody>
                    <a:bodyPr/>
                    <a:lstStyle/>
                    <a:p>
                      <a:pPr algn="l" fontAlgn="b"/>
                      <a:r>
                        <a:rPr lang="en-US" sz="1100" b="0" i="0" u="none" strike="noStrike">
                          <a:solidFill>
                            <a:srgbClr val="000000"/>
                          </a:solidFill>
                          <a:effectLst/>
                          <a:latin typeface="Calibri" panose="020F0502020204030204" pitchFamily="34" charset="0"/>
                        </a:rPr>
                        <a:t>Fremont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Minidoka</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263592"/>
                  </a:ext>
                </a:extLst>
              </a:tr>
              <a:tr h="164361">
                <a:tc>
                  <a:txBody>
                    <a:bodyPr/>
                    <a:lstStyle/>
                    <a:p>
                      <a:pPr algn="l" fontAlgn="b"/>
                      <a:r>
                        <a:rPr lang="en-US" sz="1100" b="0" i="0" u="none" strike="noStrike">
                          <a:solidFill>
                            <a:srgbClr val="000000"/>
                          </a:solidFill>
                          <a:effectLst/>
                          <a:latin typeface="Calibri" panose="020F0502020204030204" pitchFamily="34" charset="0"/>
                        </a:rPr>
                        <a:t>Idaho</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421388"/>
                  </a:ext>
                </a:extLst>
              </a:tr>
              <a:tr h="164361">
                <a:tc>
                  <a:txBody>
                    <a:bodyPr/>
                    <a:lstStyle/>
                    <a:p>
                      <a:pPr algn="l" fontAlgn="b"/>
                      <a:r>
                        <a:rPr lang="en-US" sz="1100" b="0" i="0" u="none" strike="noStrike">
                          <a:solidFill>
                            <a:srgbClr val="000000"/>
                          </a:solidFill>
                          <a:effectLst/>
                          <a:latin typeface="Calibri" panose="020F0502020204030204" pitchFamily="34" charset="0"/>
                        </a:rPr>
                        <a:t>Lemhi</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920150"/>
                  </a:ext>
                </a:extLst>
              </a:tr>
              <a:tr h="164361">
                <a:tc>
                  <a:txBody>
                    <a:bodyPr/>
                    <a:lstStyle/>
                    <a:p>
                      <a:pPr algn="l" fontAlgn="b"/>
                      <a:r>
                        <a:rPr lang="en-US" sz="1100" b="0" i="0" u="none" strike="noStrike">
                          <a:solidFill>
                            <a:srgbClr val="000000"/>
                          </a:solidFill>
                          <a:effectLst/>
                          <a:latin typeface="Calibri" panose="020F0502020204030204" pitchFamily="34" charset="0"/>
                        </a:rPr>
                        <a:t>Lincoln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866456"/>
                  </a:ext>
                </a:extLst>
              </a:tr>
              <a:tr h="164361">
                <a:tc>
                  <a:txBody>
                    <a:bodyPr/>
                    <a:lstStyle/>
                    <a:p>
                      <a:pPr algn="l" fontAlgn="b"/>
                      <a:r>
                        <a:rPr lang="en-US" sz="1100" b="0" i="0" u="none" strike="noStrike">
                          <a:solidFill>
                            <a:srgbClr val="000000"/>
                          </a:solidFill>
                          <a:effectLst/>
                          <a:latin typeface="Calibri" panose="020F0502020204030204" pitchFamily="34" charset="0"/>
                        </a:rPr>
                        <a:t>Oneida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ctr" fontAlgn="t"/>
                      <a:r>
                        <a:rPr lang="en-US" sz="1100" b="0" i="0" u="none" strike="noStrike">
                          <a:solidFill>
                            <a:srgbClr val="000000"/>
                          </a:solidFill>
                          <a:effectLst/>
                          <a:latin typeface="Calibri" panose="020F0502020204030204" pitchFamily="34" charset="0"/>
                        </a:rPr>
                        <a:t>There were no respondents from these counties: Bear Lake, Clark, Lewis, Teton</a:t>
                      </a:r>
                    </a:p>
                  </a:txBody>
                  <a:tcPr marL="7620" marR="7620" marT="76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316113706"/>
                  </a:ext>
                </a:extLst>
              </a:tr>
              <a:tr h="164361">
                <a:tc>
                  <a:txBody>
                    <a:bodyPr/>
                    <a:lstStyle/>
                    <a:p>
                      <a:pPr algn="l" fontAlgn="b"/>
                      <a:r>
                        <a:rPr lang="en-US" sz="1100" b="0" i="0" u="none" strike="noStrike">
                          <a:solidFill>
                            <a:srgbClr val="000000"/>
                          </a:solidFill>
                          <a:effectLst/>
                          <a:latin typeface="Calibri" panose="020F0502020204030204" pitchFamily="34" charset="0"/>
                        </a:rPr>
                        <a:t>Owyhee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801784975"/>
                  </a:ext>
                </a:extLst>
              </a:tr>
              <a:tr h="164361">
                <a:tc>
                  <a:txBody>
                    <a:bodyPr/>
                    <a:lstStyle/>
                    <a:p>
                      <a:pPr algn="l" fontAlgn="b"/>
                      <a:r>
                        <a:rPr lang="en-US" sz="1100" b="0" i="0" u="none" strike="noStrike">
                          <a:solidFill>
                            <a:srgbClr val="000000"/>
                          </a:solidFill>
                          <a:effectLst/>
                          <a:latin typeface="Calibri" panose="020F0502020204030204" pitchFamily="34" charset="0"/>
                        </a:rPr>
                        <a:t>Power</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161380"/>
                  </a:ext>
                </a:extLst>
              </a:tr>
              <a:tr h="164361">
                <a:tc>
                  <a:txBody>
                    <a:bodyPr/>
                    <a:lstStyle/>
                    <a:p>
                      <a:pPr algn="l" fontAlgn="b"/>
                      <a:r>
                        <a:rPr lang="en-US" sz="1100" b="0" i="0" u="none" strike="noStrike">
                          <a:solidFill>
                            <a:srgbClr val="000000"/>
                          </a:solidFill>
                          <a:effectLst/>
                          <a:latin typeface="Calibri" panose="020F0502020204030204" pitchFamily="34" charset="0"/>
                        </a:rPr>
                        <a:t>Shoshone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214192"/>
                  </a:ext>
                </a:extLst>
              </a:tr>
              <a:tr h="164361">
                <a:tc>
                  <a:txBody>
                    <a:bodyPr/>
                    <a:lstStyle/>
                    <a:p>
                      <a:pPr algn="l" fontAlgn="b"/>
                      <a:r>
                        <a:rPr lang="en-US" sz="1100" b="0" i="0" u="none" strike="noStrike">
                          <a:solidFill>
                            <a:srgbClr val="000000"/>
                          </a:solidFill>
                          <a:effectLst/>
                          <a:latin typeface="Calibri" panose="020F0502020204030204" pitchFamily="34" charset="0"/>
                        </a:rPr>
                        <a:t>Valley</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176612"/>
                  </a:ext>
                </a:extLst>
              </a:tr>
              <a:tr h="171210">
                <a:tc>
                  <a:txBody>
                    <a:bodyPr/>
                    <a:lstStyle/>
                    <a:p>
                      <a:pPr algn="l" fontAlgn="b"/>
                      <a:r>
                        <a:rPr lang="en-US" sz="1100" b="0" i="0" u="none" strike="noStrike">
                          <a:solidFill>
                            <a:srgbClr val="000000"/>
                          </a:solidFill>
                          <a:effectLst/>
                          <a:latin typeface="Calibri" panose="020F0502020204030204" pitchFamily="34" charset="0"/>
                        </a:rPr>
                        <a:t>Washington</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246919"/>
                  </a:ext>
                </a:extLst>
              </a:tr>
            </a:tbl>
          </a:graphicData>
        </a:graphic>
      </p:graphicFrame>
      <p:sp>
        <p:nvSpPr>
          <p:cNvPr id="12" name="TextBox 11">
            <a:extLst>
              <a:ext uri="{FF2B5EF4-FFF2-40B4-BE49-F238E27FC236}">
                <a16:creationId xmlns:a16="http://schemas.microsoft.com/office/drawing/2014/main" id="{5ED103AF-4AB2-4BE0-8B86-CDA13BF0E6E3}"/>
              </a:ext>
            </a:extLst>
          </p:cNvPr>
          <p:cNvSpPr txBox="1"/>
          <p:nvPr/>
        </p:nvSpPr>
        <p:spPr>
          <a:xfrm>
            <a:off x="10022889" y="1686757"/>
            <a:ext cx="197084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Franklin Gothic Book"/>
                <a:ea typeface="+mn-ea"/>
                <a:cs typeface="+mn-cs"/>
              </a:rPr>
              <a:t>To note: a few counties within each category fall outside of the stated parameters in order to insure adequate base size within each.</a:t>
            </a:r>
          </a:p>
        </p:txBody>
      </p:sp>
      <p:sp>
        <p:nvSpPr>
          <p:cNvPr id="11" name="TextBox 10">
            <a:extLst>
              <a:ext uri="{FF2B5EF4-FFF2-40B4-BE49-F238E27FC236}">
                <a16:creationId xmlns:a16="http://schemas.microsoft.com/office/drawing/2014/main" id="{E7C1B32B-101F-4107-9E0A-2432C4FE6690}"/>
              </a:ext>
            </a:extLst>
          </p:cNvPr>
          <p:cNvSpPr txBox="1"/>
          <p:nvPr/>
        </p:nvSpPr>
        <p:spPr>
          <a:xfrm>
            <a:off x="10022889" y="3084235"/>
            <a:ext cx="197084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Franklin Gothic Book"/>
                <a:ea typeface="+mn-ea"/>
                <a:cs typeface="+mn-cs"/>
              </a:rPr>
              <a:t>Only data for questions with significant differences is shown; if data is not shown, there were no significant differences and/or base size was too low to report.</a:t>
            </a:r>
          </a:p>
        </p:txBody>
      </p:sp>
      <p:sp>
        <p:nvSpPr>
          <p:cNvPr id="4" name="TextBox 3">
            <a:extLst>
              <a:ext uri="{FF2B5EF4-FFF2-40B4-BE49-F238E27FC236}">
                <a16:creationId xmlns:a16="http://schemas.microsoft.com/office/drawing/2014/main" id="{8E546DAA-1E3B-400F-98CD-80B4098C6630}"/>
              </a:ext>
            </a:extLst>
          </p:cNvPr>
          <p:cNvSpPr txBox="1"/>
          <p:nvPr/>
        </p:nvSpPr>
        <p:spPr>
          <a:xfrm>
            <a:off x="4376691" y="6486525"/>
            <a:ext cx="44882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Population/population density data is from USA.com</a:t>
            </a:r>
          </a:p>
        </p:txBody>
      </p:sp>
    </p:spTree>
    <p:extLst>
      <p:ext uri="{BB962C8B-B14F-4D97-AF65-F5344CB8AC3E}">
        <p14:creationId xmlns:p14="http://schemas.microsoft.com/office/powerpoint/2010/main" val="1146106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Key Findings – Rural vs. Suburban vs. Urban</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667208"/>
            <a:ext cx="11996257" cy="5893387"/>
          </a:xfrm>
        </p:spPr>
        <p:txBody>
          <a:bodyPr>
            <a:noAutofit/>
          </a:bodyPr>
          <a:lstStyle/>
          <a:p>
            <a:r>
              <a:rPr lang="en-US" sz="1200" dirty="0"/>
              <a:t>Idahoans in Urban counties are less likely to use chewing tobacco and cigars. Those in Rural counties are more likely to use cigars and e-cigarettes, while those in Suburban counties are least likely to use e-cigarettes.</a:t>
            </a:r>
          </a:p>
          <a:p>
            <a:endParaRPr lang="en-US" sz="800" dirty="0"/>
          </a:p>
          <a:p>
            <a:r>
              <a:rPr lang="en-US" sz="1200" dirty="0"/>
              <a:t>Vaping product users in Rural counties are more likely to say they use e-cigarettes because they like the taste, to help them relax/deal with stress and because they can’t stop. Users in Suburban and Urban counties are more likely to use e-cigarettes to help them quit smoking cigarettes.</a:t>
            </a:r>
          </a:p>
          <a:p>
            <a:endParaRPr lang="en-US" sz="800" dirty="0"/>
          </a:p>
          <a:p>
            <a:r>
              <a:rPr lang="en-US" sz="1200" dirty="0"/>
              <a:t>Suburban and Urban vapors are more likely to use these products at social events; those in Rural counties are more likely to use at work/school.</a:t>
            </a:r>
          </a:p>
          <a:p>
            <a:endParaRPr lang="en-US" sz="800" dirty="0"/>
          </a:p>
          <a:p>
            <a:r>
              <a:rPr lang="en-US" sz="1200" dirty="0"/>
              <a:t>Rural vaping product users are more likely to say they have tried to quit e-cigarettes, chewing tobacco and cigars in the past year, and they are more likely to say they have successfully quit than those in Suburban and Urban counties.</a:t>
            </a:r>
          </a:p>
          <a:p>
            <a:pPr lvl="1"/>
            <a:r>
              <a:rPr lang="en-US" sz="1200" dirty="0"/>
              <a:t>Idahoans in Suburban counties are more likely to say they </a:t>
            </a:r>
            <a:r>
              <a:rPr lang="en-US" sz="1200" i="1" dirty="0"/>
              <a:t>want</a:t>
            </a:r>
            <a:r>
              <a:rPr lang="en-US" sz="1200" dirty="0"/>
              <a:t> to quit cigarettes.</a:t>
            </a:r>
          </a:p>
          <a:p>
            <a:pPr lvl="1"/>
            <a:endParaRPr lang="en-US" sz="800" dirty="0"/>
          </a:p>
          <a:p>
            <a:r>
              <a:rPr lang="en-US" sz="1200" dirty="0"/>
              <a:t>Residents of Rural counties are more likely to say their doctor has asked them about their use of e-cigarettes/vaping products, while those in Urban counties are more likely to say their doctor has asked about their use of tobacco products.</a:t>
            </a:r>
          </a:p>
          <a:p>
            <a:endParaRPr lang="en-US" sz="800" dirty="0"/>
          </a:p>
          <a:p>
            <a:r>
              <a:rPr lang="en-US" sz="1200" dirty="0"/>
              <a:t>Users of vaping products in Urban counties are more likely to say they trust non-profits and health and wellness websites for truthful information about e-cigarettes and vaping, while Rural users are more likely to say they trust social media and friends.</a:t>
            </a:r>
          </a:p>
          <a:p>
            <a:endParaRPr lang="en-US" sz="800" dirty="0"/>
          </a:p>
          <a:p>
            <a:r>
              <a:rPr lang="en-US" sz="1200" dirty="0"/>
              <a:t>Rural county residents are more likely to agree that e-cigarettes are less harmful/toxic than cigarettes, and to say that vaping is safe because it’s just water vapor and flavor.</a:t>
            </a:r>
          </a:p>
          <a:p>
            <a:endParaRPr lang="en-US" sz="800" dirty="0"/>
          </a:p>
          <a:p>
            <a:r>
              <a:rPr lang="en-US" sz="1200" dirty="0"/>
              <a:t>Urban Idahoans are more likely to say they learned something new from the Down &amp; Dirty ad, and are slightly more likely to say Down &amp; Dirty would motivate them to quit using vaping products. Conversely, Rural Idahoans are more likely to say they learned something new from The Real Cost, and to feel motivated to quit by this ad.</a:t>
            </a:r>
          </a:p>
          <a:p>
            <a:endParaRPr lang="en-US" sz="800" dirty="0"/>
          </a:p>
          <a:p>
            <a:r>
              <a:rPr lang="en-US" sz="1200" dirty="0"/>
              <a:t>Urban and Suburban Idahoans are more likely to say they would watch/pay attention to ads on TV. Rural county residents are more likely to watch/pay attention to ads in magazines. </a:t>
            </a:r>
          </a:p>
          <a:p>
            <a:endParaRPr lang="en-US" sz="1200" dirty="0"/>
          </a:p>
          <a:p>
            <a:endParaRPr lang="en-US" sz="12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350578" y="2401709"/>
            <a:ext cx="24158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p:txBody>
      </p:sp>
    </p:spTree>
    <p:extLst>
      <p:ext uri="{BB962C8B-B14F-4D97-AF65-F5344CB8AC3E}">
        <p14:creationId xmlns:p14="http://schemas.microsoft.com/office/powerpoint/2010/main" val="928621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738232"/>
            <a:ext cx="11996257" cy="5438731"/>
          </a:xfrm>
        </p:spPr>
        <p:txBody>
          <a:bodyPr>
            <a:noAutofit/>
          </a:bodyPr>
          <a:lstStyle/>
          <a:p>
            <a:pPr marL="0" indent="0">
              <a:buNone/>
            </a:pPr>
            <a:r>
              <a:rPr lang="en-US" sz="1200" b="1" i="1" dirty="0"/>
              <a:t>CURRENT USE</a:t>
            </a:r>
          </a:p>
          <a:p>
            <a:r>
              <a:rPr lang="en-US" sz="1200" dirty="0"/>
              <a:t>Urban and Suburban respondents were more likely than Rural respondents to say they do not currently use chewing tobacco, snuff, dip, snus, or dissolvable tobacco products. The same holds true for cigars, cigarillos, and little cigars.</a:t>
            </a:r>
          </a:p>
          <a:p>
            <a:pPr lvl="1"/>
            <a:r>
              <a:rPr lang="en-US" sz="1200" dirty="0"/>
              <a:t>Rural respondents were more likely than Urban and Suburban respondents to say they smoke a cigar, cigarillo, or little cigar every day.</a:t>
            </a:r>
          </a:p>
          <a:p>
            <a:pPr lvl="1"/>
            <a:r>
              <a:rPr lang="en-US" sz="1200" dirty="0"/>
              <a:t>Cigarette usage was the same regardless of location.</a:t>
            </a:r>
          </a:p>
          <a:p>
            <a:pPr marL="0" indent="0">
              <a:buNone/>
            </a:pPr>
            <a:endParaRPr lang="en-US" sz="1200" b="1" i="1" dirty="0"/>
          </a:p>
          <a:p>
            <a:r>
              <a:rPr lang="en-US" sz="1200" dirty="0"/>
              <a:t>Rural respondents were more likely to say they have used an e-cigarette or electronic vaping product every day in the past 30, days while Suburban respondents were more likely than all other respondents to say they did not use e-cigarettes at all in the past 30 days.</a:t>
            </a:r>
          </a:p>
          <a:p>
            <a:endParaRPr lang="en-US" sz="12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p:txBody>
      </p:sp>
      <p:graphicFrame>
        <p:nvGraphicFramePr>
          <p:cNvPr id="10" name="Table 9">
            <a:extLst>
              <a:ext uri="{FF2B5EF4-FFF2-40B4-BE49-F238E27FC236}">
                <a16:creationId xmlns:a16="http://schemas.microsoft.com/office/drawing/2014/main" id="{01B184E5-901B-4054-BA20-2935B62FB4B8}"/>
              </a:ext>
            </a:extLst>
          </p:cNvPr>
          <p:cNvGraphicFramePr>
            <a:graphicFrameLocks noGrp="1"/>
          </p:cNvGraphicFramePr>
          <p:nvPr/>
        </p:nvGraphicFramePr>
        <p:xfrm>
          <a:off x="3350578" y="3694977"/>
          <a:ext cx="4521200" cy="2194560"/>
        </p:xfrm>
        <a:graphic>
          <a:graphicData uri="http://schemas.openxmlformats.org/drawingml/2006/table">
            <a:tbl>
              <a:tblPr/>
              <a:tblGrid>
                <a:gridCol w="2590800">
                  <a:extLst>
                    <a:ext uri="{9D8B030D-6E8A-4147-A177-3AD203B41FA5}">
                      <a16:colId xmlns:a16="http://schemas.microsoft.com/office/drawing/2014/main" val="397689091"/>
                    </a:ext>
                  </a:extLst>
                </a:gridCol>
                <a:gridCol w="609600">
                  <a:extLst>
                    <a:ext uri="{9D8B030D-6E8A-4147-A177-3AD203B41FA5}">
                      <a16:colId xmlns:a16="http://schemas.microsoft.com/office/drawing/2014/main" val="1649825563"/>
                    </a:ext>
                  </a:extLst>
                </a:gridCol>
                <a:gridCol w="711200">
                  <a:extLst>
                    <a:ext uri="{9D8B030D-6E8A-4147-A177-3AD203B41FA5}">
                      <a16:colId xmlns:a16="http://schemas.microsoft.com/office/drawing/2014/main" val="2610208410"/>
                    </a:ext>
                  </a:extLst>
                </a:gridCol>
                <a:gridCol w="609600">
                  <a:extLst>
                    <a:ext uri="{9D8B030D-6E8A-4147-A177-3AD203B41FA5}">
                      <a16:colId xmlns:a16="http://schemas.microsoft.com/office/drawing/2014/main" val="2653550521"/>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115739526"/>
                  </a:ext>
                </a:extLst>
              </a:tr>
              <a:tr h="182880">
                <a:tc>
                  <a:txBody>
                    <a:bodyPr/>
                    <a:lstStyle/>
                    <a:p>
                      <a:pPr algn="l" fontAlgn="b"/>
                      <a:r>
                        <a:rPr lang="en-US" sz="1100" b="1" i="0" u="none" strike="noStrike">
                          <a:solidFill>
                            <a:srgbClr val="000000"/>
                          </a:solidFill>
                          <a:effectLst/>
                          <a:latin typeface="Calibri" panose="020F0502020204030204" pitchFamily="34" charset="0"/>
                        </a:rPr>
                        <a:t>Do not currently use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713526"/>
                  </a:ext>
                </a:extLst>
              </a:tr>
              <a:tr h="182880">
                <a:tc>
                  <a:txBody>
                    <a:bodyPr/>
                    <a:lstStyle/>
                    <a:p>
                      <a:pPr algn="l" fontAlgn="b"/>
                      <a:r>
                        <a:rPr lang="en-US" sz="1100" b="0" i="0" u="none" strike="noStrike">
                          <a:solidFill>
                            <a:srgbClr val="000000"/>
                          </a:solidFill>
                          <a:effectLst/>
                          <a:latin typeface="Calibri" panose="020F0502020204030204" pitchFamily="34" charset="0"/>
                        </a:rPr>
                        <a:t>Chewing tobacco, etc.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80%</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81%</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144709"/>
                  </a:ext>
                </a:extLst>
              </a:tr>
              <a:tr h="182880">
                <a:tc>
                  <a:txBody>
                    <a:bodyPr/>
                    <a:lstStyle/>
                    <a:p>
                      <a:pPr algn="l" fontAlgn="b"/>
                      <a:r>
                        <a:rPr lang="en-US" sz="1100" b="0" i="0" u="none" strike="noStrike">
                          <a:solidFill>
                            <a:srgbClr val="000000"/>
                          </a:solidFill>
                          <a:effectLst/>
                          <a:latin typeface="Calibri" panose="020F0502020204030204" pitchFamily="34" charset="0"/>
                        </a:rPr>
                        <a:t>Cigars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77%</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942316"/>
                  </a:ext>
                </a:extLst>
              </a:tr>
              <a:tr h="182880">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392249"/>
                  </a:ext>
                </a:extLst>
              </a:tr>
              <a:tr h="182880">
                <a:tc>
                  <a:txBody>
                    <a:bodyPr/>
                    <a:lstStyle/>
                    <a:p>
                      <a:pPr algn="l" fontAlgn="b"/>
                      <a:r>
                        <a:rPr lang="en-US" sz="1100" b="1" i="0" u="none" strike="noStrike">
                          <a:solidFill>
                            <a:srgbClr val="000000"/>
                          </a:solidFill>
                          <a:effectLst/>
                          <a:latin typeface="Calibri" panose="020F0502020204030204" pitchFamily="34" charset="0"/>
                        </a:rPr>
                        <a:t>Currently use everyday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40155"/>
                  </a:ext>
                </a:extLst>
              </a:tr>
              <a:tr h="182880">
                <a:tc>
                  <a:txBody>
                    <a:bodyPr/>
                    <a:lstStyle/>
                    <a:p>
                      <a:pPr algn="l" fontAlgn="b"/>
                      <a:r>
                        <a:rPr lang="en-US" sz="1100" b="0" i="0" u="none" strike="noStrike">
                          <a:solidFill>
                            <a:srgbClr val="000000"/>
                          </a:solidFill>
                          <a:effectLst/>
                          <a:latin typeface="Calibri" panose="020F0502020204030204" pitchFamily="34" charset="0"/>
                        </a:rPr>
                        <a:t>Cigarettes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063507"/>
                  </a:ext>
                </a:extLst>
              </a:tr>
              <a:tr h="182880">
                <a:tc>
                  <a:txBody>
                    <a:bodyPr/>
                    <a:lstStyle/>
                    <a:p>
                      <a:pPr algn="l" fontAlgn="b"/>
                      <a:r>
                        <a:rPr lang="en-US" sz="1100" b="0" i="0" u="none" strike="noStrike">
                          <a:solidFill>
                            <a:srgbClr val="000000"/>
                          </a:solidFill>
                          <a:effectLst/>
                          <a:latin typeface="Calibri" panose="020F0502020204030204" pitchFamily="34" charset="0"/>
                        </a:rPr>
                        <a:t>Cigars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123733"/>
                  </a:ext>
                </a:extLst>
              </a:tr>
              <a:tr h="182880">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232604"/>
                  </a:ext>
                </a:extLst>
              </a:tr>
              <a:tr h="182880">
                <a:tc>
                  <a:txBody>
                    <a:bodyPr/>
                    <a:lstStyle/>
                    <a:p>
                      <a:pPr algn="l" fontAlgn="b"/>
                      <a:r>
                        <a:rPr lang="en-US" sz="1100" b="0" i="0" u="none" strike="noStrike">
                          <a:solidFill>
                            <a:srgbClr val="000000"/>
                          </a:solidFill>
                          <a:effectLst/>
                          <a:latin typeface="Calibri" panose="020F0502020204030204" pitchFamily="34" charset="0"/>
                        </a:rPr>
                        <a:t>Used E-cigarettes everyday past 30 days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1"/>
                  </a:ext>
                </a:extLst>
              </a:tr>
              <a:tr h="182880">
                <a:tc>
                  <a:txBody>
                    <a:bodyPr/>
                    <a:lstStyle/>
                    <a:p>
                      <a:pPr algn="l" fontAlgn="b"/>
                      <a:r>
                        <a:rPr lang="en-US" sz="1100" b="0" i="0" u="none" strike="noStrike">
                          <a:solidFill>
                            <a:srgbClr val="000000"/>
                          </a:solidFill>
                          <a:effectLst/>
                          <a:latin typeface="Calibri" panose="020F0502020204030204" pitchFamily="34" charset="0"/>
                        </a:rPr>
                        <a:t>Didn't use e-cigs at all past 30 days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64%</a:t>
                      </a:r>
                      <a:r>
                        <a:rPr lang="en-US" sz="1100" b="0" i="0" u="none" strike="noStrike">
                          <a:solidFill>
                            <a:srgbClr val="FF0000"/>
                          </a:solidFill>
                          <a:effectLst/>
                          <a:latin typeface="Calibri" panose="020F0502020204030204" pitchFamily="34" charset="0"/>
                        </a:rPr>
                        <a:t>BD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097943"/>
                  </a:ext>
                </a:extLst>
              </a:tr>
            </a:tbl>
          </a:graphicData>
        </a:graphic>
      </p:graphicFrame>
      <p:sp>
        <p:nvSpPr>
          <p:cNvPr id="3" name="TextBox 2">
            <a:extLst>
              <a:ext uri="{FF2B5EF4-FFF2-40B4-BE49-F238E27FC236}">
                <a16:creationId xmlns:a16="http://schemas.microsoft.com/office/drawing/2014/main" id="{336BF949-5586-4F68-BAF9-8B6D793BDB22}"/>
              </a:ext>
            </a:extLst>
          </p:cNvPr>
          <p:cNvSpPr txBox="1"/>
          <p:nvPr/>
        </p:nvSpPr>
        <p:spPr>
          <a:xfrm>
            <a:off x="10218198" y="5208284"/>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3289380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 among Users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738232"/>
            <a:ext cx="11996257" cy="5438731"/>
          </a:xfrm>
        </p:spPr>
        <p:txBody>
          <a:bodyPr>
            <a:noAutofit/>
          </a:bodyPr>
          <a:lstStyle/>
          <a:p>
            <a:pPr marL="0" indent="0">
              <a:buNone/>
            </a:pPr>
            <a:r>
              <a:rPr lang="en-US" sz="1200" b="1" i="1" dirty="0"/>
              <a:t>WHY AND WHEN USE E-CIGARETTES/VAPING PRODUCTS</a:t>
            </a:r>
          </a:p>
          <a:p>
            <a:r>
              <a:rPr lang="en-US" sz="1200" dirty="0"/>
              <a:t>Rural county Idahoans are more likely than those in Suburban or Urban areas to say they use vaping products because they like the taste, because e-cigarettes are cheaper than cigarettes and because they are unable to stop.</a:t>
            </a:r>
          </a:p>
          <a:p>
            <a:pPr lvl="1"/>
            <a:r>
              <a:rPr lang="en-US" sz="1200" dirty="0"/>
              <a:t>They are less likely to use vaping products to help them quit smoking.</a:t>
            </a:r>
          </a:p>
          <a:p>
            <a:r>
              <a:rPr lang="en-US" sz="1200" dirty="0"/>
              <a:t>Idahoans in Suburban areas are more likely than those in other areas to use vaping products because their family/friends use them.</a:t>
            </a:r>
          </a:p>
          <a:p>
            <a:pPr marL="0" indent="0">
              <a:buNone/>
            </a:pPr>
            <a:endParaRPr lang="en-US" sz="1600" dirty="0"/>
          </a:p>
          <a:p>
            <a:pPr lvl="1"/>
            <a:endParaRPr lang="en-US" sz="1200" dirty="0"/>
          </a:p>
          <a:p>
            <a:pPr lvl="1"/>
            <a:endParaRPr lang="en-US" sz="1200" dirty="0"/>
          </a:p>
          <a:p>
            <a:pPr lvl="1"/>
            <a:endParaRPr lang="en-US" sz="1200" dirty="0"/>
          </a:p>
          <a:p>
            <a:pPr lvl="1"/>
            <a:endParaRPr lang="en-US" sz="1200" dirty="0"/>
          </a:p>
          <a:p>
            <a:pPr lvl="1"/>
            <a:endParaRPr lang="en-US" sz="1200" dirty="0"/>
          </a:p>
          <a:p>
            <a:pPr marL="457200" lvl="1" indent="0">
              <a:buNone/>
            </a:pPr>
            <a:endParaRPr lang="en-US" sz="1200" dirty="0"/>
          </a:p>
          <a:p>
            <a:pPr marL="457200" lvl="1" indent="0">
              <a:buNone/>
            </a:pPr>
            <a:endParaRPr lang="en-US" sz="1200" dirty="0"/>
          </a:p>
          <a:p>
            <a:r>
              <a:rPr lang="en-US" sz="1200" dirty="0"/>
              <a:t>Idahoans in Suburban and Urban areas are more likely than those in Rural counties to use e-cigarettes at social events with family or friends.</a:t>
            </a:r>
          </a:p>
          <a:p>
            <a:r>
              <a:rPr lang="en-US" sz="1200" dirty="0"/>
              <a:t>Those in Rural areas are more likely to use e-cigarettes when they are at work or at school.</a:t>
            </a:r>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r>
              <a:rPr lang="en-US" sz="1200" dirty="0"/>
              <a:t>Idahoans in Rural counties are more likely than other Idaho vapers to buy their e-cigarettes/vaping products online – 27% say they buy online versus 18% in Suburban counties and 13% in Urban counties.</a:t>
            </a:r>
          </a:p>
          <a:p>
            <a:pPr marL="0" indent="0">
              <a:buNone/>
            </a:pPr>
            <a:endParaRPr lang="en-US" sz="1200" b="1" i="1" dirty="0"/>
          </a:p>
          <a:p>
            <a:pPr marL="0" indent="0">
              <a:buNone/>
            </a:pPr>
            <a:endParaRPr lang="en-US" sz="1200" b="1" i="1" dirty="0"/>
          </a:p>
          <a:p>
            <a:endParaRPr lang="en-US" sz="12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p:txBody>
      </p:sp>
      <p:graphicFrame>
        <p:nvGraphicFramePr>
          <p:cNvPr id="3" name="Table 2">
            <a:extLst>
              <a:ext uri="{FF2B5EF4-FFF2-40B4-BE49-F238E27FC236}">
                <a16:creationId xmlns:a16="http://schemas.microsoft.com/office/drawing/2014/main" id="{FE8445BC-D644-47A6-97D8-1660B92ED2E6}"/>
              </a:ext>
            </a:extLst>
          </p:cNvPr>
          <p:cNvGraphicFramePr>
            <a:graphicFrameLocks noGrp="1"/>
          </p:cNvGraphicFramePr>
          <p:nvPr/>
        </p:nvGraphicFramePr>
        <p:xfrm>
          <a:off x="3040518" y="2105384"/>
          <a:ext cx="4914900" cy="1463040"/>
        </p:xfrm>
        <a:graphic>
          <a:graphicData uri="http://schemas.openxmlformats.org/drawingml/2006/table">
            <a:tbl>
              <a:tblPr/>
              <a:tblGrid>
                <a:gridCol w="2984500">
                  <a:extLst>
                    <a:ext uri="{9D8B030D-6E8A-4147-A177-3AD203B41FA5}">
                      <a16:colId xmlns:a16="http://schemas.microsoft.com/office/drawing/2014/main" val="2943733157"/>
                    </a:ext>
                  </a:extLst>
                </a:gridCol>
                <a:gridCol w="609600">
                  <a:extLst>
                    <a:ext uri="{9D8B030D-6E8A-4147-A177-3AD203B41FA5}">
                      <a16:colId xmlns:a16="http://schemas.microsoft.com/office/drawing/2014/main" val="974882800"/>
                    </a:ext>
                  </a:extLst>
                </a:gridCol>
                <a:gridCol w="711200">
                  <a:extLst>
                    <a:ext uri="{9D8B030D-6E8A-4147-A177-3AD203B41FA5}">
                      <a16:colId xmlns:a16="http://schemas.microsoft.com/office/drawing/2014/main" val="640308424"/>
                    </a:ext>
                  </a:extLst>
                </a:gridCol>
                <a:gridCol w="609600">
                  <a:extLst>
                    <a:ext uri="{9D8B030D-6E8A-4147-A177-3AD203B41FA5}">
                      <a16:colId xmlns:a16="http://schemas.microsoft.com/office/drawing/2014/main" val="72194606"/>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17397363"/>
                  </a:ext>
                </a:extLst>
              </a:tr>
              <a:tr h="182880">
                <a:tc>
                  <a:txBody>
                    <a:bodyPr/>
                    <a:lstStyle/>
                    <a:p>
                      <a:pPr algn="l" fontAlgn="b"/>
                      <a:r>
                        <a:rPr lang="en-US" sz="1100" b="1" i="0" u="none" strike="noStrike">
                          <a:solidFill>
                            <a:srgbClr val="000000"/>
                          </a:solidFill>
                          <a:effectLst/>
                          <a:latin typeface="Calibri" panose="020F0502020204030204" pitchFamily="34" charset="0"/>
                        </a:rPr>
                        <a:t>Top 3 Reasons Use E-Cigarettes/Vaping Products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846186"/>
                  </a:ext>
                </a:extLst>
              </a:tr>
              <a:tr h="182880">
                <a:tc>
                  <a:txBody>
                    <a:bodyPr/>
                    <a:lstStyle/>
                    <a:p>
                      <a:pPr algn="l" fontAlgn="b"/>
                      <a:r>
                        <a:rPr lang="en-US" sz="1100" b="0" i="0" u="none" strike="noStrike">
                          <a:solidFill>
                            <a:srgbClr val="000000"/>
                          </a:solidFill>
                          <a:effectLst/>
                          <a:latin typeface="Calibri" panose="020F0502020204030204" pitchFamily="34" charset="0"/>
                        </a:rPr>
                        <a:t>I enjoy the taste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45%</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909863"/>
                  </a:ext>
                </a:extLst>
              </a:tr>
              <a:tr h="182880">
                <a:tc>
                  <a:txBody>
                    <a:bodyPr/>
                    <a:lstStyle/>
                    <a:p>
                      <a:pPr algn="l" fontAlgn="b"/>
                      <a:r>
                        <a:rPr lang="en-US" sz="1100" b="0" i="0" u="none" strike="noStrike">
                          <a:solidFill>
                            <a:srgbClr val="000000"/>
                          </a:solidFill>
                          <a:effectLst/>
                          <a:latin typeface="Calibri" panose="020F0502020204030204" pitchFamily="34" charset="0"/>
                        </a:rPr>
                        <a:t>To help me quit smoking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675568"/>
                  </a:ext>
                </a:extLst>
              </a:tr>
              <a:tr h="182880">
                <a:tc>
                  <a:txBody>
                    <a:bodyPr/>
                    <a:lstStyle/>
                    <a:p>
                      <a:pPr algn="l" fontAlgn="b"/>
                      <a:r>
                        <a:rPr lang="en-US" sz="1100" b="0" i="0" u="none" strike="noStrike">
                          <a:solidFill>
                            <a:srgbClr val="000000"/>
                          </a:solidFill>
                          <a:effectLst/>
                          <a:latin typeface="Calibri" panose="020F0502020204030204" pitchFamily="34" charset="0"/>
                        </a:rPr>
                        <a:t>My friends/family members use these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635734"/>
                  </a:ext>
                </a:extLst>
              </a:tr>
              <a:tr h="182880">
                <a:tc>
                  <a:txBody>
                    <a:bodyPr/>
                    <a:lstStyle/>
                    <a:p>
                      <a:pPr algn="l" fontAlgn="b"/>
                      <a:r>
                        <a:rPr lang="en-US" sz="1100" b="0" i="0" u="none" strike="noStrike">
                          <a:solidFill>
                            <a:srgbClr val="000000"/>
                          </a:solidFill>
                          <a:effectLst/>
                          <a:latin typeface="Calibri" panose="020F0502020204030204" pitchFamily="34" charset="0"/>
                        </a:rPr>
                        <a:t>E-cigarettes are cheaper than cigarettes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507080"/>
                  </a:ext>
                </a:extLst>
              </a:tr>
              <a:tr h="182880">
                <a:tc>
                  <a:txBody>
                    <a:bodyPr/>
                    <a:lstStyle/>
                    <a:p>
                      <a:pPr algn="l" fontAlgn="b"/>
                      <a:r>
                        <a:rPr lang="en-US" sz="1100" b="0" i="0" u="none" strike="noStrike">
                          <a:solidFill>
                            <a:srgbClr val="000000"/>
                          </a:solidFill>
                          <a:effectLst/>
                          <a:latin typeface="Calibri" panose="020F0502020204030204" pitchFamily="34" charset="0"/>
                        </a:rPr>
                        <a:t>I am unable to stop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534809"/>
                  </a:ext>
                </a:extLst>
              </a:tr>
            </a:tbl>
          </a:graphicData>
        </a:graphic>
      </p:graphicFrame>
      <p:graphicFrame>
        <p:nvGraphicFramePr>
          <p:cNvPr id="4" name="Table 3">
            <a:extLst>
              <a:ext uri="{FF2B5EF4-FFF2-40B4-BE49-F238E27FC236}">
                <a16:creationId xmlns:a16="http://schemas.microsoft.com/office/drawing/2014/main" id="{86C24161-9F86-4AF8-A2F3-BF29015AD90F}"/>
              </a:ext>
            </a:extLst>
          </p:cNvPr>
          <p:cNvGraphicFramePr>
            <a:graphicFrameLocks noGrp="1"/>
          </p:cNvGraphicFramePr>
          <p:nvPr/>
        </p:nvGraphicFramePr>
        <p:xfrm>
          <a:off x="3040518" y="4574264"/>
          <a:ext cx="4914900" cy="914400"/>
        </p:xfrm>
        <a:graphic>
          <a:graphicData uri="http://schemas.openxmlformats.org/drawingml/2006/table">
            <a:tbl>
              <a:tblPr/>
              <a:tblGrid>
                <a:gridCol w="2984500">
                  <a:extLst>
                    <a:ext uri="{9D8B030D-6E8A-4147-A177-3AD203B41FA5}">
                      <a16:colId xmlns:a16="http://schemas.microsoft.com/office/drawing/2014/main" val="1304553714"/>
                    </a:ext>
                  </a:extLst>
                </a:gridCol>
                <a:gridCol w="609600">
                  <a:extLst>
                    <a:ext uri="{9D8B030D-6E8A-4147-A177-3AD203B41FA5}">
                      <a16:colId xmlns:a16="http://schemas.microsoft.com/office/drawing/2014/main" val="4110703903"/>
                    </a:ext>
                  </a:extLst>
                </a:gridCol>
                <a:gridCol w="711200">
                  <a:extLst>
                    <a:ext uri="{9D8B030D-6E8A-4147-A177-3AD203B41FA5}">
                      <a16:colId xmlns:a16="http://schemas.microsoft.com/office/drawing/2014/main" val="3103292582"/>
                    </a:ext>
                  </a:extLst>
                </a:gridCol>
                <a:gridCol w="609600">
                  <a:extLst>
                    <a:ext uri="{9D8B030D-6E8A-4147-A177-3AD203B41FA5}">
                      <a16:colId xmlns:a16="http://schemas.microsoft.com/office/drawing/2014/main" val="188400690"/>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520864852"/>
                  </a:ext>
                </a:extLst>
              </a:tr>
              <a:tr h="182880">
                <a:tc>
                  <a:txBody>
                    <a:bodyPr/>
                    <a:lstStyle/>
                    <a:p>
                      <a:pPr algn="l" fontAlgn="b"/>
                      <a:r>
                        <a:rPr lang="en-US" sz="1100" b="1" i="0" u="none" strike="noStrike">
                          <a:solidFill>
                            <a:srgbClr val="000000"/>
                          </a:solidFill>
                          <a:effectLst/>
                          <a:latin typeface="Calibri" panose="020F0502020204030204" pitchFamily="34" charset="0"/>
                        </a:rPr>
                        <a:t>Where Use E-Cigarettes/Vaping Products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206665"/>
                  </a:ext>
                </a:extLst>
              </a:tr>
              <a:tr h="182880">
                <a:tc>
                  <a:txBody>
                    <a:bodyPr/>
                    <a:lstStyle/>
                    <a:p>
                      <a:pPr algn="l" fontAlgn="b"/>
                      <a:r>
                        <a:rPr lang="en-US" sz="1100" b="0" i="0" u="none" strike="noStrike">
                          <a:solidFill>
                            <a:srgbClr val="000000"/>
                          </a:solidFill>
                          <a:effectLst/>
                          <a:latin typeface="Calibri" panose="020F0502020204030204" pitchFamily="34" charset="0"/>
                        </a:rPr>
                        <a:t>Social events with family/friends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48%</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45%</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789786"/>
                  </a:ext>
                </a:extLst>
              </a:tr>
              <a:tr h="182880">
                <a:tc>
                  <a:txBody>
                    <a:bodyPr/>
                    <a:lstStyle/>
                    <a:p>
                      <a:pPr algn="l" fontAlgn="b"/>
                      <a:r>
                        <a:rPr lang="en-US" sz="1100" b="0" i="0" u="none" strike="noStrike">
                          <a:solidFill>
                            <a:srgbClr val="000000"/>
                          </a:solidFill>
                          <a:effectLst/>
                          <a:latin typeface="Calibri" panose="020F0502020204030204" pitchFamily="34" charset="0"/>
                        </a:rPr>
                        <a:t>When I am at work/school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17%</a:t>
                      </a:r>
                      <a:r>
                        <a:rPr lang="en-US" sz="1100" b="0" i="0" u="none" strike="noStrike" dirty="0">
                          <a:solidFill>
                            <a:srgbClr val="FF0000"/>
                          </a:solidFill>
                          <a:effectLst/>
                          <a:latin typeface="Calibri" panose="020F0502020204030204" pitchFamily="34" charset="0"/>
                        </a:rPr>
                        <a:t>c</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348192"/>
                  </a:ext>
                </a:extLst>
              </a:tr>
            </a:tbl>
          </a:graphicData>
        </a:graphic>
      </p:graphicFrame>
      <p:sp>
        <p:nvSpPr>
          <p:cNvPr id="11" name="TextBox 10">
            <a:extLst>
              <a:ext uri="{FF2B5EF4-FFF2-40B4-BE49-F238E27FC236}">
                <a16:creationId xmlns:a16="http://schemas.microsoft.com/office/drawing/2014/main" id="{FE25D8D8-F928-4AF8-B187-15C33EC3A9D8}"/>
              </a:ext>
            </a:extLst>
          </p:cNvPr>
          <p:cNvSpPr txBox="1"/>
          <p:nvPr/>
        </p:nvSpPr>
        <p:spPr>
          <a:xfrm>
            <a:off x="10282710" y="4574264"/>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952447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 among Users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97871" y="671042"/>
            <a:ext cx="11996257" cy="5438731"/>
          </a:xfrm>
        </p:spPr>
        <p:txBody>
          <a:bodyPr>
            <a:noAutofit/>
          </a:bodyPr>
          <a:lstStyle/>
          <a:p>
            <a:pPr marL="0" indent="0">
              <a:buNone/>
            </a:pPr>
            <a:r>
              <a:rPr lang="en-US" sz="1200" b="1" i="1" dirty="0"/>
              <a:t>QUITTING BEHAVIORS/ATTITUDES</a:t>
            </a:r>
          </a:p>
          <a:p>
            <a:r>
              <a:rPr lang="en-US" sz="1200" dirty="0"/>
              <a:t>Rural respondents were more likely than Suburban or Urban respondents to say they have tried to quit e-cigarettes, chewing tobacco, and cigars in the past year.</a:t>
            </a:r>
          </a:p>
          <a:p>
            <a:pPr lvl="1"/>
            <a:r>
              <a:rPr lang="en-US" sz="1200" dirty="0"/>
              <a:t>Idahoans from all locations are equally likely to have tried to quit cigarettes.</a:t>
            </a:r>
          </a:p>
          <a:p>
            <a:endParaRPr lang="en-US" sz="900" dirty="0"/>
          </a:p>
          <a:p>
            <a:pPr marL="0" indent="0">
              <a:buNone/>
            </a:pPr>
            <a:endParaRPr lang="en-US" sz="900" b="1" i="1" dirty="0"/>
          </a:p>
          <a:p>
            <a:pPr marL="0" indent="0">
              <a:buNone/>
            </a:pPr>
            <a:endParaRPr lang="en-US" sz="900" b="1" i="1" dirty="0"/>
          </a:p>
          <a:p>
            <a:pPr marL="0" indent="0">
              <a:buNone/>
            </a:pPr>
            <a:endParaRPr lang="en-US" sz="900" b="1" i="1" dirty="0"/>
          </a:p>
          <a:p>
            <a:pPr marL="0" indent="0">
              <a:buNone/>
            </a:pPr>
            <a:endParaRPr lang="en-US" sz="900" b="1" i="1" dirty="0"/>
          </a:p>
          <a:p>
            <a:r>
              <a:rPr lang="en-US" sz="1200" dirty="0"/>
              <a:t>Rural Idaho smokers appear to have better success quitting cigarettes, while Suburban Idahoan smokers are most likely to want to quit.</a:t>
            </a:r>
          </a:p>
          <a:p>
            <a:endParaRPr lang="en-US" sz="1200" dirty="0"/>
          </a:p>
          <a:p>
            <a:endParaRPr lang="en-US" sz="900" dirty="0"/>
          </a:p>
          <a:p>
            <a:endParaRPr lang="en-US" sz="900" dirty="0"/>
          </a:p>
          <a:p>
            <a:endParaRPr lang="en-US" sz="900" dirty="0"/>
          </a:p>
          <a:p>
            <a:pPr marL="0" indent="0">
              <a:buNone/>
            </a:pPr>
            <a:endParaRPr lang="en-US" sz="900" dirty="0"/>
          </a:p>
          <a:p>
            <a:pPr marL="0" indent="0">
              <a:buNone/>
            </a:pPr>
            <a:endParaRPr lang="en-US" sz="900" dirty="0"/>
          </a:p>
          <a:p>
            <a:r>
              <a:rPr lang="en-US" sz="1200" dirty="0"/>
              <a:t>Suburban respondents were more likely than their counterparts to say that if they wanted to quit e-cigarettes, they could do it on their own without help. Urban and Rural respondents were more likely than Suburban respondents to say they would call a </a:t>
            </a:r>
            <a:r>
              <a:rPr lang="en-US" sz="1200" dirty="0" err="1"/>
              <a:t>quitline</a:t>
            </a:r>
            <a:r>
              <a:rPr lang="en-US" sz="1200" dirty="0"/>
              <a:t>/helpline, go to a pharmacy or contact another trusted advisor. </a:t>
            </a:r>
          </a:p>
          <a:p>
            <a:endParaRPr lang="en-US" sz="1200" dirty="0"/>
          </a:p>
          <a:p>
            <a:endParaRPr lang="en-US" sz="1200" dirty="0"/>
          </a:p>
          <a:p>
            <a:endParaRPr lang="en-US" sz="1200" dirty="0"/>
          </a:p>
          <a:p>
            <a:endParaRPr lang="en-US" sz="1200" dirty="0"/>
          </a:p>
          <a:p>
            <a:endParaRPr lang="en-US" sz="1200" dirty="0"/>
          </a:p>
          <a:p>
            <a:endParaRPr lang="en-US" sz="1200" dirty="0"/>
          </a:p>
          <a:p>
            <a:pPr marL="0" indent="0">
              <a:buNone/>
            </a:pPr>
            <a:endParaRPr lang="en-US" sz="12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p:txBody>
      </p:sp>
      <p:graphicFrame>
        <p:nvGraphicFramePr>
          <p:cNvPr id="3" name="Table 2">
            <a:extLst>
              <a:ext uri="{FF2B5EF4-FFF2-40B4-BE49-F238E27FC236}">
                <a16:creationId xmlns:a16="http://schemas.microsoft.com/office/drawing/2014/main" id="{3FA26642-F95B-4C73-90F5-2E6FF61E21C4}"/>
              </a:ext>
            </a:extLst>
          </p:cNvPr>
          <p:cNvGraphicFramePr>
            <a:graphicFrameLocks noGrp="1"/>
          </p:cNvGraphicFramePr>
          <p:nvPr/>
        </p:nvGraphicFramePr>
        <p:xfrm>
          <a:off x="3164805" y="1263734"/>
          <a:ext cx="4914900" cy="1280160"/>
        </p:xfrm>
        <a:graphic>
          <a:graphicData uri="http://schemas.openxmlformats.org/drawingml/2006/table">
            <a:tbl>
              <a:tblPr/>
              <a:tblGrid>
                <a:gridCol w="2984500">
                  <a:extLst>
                    <a:ext uri="{9D8B030D-6E8A-4147-A177-3AD203B41FA5}">
                      <a16:colId xmlns:a16="http://schemas.microsoft.com/office/drawing/2014/main" val="191208095"/>
                    </a:ext>
                  </a:extLst>
                </a:gridCol>
                <a:gridCol w="609600">
                  <a:extLst>
                    <a:ext uri="{9D8B030D-6E8A-4147-A177-3AD203B41FA5}">
                      <a16:colId xmlns:a16="http://schemas.microsoft.com/office/drawing/2014/main" val="417283347"/>
                    </a:ext>
                  </a:extLst>
                </a:gridCol>
                <a:gridCol w="711200">
                  <a:extLst>
                    <a:ext uri="{9D8B030D-6E8A-4147-A177-3AD203B41FA5}">
                      <a16:colId xmlns:a16="http://schemas.microsoft.com/office/drawing/2014/main" val="3058364608"/>
                    </a:ext>
                  </a:extLst>
                </a:gridCol>
                <a:gridCol w="609600">
                  <a:extLst>
                    <a:ext uri="{9D8B030D-6E8A-4147-A177-3AD203B41FA5}">
                      <a16:colId xmlns:a16="http://schemas.microsoft.com/office/drawing/2014/main" val="2029145643"/>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743364274"/>
                  </a:ext>
                </a:extLst>
              </a:tr>
              <a:tr h="182880">
                <a:tc>
                  <a:txBody>
                    <a:bodyPr/>
                    <a:lstStyle/>
                    <a:p>
                      <a:pPr algn="l" fontAlgn="b"/>
                      <a:r>
                        <a:rPr lang="en-US" sz="1100" b="1" i="0" u="none" strike="noStrike">
                          <a:solidFill>
                            <a:srgbClr val="000000"/>
                          </a:solidFill>
                          <a:effectLst/>
                          <a:latin typeface="Calibri" panose="020F0502020204030204" pitchFamily="34" charset="0"/>
                        </a:rPr>
                        <a:t>Tried to Quit in Past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863715"/>
                  </a:ext>
                </a:extLst>
              </a:tr>
              <a:tr h="182880">
                <a:tc>
                  <a:txBody>
                    <a:bodyPr/>
                    <a:lstStyle/>
                    <a:p>
                      <a:pPr algn="l" fontAlgn="b"/>
                      <a:r>
                        <a:rPr lang="en-US" sz="1100" b="0" i="0" u="none" strike="noStrike">
                          <a:solidFill>
                            <a:srgbClr val="000000"/>
                          </a:solidFill>
                          <a:effectLst/>
                          <a:latin typeface="Calibri" panose="020F0502020204030204" pitchFamily="34" charset="0"/>
                        </a:rPr>
                        <a:t>e-Cigarettes/vaping products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35%</a:t>
                      </a:r>
                      <a:r>
                        <a:rPr lang="en-US" sz="1100" b="0" i="0" u="none" strike="noStrike" dirty="0">
                          <a:solidFill>
                            <a:srgbClr val="FF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105789"/>
                  </a:ext>
                </a:extLst>
              </a:tr>
              <a:tr h="182880">
                <a:tc>
                  <a:txBody>
                    <a:bodyPr/>
                    <a:lstStyle/>
                    <a:p>
                      <a:pPr algn="l" fontAlgn="b"/>
                      <a:r>
                        <a:rPr lang="en-US" sz="1100" b="0" i="0" u="none" strike="noStrike">
                          <a:solidFill>
                            <a:srgbClr val="000000"/>
                          </a:solidFill>
                          <a:effectLst/>
                          <a:latin typeface="Calibri" panose="020F0502020204030204" pitchFamily="34" charset="0"/>
                        </a:rPr>
                        <a:t>Chewing tobacco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16%</a:t>
                      </a:r>
                      <a:r>
                        <a:rPr lang="en-US" sz="1100" b="0" i="0" u="none" strike="noStrike" dirty="0">
                          <a:solidFill>
                            <a:srgbClr val="FF0000"/>
                          </a:solidFill>
                          <a:effectLst/>
                          <a:latin typeface="Calibri" panose="020F0502020204030204" pitchFamily="34" charset="0"/>
                        </a:rPr>
                        <a:t>Cd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235837"/>
                  </a:ext>
                </a:extLst>
              </a:tr>
              <a:tr h="182880">
                <a:tc>
                  <a:txBody>
                    <a:bodyPr/>
                    <a:lstStyle/>
                    <a:p>
                      <a:pPr algn="l" fontAlgn="b"/>
                      <a:r>
                        <a:rPr lang="en-US" sz="1100" b="0" i="0" u="none" strike="noStrike" dirty="0">
                          <a:solidFill>
                            <a:srgbClr val="000000"/>
                          </a:solidFill>
                          <a:effectLst/>
                          <a:latin typeface="Calibri" panose="020F0502020204030204" pitchFamily="34" charset="0"/>
                        </a:rPr>
                        <a:t>Cigars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19%</a:t>
                      </a:r>
                      <a:r>
                        <a:rPr lang="en-US" sz="1100" b="0" i="0" u="none" strike="noStrike" dirty="0">
                          <a:solidFill>
                            <a:srgbClr val="FF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986114"/>
                  </a:ext>
                </a:extLst>
              </a:tr>
              <a:tr h="182880">
                <a:tc>
                  <a:txBody>
                    <a:bodyPr/>
                    <a:lstStyle/>
                    <a:p>
                      <a:pPr algn="l" fontAlgn="b"/>
                      <a:r>
                        <a:rPr lang="en-US" sz="1100" b="0" i="0" u="none" strike="noStrike">
                          <a:solidFill>
                            <a:srgbClr val="000000"/>
                          </a:solidFill>
                          <a:effectLst/>
                          <a:latin typeface="Calibri" panose="020F0502020204030204" pitchFamily="34" charset="0"/>
                        </a:rPr>
                        <a:t>Cigarettes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037908"/>
                  </a:ext>
                </a:extLst>
              </a:tr>
            </a:tbl>
          </a:graphicData>
        </a:graphic>
      </p:graphicFrame>
      <p:graphicFrame>
        <p:nvGraphicFramePr>
          <p:cNvPr id="4" name="Table 3">
            <a:extLst>
              <a:ext uri="{FF2B5EF4-FFF2-40B4-BE49-F238E27FC236}">
                <a16:creationId xmlns:a16="http://schemas.microsoft.com/office/drawing/2014/main" id="{1AFBD019-47DE-4066-B3BD-43FFDF8DA291}"/>
              </a:ext>
            </a:extLst>
          </p:cNvPr>
          <p:cNvGraphicFramePr>
            <a:graphicFrameLocks noGrp="1"/>
          </p:cNvGraphicFramePr>
          <p:nvPr/>
        </p:nvGraphicFramePr>
        <p:xfrm>
          <a:off x="2979399" y="3071080"/>
          <a:ext cx="5295900" cy="1272540"/>
        </p:xfrm>
        <a:graphic>
          <a:graphicData uri="http://schemas.openxmlformats.org/drawingml/2006/table">
            <a:tbl>
              <a:tblPr/>
              <a:tblGrid>
                <a:gridCol w="3365500">
                  <a:extLst>
                    <a:ext uri="{9D8B030D-6E8A-4147-A177-3AD203B41FA5}">
                      <a16:colId xmlns:a16="http://schemas.microsoft.com/office/drawing/2014/main" val="2849670630"/>
                    </a:ext>
                  </a:extLst>
                </a:gridCol>
                <a:gridCol w="609600">
                  <a:extLst>
                    <a:ext uri="{9D8B030D-6E8A-4147-A177-3AD203B41FA5}">
                      <a16:colId xmlns:a16="http://schemas.microsoft.com/office/drawing/2014/main" val="2904398732"/>
                    </a:ext>
                  </a:extLst>
                </a:gridCol>
                <a:gridCol w="711200">
                  <a:extLst>
                    <a:ext uri="{9D8B030D-6E8A-4147-A177-3AD203B41FA5}">
                      <a16:colId xmlns:a16="http://schemas.microsoft.com/office/drawing/2014/main" val="348944666"/>
                    </a:ext>
                  </a:extLst>
                </a:gridCol>
                <a:gridCol w="609600">
                  <a:extLst>
                    <a:ext uri="{9D8B030D-6E8A-4147-A177-3AD203B41FA5}">
                      <a16:colId xmlns:a16="http://schemas.microsoft.com/office/drawing/2014/main" val="2551382577"/>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792820492"/>
                  </a:ext>
                </a:extLst>
              </a:tr>
              <a:tr h="182880">
                <a:tc>
                  <a:txBody>
                    <a:bodyPr/>
                    <a:lstStyle/>
                    <a:p>
                      <a:pPr algn="l" fontAlgn="b"/>
                      <a:r>
                        <a:rPr lang="en-US" sz="1100" b="1" i="0" u="none" strike="noStrike">
                          <a:solidFill>
                            <a:srgbClr val="000000"/>
                          </a:solidFill>
                          <a:effectLst/>
                          <a:latin typeface="Calibri" panose="020F0502020204030204" pitchFamily="34" charset="0"/>
                        </a:rPr>
                        <a:t>Result of Trying to Quit Cigarettes </a:t>
                      </a:r>
                      <a:r>
                        <a:rPr lang="en-US" sz="1100" b="0" i="0" u="none" strike="noStrike">
                          <a:solidFill>
                            <a:srgbClr val="000000"/>
                          </a:solidFill>
                          <a:effectLst/>
                          <a:latin typeface="Calibri" panose="020F0502020204030204" pitchFamily="34" charset="0"/>
                        </a:rPr>
                        <a:t>(base=tried to quit)</a:t>
                      </a:r>
                      <a:endParaRPr lang="en-US" sz="1100" b="1"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14440"/>
                  </a:ext>
                </a:extLst>
              </a:tr>
              <a:tr h="182880">
                <a:tc>
                  <a:txBody>
                    <a:bodyPr/>
                    <a:lstStyle/>
                    <a:p>
                      <a:pPr algn="l" fontAlgn="b"/>
                      <a:r>
                        <a:rPr lang="en-US" sz="1100" b="0" i="0" u="none" strike="noStrike" dirty="0">
                          <a:solidFill>
                            <a:srgbClr val="000000"/>
                          </a:solidFill>
                          <a:effectLst/>
                          <a:latin typeface="Calibri" panose="020F0502020204030204" pitchFamily="34" charset="0"/>
                        </a:rPr>
                        <a:t>Not successful/quit trying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098178"/>
                  </a:ext>
                </a:extLst>
              </a:tr>
              <a:tr h="182880">
                <a:tc>
                  <a:txBody>
                    <a:bodyPr/>
                    <a:lstStyle/>
                    <a:p>
                      <a:pPr algn="l" fontAlgn="b"/>
                      <a:r>
                        <a:rPr lang="en-US" sz="1100" b="0" i="0" u="none" strike="noStrike">
                          <a:solidFill>
                            <a:srgbClr val="000000"/>
                          </a:solidFill>
                          <a:effectLst/>
                          <a:latin typeface="Calibri" panose="020F0502020204030204" pitchFamily="34" charset="0"/>
                        </a:rPr>
                        <a:t>Not successful/still want to quit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56%</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361583"/>
                  </a:ext>
                </a:extLst>
              </a:tr>
              <a:tr h="182880">
                <a:tc>
                  <a:txBody>
                    <a:bodyPr/>
                    <a:lstStyle/>
                    <a:p>
                      <a:pPr algn="l" fontAlgn="b"/>
                      <a:r>
                        <a:rPr lang="en-US" sz="1100" b="0" i="0" u="none" strike="noStrike">
                          <a:solidFill>
                            <a:srgbClr val="000000"/>
                          </a:solidFill>
                          <a:effectLst/>
                          <a:latin typeface="Calibri" panose="020F0502020204030204" pitchFamily="34" charset="0"/>
                        </a:rPr>
                        <a:t>Successful but afraid will start again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24%</a:t>
                      </a:r>
                      <a:r>
                        <a:rPr lang="en-US" sz="1100" b="0" i="0" u="none" strike="noStrike" dirty="0">
                          <a:solidFill>
                            <a:srgbClr val="FF0000"/>
                          </a:solidFill>
                          <a:effectLst/>
                          <a:latin typeface="Calibri" panose="020F0502020204030204" pitchFamily="34" charset="0"/>
                        </a:rPr>
                        <a:t>d</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346377"/>
                  </a:ext>
                </a:extLst>
              </a:tr>
              <a:tr h="0">
                <a:tc>
                  <a:txBody>
                    <a:bodyPr/>
                    <a:lstStyle/>
                    <a:p>
                      <a:pPr algn="l" fontAlgn="b"/>
                      <a:r>
                        <a:rPr lang="en-US" sz="1100" b="0" i="0" u="none" strike="noStrike">
                          <a:solidFill>
                            <a:srgbClr val="000000"/>
                          </a:solidFill>
                          <a:effectLst/>
                          <a:latin typeface="Calibri" panose="020F0502020204030204" pitchFamily="34" charset="0"/>
                        </a:rPr>
                        <a:t>Successful and will likely not start again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193412"/>
                  </a:ext>
                </a:extLst>
              </a:tr>
            </a:tbl>
          </a:graphicData>
        </a:graphic>
      </p:graphicFrame>
      <p:graphicFrame>
        <p:nvGraphicFramePr>
          <p:cNvPr id="12" name="Table 11">
            <a:extLst>
              <a:ext uri="{FF2B5EF4-FFF2-40B4-BE49-F238E27FC236}">
                <a16:creationId xmlns:a16="http://schemas.microsoft.com/office/drawing/2014/main" id="{0674E53E-998F-4DCD-8CFA-E75EFF30C0E0}"/>
              </a:ext>
            </a:extLst>
          </p:cNvPr>
          <p:cNvGraphicFramePr>
            <a:graphicFrameLocks noGrp="1"/>
          </p:cNvGraphicFramePr>
          <p:nvPr/>
        </p:nvGraphicFramePr>
        <p:xfrm>
          <a:off x="2979399" y="5134098"/>
          <a:ext cx="5295900" cy="1280160"/>
        </p:xfrm>
        <a:graphic>
          <a:graphicData uri="http://schemas.openxmlformats.org/drawingml/2006/table">
            <a:tbl>
              <a:tblPr/>
              <a:tblGrid>
                <a:gridCol w="3365500">
                  <a:extLst>
                    <a:ext uri="{9D8B030D-6E8A-4147-A177-3AD203B41FA5}">
                      <a16:colId xmlns:a16="http://schemas.microsoft.com/office/drawing/2014/main" val="2468777160"/>
                    </a:ext>
                  </a:extLst>
                </a:gridCol>
                <a:gridCol w="609600">
                  <a:extLst>
                    <a:ext uri="{9D8B030D-6E8A-4147-A177-3AD203B41FA5}">
                      <a16:colId xmlns:a16="http://schemas.microsoft.com/office/drawing/2014/main" val="85363898"/>
                    </a:ext>
                  </a:extLst>
                </a:gridCol>
                <a:gridCol w="711200">
                  <a:extLst>
                    <a:ext uri="{9D8B030D-6E8A-4147-A177-3AD203B41FA5}">
                      <a16:colId xmlns:a16="http://schemas.microsoft.com/office/drawing/2014/main" val="3736817055"/>
                    </a:ext>
                  </a:extLst>
                </a:gridCol>
                <a:gridCol w="609600">
                  <a:extLst>
                    <a:ext uri="{9D8B030D-6E8A-4147-A177-3AD203B41FA5}">
                      <a16:colId xmlns:a16="http://schemas.microsoft.com/office/drawing/2014/main" val="2199978513"/>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207124717"/>
                  </a:ext>
                </a:extLst>
              </a:tr>
              <a:tr h="182880">
                <a:tc>
                  <a:txBody>
                    <a:bodyPr/>
                    <a:lstStyle/>
                    <a:p>
                      <a:pPr algn="l" fontAlgn="b"/>
                      <a:r>
                        <a:rPr lang="en-US" sz="1100" b="1" i="0" u="none" strike="noStrike">
                          <a:solidFill>
                            <a:srgbClr val="000000"/>
                          </a:solidFill>
                          <a:effectLst/>
                          <a:latin typeface="Calibri" panose="020F0502020204030204" pitchFamily="34" charset="0"/>
                        </a:rPr>
                        <a:t>If Wanted to Quit E-Cigarettes Where Would Get Help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998685"/>
                  </a:ext>
                </a:extLst>
              </a:tr>
              <a:tr h="182880">
                <a:tc>
                  <a:txBody>
                    <a:bodyPr/>
                    <a:lstStyle/>
                    <a:p>
                      <a:pPr algn="r" fontAlgn="b"/>
                      <a:r>
                        <a:rPr lang="en-US" sz="1100" b="0" i="0" u="none" strike="noStrike">
                          <a:solidFill>
                            <a:srgbClr val="000000"/>
                          </a:solidFill>
                          <a:effectLst/>
                          <a:latin typeface="Calibri" panose="020F0502020204030204" pitchFamily="34" charset="0"/>
                        </a:rPr>
                        <a:t>I could do it myself without help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79%</a:t>
                      </a:r>
                      <a:r>
                        <a:rPr lang="en-US" sz="1100" b="0" i="0" u="none" strike="noStrike">
                          <a:solidFill>
                            <a:srgbClr val="FF0000"/>
                          </a:solidFill>
                          <a:effectLst/>
                          <a:latin typeface="Calibri" panose="020F0502020204030204" pitchFamily="34" charset="0"/>
                        </a:rPr>
                        <a:t>BD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083118"/>
                  </a:ext>
                </a:extLst>
              </a:tr>
              <a:tr h="182880">
                <a:tc>
                  <a:txBody>
                    <a:bodyPr/>
                    <a:lstStyle/>
                    <a:p>
                      <a:pPr algn="r" fontAlgn="b"/>
                      <a:r>
                        <a:rPr lang="en-US" sz="1100" b="0" i="0" u="none" strike="noStrike">
                          <a:solidFill>
                            <a:srgbClr val="000000"/>
                          </a:solidFill>
                          <a:effectLst/>
                          <a:latin typeface="Calibri" panose="020F0502020204030204" pitchFamily="34" charset="0"/>
                        </a:rPr>
                        <a:t>Call quitline/helpline/special program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708334"/>
                  </a:ext>
                </a:extLst>
              </a:tr>
              <a:tr h="182880">
                <a:tc>
                  <a:txBody>
                    <a:bodyPr/>
                    <a:lstStyle/>
                    <a:p>
                      <a:pPr algn="r" fontAlgn="b"/>
                      <a:r>
                        <a:rPr lang="en-US" sz="1100" b="0" i="0" u="none" strike="noStrike">
                          <a:solidFill>
                            <a:srgbClr val="000000"/>
                          </a:solidFill>
                          <a:effectLst/>
                          <a:latin typeface="Calibri" panose="020F0502020204030204" pitchFamily="34" charset="0"/>
                        </a:rPr>
                        <a:t>Drug store/pharmacy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134276"/>
                  </a:ext>
                </a:extLst>
              </a:tr>
              <a:tr h="182880">
                <a:tc>
                  <a:txBody>
                    <a:bodyPr/>
                    <a:lstStyle/>
                    <a:p>
                      <a:pPr algn="r" fontAlgn="b"/>
                      <a:r>
                        <a:rPr lang="en-US" sz="1100" b="0" i="0" u="none" strike="noStrike">
                          <a:solidFill>
                            <a:srgbClr val="000000"/>
                          </a:solidFill>
                          <a:effectLst/>
                          <a:latin typeface="Calibri" panose="020F0502020204030204" pitchFamily="34" charset="0"/>
                        </a:rPr>
                        <a:t>Other trusted advisor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563943"/>
                  </a:ext>
                </a:extLst>
              </a:tr>
            </a:tbl>
          </a:graphicData>
        </a:graphic>
      </p:graphicFrame>
      <p:sp>
        <p:nvSpPr>
          <p:cNvPr id="13" name="TextBox 12">
            <a:extLst>
              <a:ext uri="{FF2B5EF4-FFF2-40B4-BE49-F238E27FC236}">
                <a16:creationId xmlns:a16="http://schemas.microsoft.com/office/drawing/2014/main" id="{CC59B623-3598-41D6-B178-C90C91F4FF12}"/>
              </a:ext>
            </a:extLst>
          </p:cNvPr>
          <p:cNvSpPr txBox="1"/>
          <p:nvPr/>
        </p:nvSpPr>
        <p:spPr>
          <a:xfrm>
            <a:off x="10218198" y="5208284"/>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1786417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 among Users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738232"/>
            <a:ext cx="11996257" cy="5438731"/>
          </a:xfrm>
        </p:spPr>
        <p:txBody>
          <a:bodyPr>
            <a:noAutofit/>
          </a:bodyPr>
          <a:lstStyle/>
          <a:p>
            <a:pPr marL="0" indent="0">
              <a:buNone/>
            </a:pPr>
            <a:r>
              <a:rPr lang="en-US" sz="1200" b="1" i="1" dirty="0"/>
              <a:t>PERCEIVED USAGE BY CHILDREN</a:t>
            </a:r>
          </a:p>
          <a:p>
            <a:r>
              <a:rPr lang="en-US" sz="1200" dirty="0"/>
              <a:t>Idaho parents in Urban areas are more likely to say their adult children living at home have tried e-cigarettes.</a:t>
            </a:r>
          </a:p>
          <a:p>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r>
              <a:rPr lang="en-US" sz="1200" dirty="0"/>
              <a:t>Urban parents are more likely to go online to seek resources if they suspect their children are using vaping products; they are also more likely to not seek any resources.</a:t>
            </a:r>
          </a:p>
          <a:p>
            <a:pPr lvl="1"/>
            <a:r>
              <a:rPr lang="en-US" sz="1200" dirty="0"/>
              <a:t>Rural parents are more likely to use social media as a resource for information/education.</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p:txBody>
      </p:sp>
      <p:graphicFrame>
        <p:nvGraphicFramePr>
          <p:cNvPr id="11" name="Table 10">
            <a:extLst>
              <a:ext uri="{FF2B5EF4-FFF2-40B4-BE49-F238E27FC236}">
                <a16:creationId xmlns:a16="http://schemas.microsoft.com/office/drawing/2014/main" id="{953B08B9-CE71-4E79-8659-7959C40761E2}"/>
              </a:ext>
            </a:extLst>
          </p:cNvPr>
          <p:cNvGraphicFramePr>
            <a:graphicFrameLocks noGrp="1"/>
          </p:cNvGraphicFramePr>
          <p:nvPr/>
        </p:nvGraphicFramePr>
        <p:xfrm>
          <a:off x="2560465" y="1470475"/>
          <a:ext cx="5295900" cy="1645920"/>
        </p:xfrm>
        <a:graphic>
          <a:graphicData uri="http://schemas.openxmlformats.org/drawingml/2006/table">
            <a:tbl>
              <a:tblPr/>
              <a:tblGrid>
                <a:gridCol w="3365500">
                  <a:extLst>
                    <a:ext uri="{9D8B030D-6E8A-4147-A177-3AD203B41FA5}">
                      <a16:colId xmlns:a16="http://schemas.microsoft.com/office/drawing/2014/main" val="2006579772"/>
                    </a:ext>
                  </a:extLst>
                </a:gridCol>
                <a:gridCol w="609600">
                  <a:extLst>
                    <a:ext uri="{9D8B030D-6E8A-4147-A177-3AD203B41FA5}">
                      <a16:colId xmlns:a16="http://schemas.microsoft.com/office/drawing/2014/main" val="1133293283"/>
                    </a:ext>
                  </a:extLst>
                </a:gridCol>
                <a:gridCol w="711200">
                  <a:extLst>
                    <a:ext uri="{9D8B030D-6E8A-4147-A177-3AD203B41FA5}">
                      <a16:colId xmlns:a16="http://schemas.microsoft.com/office/drawing/2014/main" val="1653790701"/>
                    </a:ext>
                  </a:extLst>
                </a:gridCol>
                <a:gridCol w="609600">
                  <a:extLst>
                    <a:ext uri="{9D8B030D-6E8A-4147-A177-3AD203B41FA5}">
                      <a16:colId xmlns:a16="http://schemas.microsoft.com/office/drawing/2014/main" val="416392035"/>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579103417"/>
                  </a:ext>
                </a:extLst>
              </a:tr>
              <a:tr h="731520">
                <a:tc>
                  <a:txBody>
                    <a:bodyPr/>
                    <a:lstStyle/>
                    <a:p>
                      <a:pPr algn="l" fontAlgn="b"/>
                      <a:r>
                        <a:rPr lang="en-US" sz="1100" b="1" i="0" u="none" strike="noStrike" dirty="0">
                          <a:solidFill>
                            <a:srgbClr val="000000"/>
                          </a:solidFill>
                          <a:effectLst/>
                          <a:latin typeface="Calibri" panose="020F0502020204030204" pitchFamily="34" charset="0"/>
                        </a:rPr>
                        <a:t>Percent of Parents Say Their Adult Kids 18+ Living at Home Have Tried E-Cigarettes                                                             </a:t>
                      </a:r>
                      <a:r>
                        <a:rPr lang="en-US" sz="1100" b="0" i="0" u="none" strike="noStrike" dirty="0">
                          <a:solidFill>
                            <a:srgbClr val="000000"/>
                          </a:solidFill>
                          <a:effectLst/>
                          <a:latin typeface="Calibri" panose="020F0502020204030204" pitchFamily="34" charset="0"/>
                        </a:rPr>
                        <a:t> (base = parents with adult kids living at home; note very small </a:t>
                      </a:r>
                      <a:r>
                        <a:rPr lang="en-US" sz="1100" b="0" i="0" u="none" strike="noStrike" dirty="0" err="1">
                          <a:solidFill>
                            <a:srgbClr val="000000"/>
                          </a:solidFill>
                          <a:effectLst/>
                          <a:latin typeface="Calibri" panose="020F0502020204030204" pitchFamily="34" charset="0"/>
                        </a:rPr>
                        <a:t>baase</a:t>
                      </a:r>
                      <a:r>
                        <a:rPr lang="en-US" sz="1100" b="0" i="0" u="none" strike="noStrike" dirty="0">
                          <a:solidFill>
                            <a:srgbClr val="000000"/>
                          </a:solidFill>
                          <a:effectLst/>
                          <a:latin typeface="Calibri" panose="020F0502020204030204" pitchFamily="34" charset="0"/>
                        </a:rPr>
                        <a:t> size)</a:t>
                      </a:r>
                      <a:endParaRPr lang="en-US" sz="11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706524"/>
                  </a:ext>
                </a:extLst>
              </a:tr>
              <a:tr h="182880">
                <a:tc>
                  <a:txBody>
                    <a:bodyPr/>
                    <a:lstStyle/>
                    <a:p>
                      <a:pPr algn="r" fontAlgn="b"/>
                      <a:r>
                        <a:rPr lang="en-US" sz="1100" b="0" i="0" u="none" strike="noStrike">
                          <a:solidFill>
                            <a:srgbClr val="000000"/>
                          </a:solidFill>
                          <a:effectLst/>
                          <a:latin typeface="Calibri" panose="020F0502020204030204" pitchFamily="34" charset="0"/>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84%</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834143"/>
                  </a:ext>
                </a:extLst>
              </a:tr>
              <a:tr h="182880">
                <a:tc>
                  <a:txBody>
                    <a:bodyPr/>
                    <a:lstStyle/>
                    <a:p>
                      <a:pPr algn="r" fontAlgn="b"/>
                      <a:r>
                        <a:rPr lang="en-US" sz="1100" b="0" i="0" u="none" strike="noStrike">
                          <a:solidFill>
                            <a:srgbClr val="000000"/>
                          </a:solidFill>
                          <a:effectLst/>
                          <a:latin typeface="Calibri" panose="020F0502020204030204" pitchFamily="34" charset="0"/>
                        </a:rPr>
                        <a:t>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311083"/>
                  </a:ext>
                </a:extLst>
              </a:tr>
              <a:tr h="182880">
                <a:tc>
                  <a:txBody>
                    <a:bodyPr/>
                    <a:lstStyle/>
                    <a:p>
                      <a:pPr algn="r" fontAlgn="b"/>
                      <a:r>
                        <a:rPr lang="en-US" sz="1100" b="0" i="0" u="none" strike="noStrike">
                          <a:solidFill>
                            <a:srgbClr val="000000"/>
                          </a:solidFill>
                          <a:effectLst/>
                          <a:latin typeface="Calibri" panose="020F0502020204030204" pitchFamily="34" charset="0"/>
                        </a:rPr>
                        <a:t>Not sure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177369"/>
                  </a:ext>
                </a:extLst>
              </a:tr>
            </a:tbl>
          </a:graphicData>
        </a:graphic>
      </p:graphicFrame>
      <p:graphicFrame>
        <p:nvGraphicFramePr>
          <p:cNvPr id="13" name="Table 12">
            <a:extLst>
              <a:ext uri="{FF2B5EF4-FFF2-40B4-BE49-F238E27FC236}">
                <a16:creationId xmlns:a16="http://schemas.microsoft.com/office/drawing/2014/main" id="{B40CA4CB-E72B-46C2-8C30-962770D6639D}"/>
              </a:ext>
            </a:extLst>
          </p:cNvPr>
          <p:cNvGraphicFramePr>
            <a:graphicFrameLocks noGrp="1"/>
          </p:cNvGraphicFramePr>
          <p:nvPr/>
        </p:nvGraphicFramePr>
        <p:xfrm>
          <a:off x="1836565" y="4723669"/>
          <a:ext cx="6019800" cy="1280160"/>
        </p:xfrm>
        <a:graphic>
          <a:graphicData uri="http://schemas.openxmlformats.org/drawingml/2006/table">
            <a:tbl>
              <a:tblPr/>
              <a:tblGrid>
                <a:gridCol w="4089400">
                  <a:extLst>
                    <a:ext uri="{9D8B030D-6E8A-4147-A177-3AD203B41FA5}">
                      <a16:colId xmlns:a16="http://schemas.microsoft.com/office/drawing/2014/main" val="876754128"/>
                    </a:ext>
                  </a:extLst>
                </a:gridCol>
                <a:gridCol w="609600">
                  <a:extLst>
                    <a:ext uri="{9D8B030D-6E8A-4147-A177-3AD203B41FA5}">
                      <a16:colId xmlns:a16="http://schemas.microsoft.com/office/drawing/2014/main" val="118614013"/>
                    </a:ext>
                  </a:extLst>
                </a:gridCol>
                <a:gridCol w="711200">
                  <a:extLst>
                    <a:ext uri="{9D8B030D-6E8A-4147-A177-3AD203B41FA5}">
                      <a16:colId xmlns:a16="http://schemas.microsoft.com/office/drawing/2014/main" val="1835091901"/>
                    </a:ext>
                  </a:extLst>
                </a:gridCol>
                <a:gridCol w="609600">
                  <a:extLst>
                    <a:ext uri="{9D8B030D-6E8A-4147-A177-3AD203B41FA5}">
                      <a16:colId xmlns:a16="http://schemas.microsoft.com/office/drawing/2014/main" val="2446725630"/>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91537424"/>
                  </a:ext>
                </a:extLst>
              </a:tr>
              <a:tr h="365760">
                <a:tc>
                  <a:txBody>
                    <a:bodyPr/>
                    <a:lstStyle/>
                    <a:p>
                      <a:pPr algn="l" fontAlgn="b"/>
                      <a:r>
                        <a:rPr lang="en-US" sz="1100" b="1" i="0" u="none" strike="noStrike">
                          <a:solidFill>
                            <a:srgbClr val="000000"/>
                          </a:solidFill>
                          <a:effectLst/>
                          <a:latin typeface="Calibri" panose="020F0502020204030204" pitchFamily="34" charset="0"/>
                        </a:rPr>
                        <a:t>If Suspect Children Were Using Vaping Products, Resources Would Seek for Education </a:t>
                      </a:r>
                      <a:r>
                        <a:rPr lang="en-US" sz="1100" b="0" i="0" u="none" strike="noStrike">
                          <a:solidFill>
                            <a:srgbClr val="000000"/>
                          </a:solidFill>
                          <a:effectLst/>
                          <a:latin typeface="Calibri" panose="020F0502020204030204" pitchFamily="34" charset="0"/>
                        </a:rPr>
                        <a:t>(base=households with children 9+)</a:t>
                      </a:r>
                      <a:endParaRPr lang="en-US" sz="1100" b="1"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7732"/>
                  </a:ext>
                </a:extLst>
              </a:tr>
              <a:tr h="182880">
                <a:tc>
                  <a:txBody>
                    <a:bodyPr/>
                    <a:lstStyle/>
                    <a:p>
                      <a:pPr algn="l" fontAlgn="b"/>
                      <a:r>
                        <a:rPr lang="en-US" sz="1100" b="0" i="0" u="none" strike="noStrike">
                          <a:solidFill>
                            <a:srgbClr val="000000"/>
                          </a:solidFill>
                          <a:effectLst/>
                          <a:latin typeface="Calibri" panose="020F0502020204030204" pitchFamily="34" charset="0"/>
                        </a:rPr>
                        <a:t>Online (google search, etc.)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026504"/>
                  </a:ext>
                </a:extLst>
              </a:tr>
              <a:tr h="182880">
                <a:tc>
                  <a:txBody>
                    <a:bodyPr/>
                    <a:lstStyle/>
                    <a:p>
                      <a:pPr algn="l" fontAlgn="b"/>
                      <a:r>
                        <a:rPr lang="en-US" sz="1100" b="0" i="0" u="none" strike="noStrike">
                          <a:solidFill>
                            <a:srgbClr val="000000"/>
                          </a:solidFill>
                          <a:effectLst/>
                          <a:latin typeface="Calibri" panose="020F0502020204030204" pitchFamily="34" charset="0"/>
                        </a:rPr>
                        <a:t>Social media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35%</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578011"/>
                  </a:ext>
                </a:extLst>
              </a:tr>
              <a:tr h="182880">
                <a:tc>
                  <a:txBody>
                    <a:bodyPr/>
                    <a:lstStyle/>
                    <a:p>
                      <a:pPr algn="l" fontAlgn="b"/>
                      <a:r>
                        <a:rPr lang="en-US" sz="1100" b="0" i="0" u="none" strike="noStrike">
                          <a:solidFill>
                            <a:srgbClr val="000000"/>
                          </a:solidFill>
                          <a:effectLst/>
                          <a:latin typeface="Calibri" panose="020F0502020204030204" pitchFamily="34" charset="0"/>
                        </a:rPr>
                        <a:t>Wouldn't seek any resources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17%</a:t>
                      </a:r>
                      <a:r>
                        <a:rPr lang="en-US" sz="1100" b="0" i="0" u="none" strike="noStrike" dirty="0">
                          <a:solidFill>
                            <a:srgbClr val="FF0000"/>
                          </a:solidFill>
                          <a:effectLst/>
                          <a:latin typeface="Calibri" panose="020F0502020204030204" pitchFamily="34" charset="0"/>
                        </a:rPr>
                        <a:t>B</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958135"/>
                  </a:ext>
                </a:extLst>
              </a:tr>
            </a:tbl>
          </a:graphicData>
        </a:graphic>
      </p:graphicFrame>
      <p:sp>
        <p:nvSpPr>
          <p:cNvPr id="12" name="TextBox 11">
            <a:extLst>
              <a:ext uri="{FF2B5EF4-FFF2-40B4-BE49-F238E27FC236}">
                <a16:creationId xmlns:a16="http://schemas.microsoft.com/office/drawing/2014/main" id="{CABA38F5-F37C-4C7A-BE8E-A360B363FDB9}"/>
              </a:ext>
            </a:extLst>
          </p:cNvPr>
          <p:cNvSpPr txBox="1"/>
          <p:nvPr/>
        </p:nvSpPr>
        <p:spPr>
          <a:xfrm>
            <a:off x="10218198" y="5208284"/>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510960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 among Users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97871" y="800940"/>
            <a:ext cx="11996257" cy="7048869"/>
          </a:xfrm>
        </p:spPr>
        <p:txBody>
          <a:bodyPr>
            <a:normAutofit/>
          </a:bodyPr>
          <a:lstStyle/>
          <a:p>
            <a:pPr marL="0" indent="0">
              <a:buNone/>
            </a:pPr>
            <a:r>
              <a:rPr lang="en-US" sz="1200" b="1" i="1" dirty="0"/>
              <a:t>RESOURCES</a:t>
            </a:r>
          </a:p>
          <a:p>
            <a:r>
              <a:rPr lang="en-US" sz="1200" dirty="0"/>
              <a:t>Those who live in Rural areas were more likely than those who live in Urban or Suburban areas to say that their doctor has asked about e-cigarette use during their visits, while Urban respondents were more likely than Rural or Suburban respondents to say that their medical provider has asked about tobacco use. </a:t>
            </a:r>
          </a:p>
          <a:p>
            <a:endParaRPr lang="en-US" sz="1200" dirty="0"/>
          </a:p>
          <a:p>
            <a:endParaRPr lang="en-US" sz="1200" dirty="0"/>
          </a:p>
          <a:p>
            <a:endParaRPr lang="en-US" sz="1200" dirty="0"/>
          </a:p>
          <a:p>
            <a:endParaRPr lang="en-US" sz="1200" dirty="0"/>
          </a:p>
          <a:p>
            <a:endParaRPr lang="en-US" sz="1200" dirty="0"/>
          </a:p>
          <a:p>
            <a:r>
              <a:rPr lang="en-US" sz="1200" dirty="0"/>
              <a:t>Rural respondents are more likely than either Urban or Suburban Idahoans to say they trust social media for truthful information about e-cigarettes and vaping. Urban residents are more likely to trust non-profits (such as the American Cancer Society, etc.) and health and wellness websites.</a:t>
            </a:r>
          </a:p>
          <a:p>
            <a:pPr lvl="1"/>
            <a:r>
              <a:rPr lang="en-US" sz="1200" dirty="0"/>
              <a:t>Suburban residents are less likely to trust family, friends, and government websites for truthful information about vaping.</a:t>
            </a:r>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endParaRPr lang="en-US" sz="14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p:txBody>
      </p:sp>
      <p:graphicFrame>
        <p:nvGraphicFramePr>
          <p:cNvPr id="3" name="Table 2">
            <a:extLst>
              <a:ext uri="{FF2B5EF4-FFF2-40B4-BE49-F238E27FC236}">
                <a16:creationId xmlns:a16="http://schemas.microsoft.com/office/drawing/2014/main" id="{7A4351E8-4864-4C0D-B35E-8B951973A4B3}"/>
              </a:ext>
            </a:extLst>
          </p:cNvPr>
          <p:cNvGraphicFramePr>
            <a:graphicFrameLocks noGrp="1"/>
          </p:cNvGraphicFramePr>
          <p:nvPr/>
        </p:nvGraphicFramePr>
        <p:xfrm>
          <a:off x="2837525" y="4254149"/>
          <a:ext cx="6019800" cy="1838422"/>
        </p:xfrm>
        <a:graphic>
          <a:graphicData uri="http://schemas.openxmlformats.org/drawingml/2006/table">
            <a:tbl>
              <a:tblPr/>
              <a:tblGrid>
                <a:gridCol w="4089400">
                  <a:extLst>
                    <a:ext uri="{9D8B030D-6E8A-4147-A177-3AD203B41FA5}">
                      <a16:colId xmlns:a16="http://schemas.microsoft.com/office/drawing/2014/main" val="1622343085"/>
                    </a:ext>
                  </a:extLst>
                </a:gridCol>
                <a:gridCol w="609600">
                  <a:extLst>
                    <a:ext uri="{9D8B030D-6E8A-4147-A177-3AD203B41FA5}">
                      <a16:colId xmlns:a16="http://schemas.microsoft.com/office/drawing/2014/main" val="2613442321"/>
                    </a:ext>
                  </a:extLst>
                </a:gridCol>
                <a:gridCol w="711200">
                  <a:extLst>
                    <a:ext uri="{9D8B030D-6E8A-4147-A177-3AD203B41FA5}">
                      <a16:colId xmlns:a16="http://schemas.microsoft.com/office/drawing/2014/main" val="2929543108"/>
                    </a:ext>
                  </a:extLst>
                </a:gridCol>
                <a:gridCol w="609600">
                  <a:extLst>
                    <a:ext uri="{9D8B030D-6E8A-4147-A177-3AD203B41FA5}">
                      <a16:colId xmlns:a16="http://schemas.microsoft.com/office/drawing/2014/main" val="2002688405"/>
                    </a:ext>
                  </a:extLst>
                </a:gridCol>
              </a:tblGrid>
              <a:tr h="367685">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585551408"/>
                  </a:ext>
                </a:extLst>
              </a:tr>
              <a:tr h="367685">
                <a:tc>
                  <a:txBody>
                    <a:bodyPr/>
                    <a:lstStyle/>
                    <a:p>
                      <a:pPr algn="l" fontAlgn="b"/>
                      <a:r>
                        <a:rPr lang="en-US" sz="1100" b="1" i="0" u="none" strike="noStrike">
                          <a:solidFill>
                            <a:srgbClr val="000000"/>
                          </a:solidFill>
                          <a:effectLst/>
                          <a:latin typeface="Calibri" panose="020F0502020204030204" pitchFamily="34" charset="0"/>
                        </a:rPr>
                        <a:t>Trust a Lot/Trust Somewhat to Provide Truthful Information About E-Cigarettes/Vaping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95804"/>
                  </a:ext>
                </a:extLst>
              </a:tr>
              <a:tr h="183842">
                <a:tc>
                  <a:txBody>
                    <a:bodyPr/>
                    <a:lstStyle/>
                    <a:p>
                      <a:pPr algn="l" fontAlgn="b"/>
                      <a:r>
                        <a:rPr lang="en-US" sz="1100" b="0" i="0" u="none" strike="noStrike">
                          <a:solidFill>
                            <a:srgbClr val="000000"/>
                          </a:solidFill>
                          <a:effectLst/>
                          <a:latin typeface="Calibri" panose="020F0502020204030204" pitchFamily="34" charset="0"/>
                        </a:rPr>
                        <a:t>Non-profits such as the American Cancer Society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87%</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942408"/>
                  </a:ext>
                </a:extLst>
              </a:tr>
              <a:tr h="183842">
                <a:tc>
                  <a:txBody>
                    <a:bodyPr/>
                    <a:lstStyle/>
                    <a:p>
                      <a:pPr algn="l" fontAlgn="b"/>
                      <a:r>
                        <a:rPr lang="en-US" sz="1100" b="0" i="0" u="none" strike="noStrike">
                          <a:solidFill>
                            <a:srgbClr val="000000"/>
                          </a:solidFill>
                          <a:effectLst/>
                          <a:latin typeface="Calibri" panose="020F0502020204030204" pitchFamily="34" charset="0"/>
                        </a:rPr>
                        <a:t>Health and wellness websites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80%</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551350"/>
                  </a:ext>
                </a:extLst>
              </a:tr>
              <a:tr h="183842">
                <a:tc>
                  <a:txBody>
                    <a:bodyPr/>
                    <a:lstStyle/>
                    <a:p>
                      <a:pPr algn="l" fontAlgn="b"/>
                      <a:r>
                        <a:rPr lang="en-US" sz="1100" b="0" i="0" u="none" strike="noStrike">
                          <a:solidFill>
                            <a:srgbClr val="000000"/>
                          </a:solidFill>
                          <a:effectLst/>
                          <a:latin typeface="Calibri" panose="020F0502020204030204" pitchFamily="34" charset="0"/>
                        </a:rPr>
                        <a:t>Family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75%</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75%</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334477"/>
                  </a:ext>
                </a:extLst>
              </a:tr>
              <a:tr h="183842">
                <a:tc>
                  <a:txBody>
                    <a:bodyPr/>
                    <a:lstStyle/>
                    <a:p>
                      <a:pPr algn="l" fontAlgn="b"/>
                      <a:r>
                        <a:rPr lang="en-US" sz="1100" b="0" i="0" u="none" strike="noStrike">
                          <a:solidFill>
                            <a:srgbClr val="000000"/>
                          </a:solidFill>
                          <a:effectLst/>
                          <a:latin typeface="Calibri" panose="020F0502020204030204" pitchFamily="34" charset="0"/>
                        </a:rPr>
                        <a:t>Government website such as Centers for Disease Control (CDC), etc.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74%</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543537"/>
                  </a:ext>
                </a:extLst>
              </a:tr>
              <a:tr h="183842">
                <a:tc>
                  <a:txBody>
                    <a:bodyPr/>
                    <a:lstStyle/>
                    <a:p>
                      <a:pPr algn="l" fontAlgn="b"/>
                      <a:r>
                        <a:rPr lang="en-US" sz="1100" b="0" i="0" u="none" strike="noStrike">
                          <a:solidFill>
                            <a:srgbClr val="000000"/>
                          </a:solidFill>
                          <a:effectLst/>
                          <a:latin typeface="Calibri" panose="020F0502020204030204" pitchFamily="34" charset="0"/>
                        </a:rPr>
                        <a:t>Friends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77%</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71%</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442595"/>
                  </a:ext>
                </a:extLst>
              </a:tr>
              <a:tr h="183842">
                <a:tc>
                  <a:txBody>
                    <a:bodyPr/>
                    <a:lstStyle/>
                    <a:p>
                      <a:pPr algn="l" fontAlgn="b"/>
                      <a:r>
                        <a:rPr lang="en-US" sz="1100" b="0" i="0" u="none" strike="noStrike">
                          <a:solidFill>
                            <a:srgbClr val="000000"/>
                          </a:solidFill>
                          <a:effectLst/>
                          <a:latin typeface="Calibri" panose="020F0502020204030204" pitchFamily="34" charset="0"/>
                        </a:rPr>
                        <a:t>Social media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49%</a:t>
                      </a:r>
                      <a:r>
                        <a:rPr lang="en-US" sz="1100" b="0" i="0" u="none" strike="noStrike">
                          <a:solidFill>
                            <a:srgbClr val="FF0000"/>
                          </a:solidFill>
                          <a:effectLst/>
                          <a:latin typeface="Calibri" panose="020F0502020204030204" pitchFamily="34" charset="0"/>
                        </a:rPr>
                        <a:t>CD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682139"/>
                  </a:ext>
                </a:extLst>
              </a:tr>
            </a:tbl>
          </a:graphicData>
        </a:graphic>
      </p:graphicFrame>
      <p:graphicFrame>
        <p:nvGraphicFramePr>
          <p:cNvPr id="4" name="Table 3">
            <a:extLst>
              <a:ext uri="{FF2B5EF4-FFF2-40B4-BE49-F238E27FC236}">
                <a16:creationId xmlns:a16="http://schemas.microsoft.com/office/drawing/2014/main" id="{18EA7FF1-ED7E-4A0F-942E-F151E787533D}"/>
              </a:ext>
            </a:extLst>
          </p:cNvPr>
          <p:cNvGraphicFramePr>
            <a:graphicFrameLocks noGrp="1"/>
          </p:cNvGraphicFramePr>
          <p:nvPr/>
        </p:nvGraphicFramePr>
        <p:xfrm>
          <a:off x="2488068" y="1727742"/>
          <a:ext cx="6019800" cy="919210"/>
        </p:xfrm>
        <a:graphic>
          <a:graphicData uri="http://schemas.openxmlformats.org/drawingml/2006/table">
            <a:tbl>
              <a:tblPr/>
              <a:tblGrid>
                <a:gridCol w="4089400">
                  <a:extLst>
                    <a:ext uri="{9D8B030D-6E8A-4147-A177-3AD203B41FA5}">
                      <a16:colId xmlns:a16="http://schemas.microsoft.com/office/drawing/2014/main" val="1242924170"/>
                    </a:ext>
                  </a:extLst>
                </a:gridCol>
                <a:gridCol w="609600">
                  <a:extLst>
                    <a:ext uri="{9D8B030D-6E8A-4147-A177-3AD203B41FA5}">
                      <a16:colId xmlns:a16="http://schemas.microsoft.com/office/drawing/2014/main" val="3853300755"/>
                    </a:ext>
                  </a:extLst>
                </a:gridCol>
                <a:gridCol w="711200">
                  <a:extLst>
                    <a:ext uri="{9D8B030D-6E8A-4147-A177-3AD203B41FA5}">
                      <a16:colId xmlns:a16="http://schemas.microsoft.com/office/drawing/2014/main" val="1603147573"/>
                    </a:ext>
                  </a:extLst>
                </a:gridCol>
                <a:gridCol w="609600">
                  <a:extLst>
                    <a:ext uri="{9D8B030D-6E8A-4147-A177-3AD203B41FA5}">
                      <a16:colId xmlns:a16="http://schemas.microsoft.com/office/drawing/2014/main" val="628115967"/>
                    </a:ext>
                  </a:extLst>
                </a:gridCol>
              </a:tblGrid>
              <a:tr h="367684">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443622690"/>
                  </a:ext>
                </a:extLst>
              </a:tr>
              <a:tr h="183842">
                <a:tc>
                  <a:txBody>
                    <a:bodyPr/>
                    <a:lstStyle/>
                    <a:p>
                      <a:pPr algn="l" fontAlgn="b"/>
                      <a:r>
                        <a:rPr lang="en-US" sz="1100" b="1" i="0" u="none" strike="noStrike">
                          <a:solidFill>
                            <a:srgbClr val="000000"/>
                          </a:solidFill>
                          <a:effectLst/>
                          <a:latin typeface="Calibri" panose="020F0502020204030204" pitchFamily="34" charset="0"/>
                        </a:rPr>
                        <a:t>Has Your Doctor Asked About Use of ...During Your Visits?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755255"/>
                  </a:ext>
                </a:extLst>
              </a:tr>
              <a:tr h="183842">
                <a:tc>
                  <a:txBody>
                    <a:bodyPr/>
                    <a:lstStyle/>
                    <a:p>
                      <a:pPr algn="l" fontAlgn="b"/>
                      <a:r>
                        <a:rPr lang="en-US" sz="1100" b="0" i="0" u="none" strike="noStrike">
                          <a:solidFill>
                            <a:srgbClr val="000000"/>
                          </a:solidFill>
                          <a:effectLst/>
                          <a:latin typeface="Calibri" panose="020F0502020204030204" pitchFamily="34" charset="0"/>
                        </a:rPr>
                        <a:t>E-cigarettes/vaping products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46%</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870134"/>
                  </a:ext>
                </a:extLst>
              </a:tr>
              <a:tr h="183842">
                <a:tc>
                  <a:txBody>
                    <a:bodyPr/>
                    <a:lstStyle/>
                    <a:p>
                      <a:pPr algn="l" fontAlgn="b"/>
                      <a:r>
                        <a:rPr lang="en-US" sz="1100" b="0" i="0" u="none" strike="noStrike">
                          <a:solidFill>
                            <a:srgbClr val="000000"/>
                          </a:solidFill>
                          <a:effectLst/>
                          <a:latin typeface="Calibri" panose="020F0502020204030204" pitchFamily="34" charset="0"/>
                        </a:rPr>
                        <a:t>Tobacco Use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77%</a:t>
                      </a:r>
                      <a:r>
                        <a:rPr lang="en-US" sz="1100" b="0" i="0" u="none" strike="noStrike" dirty="0">
                          <a:solidFill>
                            <a:srgbClr val="FF0000"/>
                          </a:solidFill>
                          <a:effectLst/>
                          <a:latin typeface="Calibri" panose="020F0502020204030204" pitchFamily="34" charset="0"/>
                        </a:rPr>
                        <a:t>B</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613816"/>
                  </a:ext>
                </a:extLst>
              </a:tr>
            </a:tbl>
          </a:graphicData>
        </a:graphic>
      </p:graphicFrame>
      <p:sp>
        <p:nvSpPr>
          <p:cNvPr id="10" name="TextBox 9">
            <a:extLst>
              <a:ext uri="{FF2B5EF4-FFF2-40B4-BE49-F238E27FC236}">
                <a16:creationId xmlns:a16="http://schemas.microsoft.com/office/drawing/2014/main" id="{0335B684-48B2-41DD-8C2A-CE3A5282FD52}"/>
              </a:ext>
            </a:extLst>
          </p:cNvPr>
          <p:cNvSpPr txBox="1"/>
          <p:nvPr/>
        </p:nvSpPr>
        <p:spPr>
          <a:xfrm>
            <a:off x="10218198" y="5208284"/>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641598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 among Users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738232"/>
            <a:ext cx="11996257" cy="7011973"/>
          </a:xfrm>
        </p:spPr>
        <p:txBody>
          <a:bodyPr>
            <a:normAutofit/>
          </a:bodyPr>
          <a:lstStyle/>
          <a:p>
            <a:pPr marL="0" indent="0">
              <a:buNone/>
            </a:pPr>
            <a:r>
              <a:rPr lang="en-US" sz="1200" b="1" i="1" dirty="0"/>
              <a:t>VAPING ATTITUDES</a:t>
            </a:r>
          </a:p>
          <a:p>
            <a:r>
              <a:rPr lang="en-US" sz="1200" dirty="0"/>
              <a:t>Those who live in Rural areas are more likely than those who live in Urban or Suburban areas to agree that e-cigarettes are less toxic/harmful compared to regular cigarettes , and to agree that vaping is safe because vape products are just water vapor and flavor.</a:t>
            </a:r>
          </a:p>
          <a:p>
            <a:pPr lvl="1"/>
            <a:r>
              <a:rPr lang="en-US" sz="1200" dirty="0"/>
              <a:t>They are also more likely to agree that e-cigarettes should be included in smoke free zones.</a:t>
            </a:r>
          </a:p>
          <a:p>
            <a:r>
              <a:rPr lang="en-US" sz="1200" dirty="0"/>
              <a:t>Idahoans in Urban areas are more likely to agree that e-cigarettes/vaping products contain nicotine, the same highly addictive substance found in cigarettes.</a:t>
            </a:r>
          </a:p>
          <a:p>
            <a:endParaRPr lang="en-US" sz="1200" dirty="0"/>
          </a:p>
          <a:p>
            <a:endParaRPr lang="en-US" sz="1200" dirty="0"/>
          </a:p>
          <a:p>
            <a:endParaRPr lang="en-US" sz="1200" dirty="0"/>
          </a:p>
          <a:p>
            <a:endParaRPr lang="en-US" sz="1200" dirty="0"/>
          </a:p>
          <a:p>
            <a:endParaRPr lang="en-US" sz="12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aphicFrame>
        <p:nvGraphicFramePr>
          <p:cNvPr id="10" name="Table 9">
            <a:extLst>
              <a:ext uri="{FF2B5EF4-FFF2-40B4-BE49-F238E27FC236}">
                <a16:creationId xmlns:a16="http://schemas.microsoft.com/office/drawing/2014/main" id="{56546DC2-F4AE-4B21-BE45-DA10ECAFDA9A}"/>
              </a:ext>
            </a:extLst>
          </p:cNvPr>
          <p:cNvGraphicFramePr>
            <a:graphicFrameLocks noGrp="1"/>
          </p:cNvGraphicFramePr>
          <p:nvPr/>
        </p:nvGraphicFramePr>
        <p:xfrm>
          <a:off x="2411398" y="2549283"/>
          <a:ext cx="6019800" cy="1463040"/>
        </p:xfrm>
        <a:graphic>
          <a:graphicData uri="http://schemas.openxmlformats.org/drawingml/2006/table">
            <a:tbl>
              <a:tblPr/>
              <a:tblGrid>
                <a:gridCol w="4089400">
                  <a:extLst>
                    <a:ext uri="{9D8B030D-6E8A-4147-A177-3AD203B41FA5}">
                      <a16:colId xmlns:a16="http://schemas.microsoft.com/office/drawing/2014/main" val="1059635353"/>
                    </a:ext>
                  </a:extLst>
                </a:gridCol>
                <a:gridCol w="609600">
                  <a:extLst>
                    <a:ext uri="{9D8B030D-6E8A-4147-A177-3AD203B41FA5}">
                      <a16:colId xmlns:a16="http://schemas.microsoft.com/office/drawing/2014/main" val="3186496484"/>
                    </a:ext>
                  </a:extLst>
                </a:gridCol>
                <a:gridCol w="711200">
                  <a:extLst>
                    <a:ext uri="{9D8B030D-6E8A-4147-A177-3AD203B41FA5}">
                      <a16:colId xmlns:a16="http://schemas.microsoft.com/office/drawing/2014/main" val="4275418375"/>
                    </a:ext>
                  </a:extLst>
                </a:gridCol>
                <a:gridCol w="609600">
                  <a:extLst>
                    <a:ext uri="{9D8B030D-6E8A-4147-A177-3AD203B41FA5}">
                      <a16:colId xmlns:a16="http://schemas.microsoft.com/office/drawing/2014/main" val="2914804190"/>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89628175"/>
                  </a:ext>
                </a:extLst>
              </a:tr>
              <a:tr h="182880">
                <a:tc>
                  <a:txBody>
                    <a:bodyPr/>
                    <a:lstStyle/>
                    <a:p>
                      <a:pPr algn="l" fontAlgn="b"/>
                      <a:r>
                        <a:rPr lang="en-US" sz="1100" b="1" i="0" u="none" strike="noStrike">
                          <a:solidFill>
                            <a:srgbClr val="000000"/>
                          </a:solidFill>
                          <a:effectLst/>
                          <a:latin typeface="Calibri" panose="020F0502020204030204" pitchFamily="34" charset="0"/>
                        </a:rPr>
                        <a:t>Percent Agree Strongly or Somewhat: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798570"/>
                  </a:ext>
                </a:extLst>
              </a:tr>
              <a:tr h="365760">
                <a:tc>
                  <a:txBody>
                    <a:bodyPr/>
                    <a:lstStyle/>
                    <a:p>
                      <a:pPr algn="l" fontAlgn="b"/>
                      <a:r>
                        <a:rPr lang="en-US" sz="1100" b="0" i="0" u="none" strike="noStrike">
                          <a:solidFill>
                            <a:srgbClr val="000000"/>
                          </a:solidFill>
                          <a:effectLst/>
                          <a:latin typeface="Calibri" panose="020F0502020204030204" pitchFamily="34" charset="0"/>
                        </a:rPr>
                        <a:t>E-cigarettes contain nicotine/same highly addictive substance found in regular cigarettes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92%</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737056"/>
                  </a:ext>
                </a:extLst>
              </a:tr>
              <a:tr h="182880">
                <a:tc>
                  <a:txBody>
                    <a:bodyPr/>
                    <a:lstStyle/>
                    <a:p>
                      <a:pPr algn="l" fontAlgn="b"/>
                      <a:r>
                        <a:rPr lang="en-US" sz="1100" b="0" i="0" u="none" strike="noStrike" dirty="0">
                          <a:solidFill>
                            <a:srgbClr val="000000"/>
                          </a:solidFill>
                          <a:effectLst/>
                          <a:latin typeface="Calibri" panose="020F0502020204030204" pitchFamily="34" charset="0"/>
                        </a:rPr>
                        <a:t>E-cigarettes are less toxic/harmful compared to regular cigarettes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73%</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591123"/>
                  </a:ext>
                </a:extLst>
              </a:tr>
              <a:tr h="182880">
                <a:tc>
                  <a:txBody>
                    <a:bodyPr/>
                    <a:lstStyle/>
                    <a:p>
                      <a:pPr algn="l" fontAlgn="b"/>
                      <a:r>
                        <a:rPr lang="en-US" sz="1100" b="0" i="0" u="none" strike="noStrike">
                          <a:solidFill>
                            <a:srgbClr val="000000"/>
                          </a:solidFill>
                          <a:effectLst/>
                          <a:latin typeface="Calibri" panose="020F0502020204030204" pitchFamily="34" charset="0"/>
                        </a:rPr>
                        <a:t>Vaping is safe - it's just water vapor and flavor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a:t>
                      </a:r>
                      <a:r>
                        <a:rPr lang="en-US" sz="1100" b="0" i="0" u="none" strike="noStrike">
                          <a:solidFill>
                            <a:srgbClr val="FF0000"/>
                          </a:solidFill>
                          <a:effectLst/>
                          <a:latin typeface="Calibri" panose="020F0502020204030204" pitchFamily="34" charset="0"/>
                        </a:rPr>
                        <a:t>CD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744316"/>
                  </a:ext>
                </a:extLst>
              </a:tr>
              <a:tr h="182880">
                <a:tc>
                  <a:txBody>
                    <a:bodyPr/>
                    <a:lstStyle/>
                    <a:p>
                      <a:pPr algn="l" fontAlgn="b"/>
                      <a:r>
                        <a:rPr lang="en-US" sz="1100" b="0" i="0" u="none" strike="noStrike">
                          <a:solidFill>
                            <a:srgbClr val="000000"/>
                          </a:solidFill>
                          <a:effectLst/>
                          <a:latin typeface="Calibri" panose="020F0502020204030204" pitchFamily="34" charset="0"/>
                        </a:rPr>
                        <a:t>E-cigarettes should be included in smoke free zones (% 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77%</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279486"/>
                  </a:ext>
                </a:extLst>
              </a:tr>
            </a:tbl>
          </a:graphicData>
        </a:graphic>
      </p:graphicFrame>
      <p:sp>
        <p:nvSpPr>
          <p:cNvPr id="11" name="TextBox 10">
            <a:extLst>
              <a:ext uri="{FF2B5EF4-FFF2-40B4-BE49-F238E27FC236}">
                <a16:creationId xmlns:a16="http://schemas.microsoft.com/office/drawing/2014/main" id="{E409383E-BFBA-4611-AE40-04790B8418B6}"/>
              </a:ext>
            </a:extLst>
          </p:cNvPr>
          <p:cNvSpPr txBox="1"/>
          <p:nvPr/>
        </p:nvSpPr>
        <p:spPr>
          <a:xfrm>
            <a:off x="10218198" y="5208284"/>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983321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 among Users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738232"/>
            <a:ext cx="11996257" cy="5438731"/>
          </a:xfrm>
        </p:spPr>
        <p:txBody>
          <a:bodyPr>
            <a:noAutofit/>
          </a:bodyPr>
          <a:lstStyle/>
          <a:p>
            <a:pPr marL="0" indent="0">
              <a:buNone/>
            </a:pPr>
            <a:r>
              <a:rPr lang="en-US" sz="1200" b="1" i="1" dirty="0"/>
              <a:t>ADVERTISING</a:t>
            </a:r>
          </a:p>
          <a:p>
            <a:r>
              <a:rPr lang="en-US" sz="1200" dirty="0"/>
              <a:t>Rural Idahoans are more likely to say they’ve seen a smoking/vaping ad in the past 30 days; they are more likely to say they saw the ad in a grocery store or in a magazine.  </a:t>
            </a:r>
          </a:p>
          <a:p>
            <a:pPr lvl="1"/>
            <a:r>
              <a:rPr lang="en-US" sz="1200" dirty="0"/>
              <a:t>Urban Idahoans are more likely to say they heard a smoking/vaping ad on the radio.</a:t>
            </a:r>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r>
              <a:rPr lang="en-US" sz="1200" dirty="0"/>
              <a:t>Urban Idahoans are more likely to say they learned something new from the Down &amp; Dirty ad, while Rural residents are more likely to say they learned something new from The Real Cost ad.</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p:txBody>
      </p:sp>
      <p:graphicFrame>
        <p:nvGraphicFramePr>
          <p:cNvPr id="10" name="Table 9">
            <a:extLst>
              <a:ext uri="{FF2B5EF4-FFF2-40B4-BE49-F238E27FC236}">
                <a16:creationId xmlns:a16="http://schemas.microsoft.com/office/drawing/2014/main" id="{40B91248-2867-4938-B1AC-B6D55E39B1FE}"/>
              </a:ext>
            </a:extLst>
          </p:cNvPr>
          <p:cNvGraphicFramePr>
            <a:graphicFrameLocks noGrp="1"/>
          </p:cNvGraphicFramePr>
          <p:nvPr/>
        </p:nvGraphicFramePr>
        <p:xfrm>
          <a:off x="2963004" y="1619638"/>
          <a:ext cx="5295900" cy="731520"/>
        </p:xfrm>
        <a:graphic>
          <a:graphicData uri="http://schemas.openxmlformats.org/drawingml/2006/table">
            <a:tbl>
              <a:tblPr/>
              <a:tblGrid>
                <a:gridCol w="3365500">
                  <a:extLst>
                    <a:ext uri="{9D8B030D-6E8A-4147-A177-3AD203B41FA5}">
                      <a16:colId xmlns:a16="http://schemas.microsoft.com/office/drawing/2014/main" val="517863987"/>
                    </a:ext>
                  </a:extLst>
                </a:gridCol>
                <a:gridCol w="609600">
                  <a:extLst>
                    <a:ext uri="{9D8B030D-6E8A-4147-A177-3AD203B41FA5}">
                      <a16:colId xmlns:a16="http://schemas.microsoft.com/office/drawing/2014/main" val="4118255650"/>
                    </a:ext>
                  </a:extLst>
                </a:gridCol>
                <a:gridCol w="711200">
                  <a:extLst>
                    <a:ext uri="{9D8B030D-6E8A-4147-A177-3AD203B41FA5}">
                      <a16:colId xmlns:a16="http://schemas.microsoft.com/office/drawing/2014/main" val="2382833176"/>
                    </a:ext>
                  </a:extLst>
                </a:gridCol>
                <a:gridCol w="609600">
                  <a:extLst>
                    <a:ext uri="{9D8B030D-6E8A-4147-A177-3AD203B41FA5}">
                      <a16:colId xmlns:a16="http://schemas.microsoft.com/office/drawing/2014/main" val="3942453488"/>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06369722"/>
                  </a:ext>
                </a:extLst>
              </a:tr>
              <a:tr h="182880">
                <a:tc>
                  <a:txBody>
                    <a:bodyPr/>
                    <a:lstStyle/>
                    <a:p>
                      <a:pPr algn="l" fontAlgn="b"/>
                      <a:r>
                        <a:rPr lang="en-US" sz="1100" b="1" i="0" u="none" strike="noStrike">
                          <a:solidFill>
                            <a:srgbClr val="000000"/>
                          </a:solidFill>
                          <a:effectLst/>
                          <a:latin typeface="Calibri" panose="020F0502020204030204" pitchFamily="34" charset="0"/>
                        </a:rPr>
                        <a:t>Saw Smoking/Vaping Ad Past 30 Days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937898"/>
                  </a:ext>
                </a:extLst>
              </a:tr>
              <a:tr h="182880">
                <a:tc>
                  <a:txBody>
                    <a:bodyPr/>
                    <a:lstStyle/>
                    <a:p>
                      <a:pPr algn="r" fontAlgn="b"/>
                      <a:r>
                        <a:rPr lang="en-US" sz="1100" b="0" i="0" u="none" strike="noStrike">
                          <a:solidFill>
                            <a:srgbClr val="000000"/>
                          </a:solidFill>
                          <a:effectLst/>
                          <a:latin typeface="Calibri" panose="020F0502020204030204" pitchFamily="34" charset="0"/>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54%</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306786"/>
                  </a:ext>
                </a:extLst>
              </a:tr>
            </a:tbl>
          </a:graphicData>
        </a:graphic>
      </p:graphicFrame>
      <p:graphicFrame>
        <p:nvGraphicFramePr>
          <p:cNvPr id="12" name="Table 11">
            <a:extLst>
              <a:ext uri="{FF2B5EF4-FFF2-40B4-BE49-F238E27FC236}">
                <a16:creationId xmlns:a16="http://schemas.microsoft.com/office/drawing/2014/main" id="{0D286E68-9F3D-4296-A956-29DC3BBE2FC8}"/>
              </a:ext>
            </a:extLst>
          </p:cNvPr>
          <p:cNvGraphicFramePr>
            <a:graphicFrameLocks noGrp="1"/>
          </p:cNvGraphicFramePr>
          <p:nvPr/>
        </p:nvGraphicFramePr>
        <p:xfrm>
          <a:off x="2942023" y="2753859"/>
          <a:ext cx="5295900" cy="1257300"/>
        </p:xfrm>
        <a:graphic>
          <a:graphicData uri="http://schemas.openxmlformats.org/drawingml/2006/table">
            <a:tbl>
              <a:tblPr/>
              <a:tblGrid>
                <a:gridCol w="3365500">
                  <a:extLst>
                    <a:ext uri="{9D8B030D-6E8A-4147-A177-3AD203B41FA5}">
                      <a16:colId xmlns:a16="http://schemas.microsoft.com/office/drawing/2014/main" val="3723218278"/>
                    </a:ext>
                  </a:extLst>
                </a:gridCol>
                <a:gridCol w="609600">
                  <a:extLst>
                    <a:ext uri="{9D8B030D-6E8A-4147-A177-3AD203B41FA5}">
                      <a16:colId xmlns:a16="http://schemas.microsoft.com/office/drawing/2014/main" val="3916238394"/>
                    </a:ext>
                  </a:extLst>
                </a:gridCol>
                <a:gridCol w="711200">
                  <a:extLst>
                    <a:ext uri="{9D8B030D-6E8A-4147-A177-3AD203B41FA5}">
                      <a16:colId xmlns:a16="http://schemas.microsoft.com/office/drawing/2014/main" val="251670937"/>
                    </a:ext>
                  </a:extLst>
                </a:gridCol>
                <a:gridCol w="609600">
                  <a:extLst>
                    <a:ext uri="{9D8B030D-6E8A-4147-A177-3AD203B41FA5}">
                      <a16:colId xmlns:a16="http://schemas.microsoft.com/office/drawing/2014/main" val="2875563968"/>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9185028"/>
                  </a:ext>
                </a:extLst>
              </a:tr>
              <a:tr h="182880">
                <a:tc>
                  <a:txBody>
                    <a:bodyPr/>
                    <a:lstStyle/>
                    <a:p>
                      <a:pPr algn="l" fontAlgn="b"/>
                      <a:r>
                        <a:rPr lang="en-US" sz="1100" b="1" i="0" u="none" strike="noStrike" dirty="0">
                          <a:solidFill>
                            <a:srgbClr val="000000"/>
                          </a:solidFill>
                          <a:effectLst/>
                          <a:latin typeface="Calibri" panose="020F0502020204030204" pitchFamily="34" charset="0"/>
                        </a:rPr>
                        <a:t>Where Saw Smoking/Vaping Ad                                </a:t>
                      </a:r>
                      <a:r>
                        <a:rPr lang="en-US" sz="1100" b="0" i="0" u="none" strike="noStrike" dirty="0">
                          <a:solidFill>
                            <a:srgbClr val="000000"/>
                          </a:solidFill>
                          <a:effectLst/>
                          <a:latin typeface="Calibri" panose="020F0502020204030204" pitchFamily="34" charset="0"/>
                        </a:rPr>
                        <a:t>(base=those who saw ad pp30d)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n=44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n=22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n=97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59377"/>
                  </a:ext>
                </a:extLst>
              </a:tr>
              <a:tr h="182880">
                <a:tc>
                  <a:txBody>
                    <a:bodyPr/>
                    <a:lstStyle/>
                    <a:p>
                      <a:pPr algn="r" fontAlgn="b"/>
                      <a:r>
                        <a:rPr lang="en-US" sz="1100" b="0" i="0" u="none" strike="noStrike">
                          <a:solidFill>
                            <a:srgbClr val="000000"/>
                          </a:solidFill>
                          <a:effectLst/>
                          <a:latin typeface="Calibri" panose="020F0502020204030204" pitchFamily="34" charset="0"/>
                        </a:rPr>
                        <a:t>Radio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663609"/>
                  </a:ext>
                </a:extLst>
              </a:tr>
              <a:tr h="182880">
                <a:tc>
                  <a:txBody>
                    <a:bodyPr/>
                    <a:lstStyle/>
                    <a:p>
                      <a:pPr algn="r" fontAlgn="b"/>
                      <a:r>
                        <a:rPr lang="en-US" sz="1100" b="0" i="0" u="none" strike="noStrike">
                          <a:solidFill>
                            <a:srgbClr val="000000"/>
                          </a:solidFill>
                          <a:effectLst/>
                          <a:latin typeface="Calibri" panose="020F0502020204030204" pitchFamily="34" charset="0"/>
                        </a:rPr>
                        <a:t>Grocery Store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432840"/>
                  </a:ext>
                </a:extLst>
              </a:tr>
              <a:tr h="182880">
                <a:tc>
                  <a:txBody>
                    <a:bodyPr/>
                    <a:lstStyle/>
                    <a:p>
                      <a:pPr algn="r" fontAlgn="b"/>
                      <a:r>
                        <a:rPr lang="en-US" sz="1100" b="0" i="0" u="none" strike="noStrike">
                          <a:solidFill>
                            <a:srgbClr val="000000"/>
                          </a:solidFill>
                          <a:effectLst/>
                          <a:latin typeface="Calibri" panose="020F0502020204030204" pitchFamily="34" charset="0"/>
                        </a:rPr>
                        <a:t>Magazine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805039"/>
                  </a:ext>
                </a:extLst>
              </a:tr>
            </a:tbl>
          </a:graphicData>
        </a:graphic>
      </p:graphicFrame>
      <p:graphicFrame>
        <p:nvGraphicFramePr>
          <p:cNvPr id="3" name="Table 2">
            <a:extLst>
              <a:ext uri="{FF2B5EF4-FFF2-40B4-BE49-F238E27FC236}">
                <a16:creationId xmlns:a16="http://schemas.microsoft.com/office/drawing/2014/main" id="{1B78B962-FBC7-4211-BABF-63F8005B02DF}"/>
              </a:ext>
            </a:extLst>
          </p:cNvPr>
          <p:cNvGraphicFramePr>
            <a:graphicFrameLocks noGrp="1"/>
          </p:cNvGraphicFramePr>
          <p:nvPr/>
        </p:nvGraphicFramePr>
        <p:xfrm>
          <a:off x="3677390" y="5044644"/>
          <a:ext cx="4560533" cy="914400"/>
        </p:xfrm>
        <a:graphic>
          <a:graphicData uri="http://schemas.openxmlformats.org/drawingml/2006/table">
            <a:tbl>
              <a:tblPr/>
              <a:tblGrid>
                <a:gridCol w="2630133">
                  <a:extLst>
                    <a:ext uri="{9D8B030D-6E8A-4147-A177-3AD203B41FA5}">
                      <a16:colId xmlns:a16="http://schemas.microsoft.com/office/drawing/2014/main" val="1621297556"/>
                    </a:ext>
                  </a:extLst>
                </a:gridCol>
                <a:gridCol w="609600">
                  <a:extLst>
                    <a:ext uri="{9D8B030D-6E8A-4147-A177-3AD203B41FA5}">
                      <a16:colId xmlns:a16="http://schemas.microsoft.com/office/drawing/2014/main" val="1289987522"/>
                    </a:ext>
                  </a:extLst>
                </a:gridCol>
                <a:gridCol w="711200">
                  <a:extLst>
                    <a:ext uri="{9D8B030D-6E8A-4147-A177-3AD203B41FA5}">
                      <a16:colId xmlns:a16="http://schemas.microsoft.com/office/drawing/2014/main" val="1413313038"/>
                    </a:ext>
                  </a:extLst>
                </a:gridCol>
                <a:gridCol w="609600">
                  <a:extLst>
                    <a:ext uri="{9D8B030D-6E8A-4147-A177-3AD203B41FA5}">
                      <a16:colId xmlns:a16="http://schemas.microsoft.com/office/drawing/2014/main" val="3506932234"/>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23550512"/>
                  </a:ext>
                </a:extLst>
              </a:tr>
              <a:tr h="182880">
                <a:tc>
                  <a:txBody>
                    <a:bodyPr/>
                    <a:lstStyle/>
                    <a:p>
                      <a:pPr algn="l" fontAlgn="b"/>
                      <a:r>
                        <a:rPr lang="en-US" sz="1100" b="1" i="0" u="none" strike="noStrike">
                          <a:solidFill>
                            <a:srgbClr val="000000"/>
                          </a:solidFill>
                          <a:effectLst/>
                          <a:latin typeface="Calibri" panose="020F0502020204030204" pitchFamily="34" charset="0"/>
                        </a:rPr>
                        <a:t>Learned Something New from…?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278657"/>
                  </a:ext>
                </a:extLst>
              </a:tr>
              <a:tr h="182880">
                <a:tc>
                  <a:txBody>
                    <a:bodyPr/>
                    <a:lstStyle/>
                    <a:p>
                      <a:pPr algn="r" fontAlgn="b"/>
                      <a:r>
                        <a:rPr lang="en-US" sz="1100" b="0" i="0" u="none" strike="noStrike" dirty="0">
                          <a:solidFill>
                            <a:srgbClr val="000000"/>
                          </a:solidFill>
                          <a:effectLst/>
                          <a:latin typeface="Calibri" panose="020F0502020204030204" pitchFamily="34" charset="0"/>
                        </a:rPr>
                        <a:t>Down &amp; Dirty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70%</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210182"/>
                  </a:ext>
                </a:extLst>
              </a:tr>
              <a:tr h="182880">
                <a:tc>
                  <a:txBody>
                    <a:bodyPr/>
                    <a:lstStyle/>
                    <a:p>
                      <a:pPr algn="r" fontAlgn="b"/>
                      <a:r>
                        <a:rPr lang="en-US" sz="1100" b="0" i="0" u="none" strike="noStrike" dirty="0">
                          <a:solidFill>
                            <a:srgbClr val="000000"/>
                          </a:solidFill>
                          <a:effectLst/>
                          <a:latin typeface="Calibri" panose="020F0502020204030204" pitchFamily="34" charset="0"/>
                        </a:rPr>
                        <a:t>The Real Cost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60%</a:t>
                      </a:r>
                      <a:r>
                        <a:rPr lang="en-US" sz="1100" b="0" i="0" u="none" strike="noStrike">
                          <a:solidFill>
                            <a:srgbClr val="FF0000"/>
                          </a:solidFill>
                          <a:effectLst/>
                          <a:latin typeface="Calibri" panose="020F0502020204030204" pitchFamily="34" charset="0"/>
                        </a:rPr>
                        <a:t>CD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24125"/>
                  </a:ext>
                </a:extLst>
              </a:tr>
            </a:tbl>
          </a:graphicData>
        </a:graphic>
      </p:graphicFrame>
      <p:sp>
        <p:nvSpPr>
          <p:cNvPr id="13" name="TextBox 12">
            <a:extLst>
              <a:ext uri="{FF2B5EF4-FFF2-40B4-BE49-F238E27FC236}">
                <a16:creationId xmlns:a16="http://schemas.microsoft.com/office/drawing/2014/main" id="{2AA9A9D0-D5DD-4F86-92F0-21DE896782D8}"/>
              </a:ext>
            </a:extLst>
          </p:cNvPr>
          <p:cNvSpPr txBox="1"/>
          <p:nvPr/>
        </p:nvSpPr>
        <p:spPr>
          <a:xfrm>
            <a:off x="10218198" y="5217162"/>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317516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C5CABF-F878-C74C-8870-EC106A83C25A}" type="slidenum">
              <a:rPr lang="en-US" smtClean="0"/>
              <a:t>6</a:t>
            </a:fld>
            <a:endParaRPr lang="en-US" dirty="0"/>
          </a:p>
        </p:txBody>
      </p:sp>
      <p:sp>
        <p:nvSpPr>
          <p:cNvPr id="3" name="TextBox 2"/>
          <p:cNvSpPr txBox="1"/>
          <p:nvPr/>
        </p:nvSpPr>
        <p:spPr>
          <a:xfrm>
            <a:off x="4368800" y="0"/>
            <a:ext cx="3390900" cy="584776"/>
          </a:xfrm>
          <a:prstGeom prst="rect">
            <a:avLst/>
          </a:prstGeom>
          <a:noFill/>
        </p:spPr>
        <p:txBody>
          <a:bodyPr wrap="square" rtlCol="0">
            <a:spAutoFit/>
          </a:bodyPr>
          <a:lstStyle/>
          <a:p>
            <a:pPr algn="ctr"/>
            <a:r>
              <a:rPr lang="en-US" sz="3200" b="1" dirty="0">
                <a:solidFill>
                  <a:srgbClr val="F2F2F2"/>
                </a:solidFill>
              </a:rPr>
              <a:t>The Big Things</a:t>
            </a:r>
          </a:p>
        </p:txBody>
      </p:sp>
      <p:grpSp>
        <p:nvGrpSpPr>
          <p:cNvPr id="10" name="Group 9"/>
          <p:cNvGrpSpPr/>
          <p:nvPr/>
        </p:nvGrpSpPr>
        <p:grpSpPr>
          <a:xfrm>
            <a:off x="0" y="1206500"/>
            <a:ext cx="12192000" cy="5105400"/>
            <a:chOff x="0" y="1206500"/>
            <a:chExt cx="11950700" cy="5105400"/>
          </a:xfrm>
        </p:grpSpPr>
        <p:sp>
          <p:nvSpPr>
            <p:cNvPr id="4" name="Rectangle 3"/>
            <p:cNvSpPr/>
            <p:nvPr/>
          </p:nvSpPr>
          <p:spPr>
            <a:xfrm>
              <a:off x="0" y="1206500"/>
              <a:ext cx="1993900" cy="510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993900" y="1206500"/>
              <a:ext cx="1981200" cy="51054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75100" y="1206500"/>
              <a:ext cx="1993900" cy="51054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969000" y="1206500"/>
              <a:ext cx="1993900" cy="5105400"/>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962900" y="1206500"/>
              <a:ext cx="1993900" cy="510540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956800" y="1206500"/>
              <a:ext cx="1993900" cy="51054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292100" y="837168"/>
            <a:ext cx="1498600" cy="400110"/>
          </a:xfrm>
          <a:prstGeom prst="rect">
            <a:avLst/>
          </a:prstGeom>
          <a:noFill/>
        </p:spPr>
        <p:txBody>
          <a:bodyPr wrap="square" rtlCol="0">
            <a:spAutoFit/>
          </a:bodyPr>
          <a:lstStyle/>
          <a:p>
            <a:pPr algn="ctr"/>
            <a:r>
              <a:rPr lang="en-US" sz="2000" b="1" dirty="0"/>
              <a:t>WHO</a:t>
            </a:r>
          </a:p>
        </p:txBody>
      </p:sp>
      <p:sp>
        <p:nvSpPr>
          <p:cNvPr id="12" name="TextBox 11"/>
          <p:cNvSpPr txBox="1"/>
          <p:nvPr/>
        </p:nvSpPr>
        <p:spPr>
          <a:xfrm>
            <a:off x="2336800" y="789513"/>
            <a:ext cx="1498600" cy="400110"/>
          </a:xfrm>
          <a:prstGeom prst="rect">
            <a:avLst/>
          </a:prstGeom>
          <a:noFill/>
        </p:spPr>
        <p:txBody>
          <a:bodyPr wrap="square" rtlCol="0">
            <a:spAutoFit/>
          </a:bodyPr>
          <a:lstStyle/>
          <a:p>
            <a:pPr algn="ctr"/>
            <a:r>
              <a:rPr lang="en-US" sz="2000" b="1" dirty="0"/>
              <a:t>WHAT</a:t>
            </a:r>
          </a:p>
        </p:txBody>
      </p:sp>
      <p:sp>
        <p:nvSpPr>
          <p:cNvPr id="13" name="TextBox 12"/>
          <p:cNvSpPr txBox="1"/>
          <p:nvPr/>
        </p:nvSpPr>
        <p:spPr>
          <a:xfrm>
            <a:off x="4085336" y="789513"/>
            <a:ext cx="1909064" cy="400110"/>
          </a:xfrm>
          <a:prstGeom prst="rect">
            <a:avLst/>
          </a:prstGeom>
          <a:noFill/>
        </p:spPr>
        <p:txBody>
          <a:bodyPr wrap="square" rtlCol="0">
            <a:spAutoFit/>
          </a:bodyPr>
          <a:lstStyle/>
          <a:p>
            <a:pPr algn="ctr"/>
            <a:r>
              <a:rPr lang="en-US" sz="2000" b="1" dirty="0"/>
              <a:t>WHEN/WHERE</a:t>
            </a:r>
          </a:p>
        </p:txBody>
      </p:sp>
      <p:sp>
        <p:nvSpPr>
          <p:cNvPr id="14" name="TextBox 13"/>
          <p:cNvSpPr txBox="1"/>
          <p:nvPr/>
        </p:nvSpPr>
        <p:spPr>
          <a:xfrm>
            <a:off x="6426200" y="789513"/>
            <a:ext cx="1498600" cy="400110"/>
          </a:xfrm>
          <a:prstGeom prst="rect">
            <a:avLst/>
          </a:prstGeom>
          <a:noFill/>
        </p:spPr>
        <p:txBody>
          <a:bodyPr wrap="square" rtlCol="0">
            <a:spAutoFit/>
          </a:bodyPr>
          <a:lstStyle/>
          <a:p>
            <a:pPr algn="ctr"/>
            <a:r>
              <a:rPr lang="en-US" sz="2000" b="1" dirty="0"/>
              <a:t>WHY</a:t>
            </a:r>
          </a:p>
        </p:txBody>
      </p:sp>
      <p:sp>
        <p:nvSpPr>
          <p:cNvPr id="15" name="TextBox 14"/>
          <p:cNvSpPr txBox="1"/>
          <p:nvPr/>
        </p:nvSpPr>
        <p:spPr>
          <a:xfrm>
            <a:off x="8356600" y="821203"/>
            <a:ext cx="1498600" cy="400110"/>
          </a:xfrm>
          <a:prstGeom prst="rect">
            <a:avLst/>
          </a:prstGeom>
          <a:noFill/>
        </p:spPr>
        <p:txBody>
          <a:bodyPr wrap="square" rtlCol="0">
            <a:spAutoFit/>
          </a:bodyPr>
          <a:lstStyle/>
          <a:p>
            <a:pPr algn="ctr"/>
            <a:r>
              <a:rPr lang="en-US" sz="2000" b="1" dirty="0"/>
              <a:t>QUITTING</a:t>
            </a:r>
          </a:p>
        </p:txBody>
      </p:sp>
      <p:sp>
        <p:nvSpPr>
          <p:cNvPr id="16" name="TextBox 15"/>
          <p:cNvSpPr txBox="1"/>
          <p:nvPr/>
        </p:nvSpPr>
        <p:spPr>
          <a:xfrm>
            <a:off x="10452100" y="773548"/>
            <a:ext cx="1498600" cy="400110"/>
          </a:xfrm>
          <a:prstGeom prst="rect">
            <a:avLst/>
          </a:prstGeom>
          <a:noFill/>
        </p:spPr>
        <p:txBody>
          <a:bodyPr wrap="square" rtlCol="0">
            <a:spAutoFit/>
          </a:bodyPr>
          <a:lstStyle/>
          <a:p>
            <a:pPr algn="ctr"/>
            <a:r>
              <a:rPr lang="en-US" sz="2000" b="1" dirty="0"/>
              <a:t>WHICH AD</a:t>
            </a:r>
          </a:p>
        </p:txBody>
      </p:sp>
      <p:sp>
        <p:nvSpPr>
          <p:cNvPr id="17" name="TextBox 16"/>
          <p:cNvSpPr txBox="1"/>
          <p:nvPr/>
        </p:nvSpPr>
        <p:spPr>
          <a:xfrm>
            <a:off x="0" y="1237279"/>
            <a:ext cx="2034159" cy="5078312"/>
          </a:xfrm>
          <a:prstGeom prst="rect">
            <a:avLst/>
          </a:prstGeom>
          <a:noFill/>
        </p:spPr>
        <p:txBody>
          <a:bodyPr wrap="square" rtlCol="0">
            <a:spAutoFit/>
          </a:bodyPr>
          <a:lstStyle/>
          <a:p>
            <a:r>
              <a:rPr lang="en-US" sz="1200" dirty="0"/>
              <a:t>Compared to non-users:</a:t>
            </a:r>
          </a:p>
          <a:p>
            <a:endParaRPr lang="en-US" sz="1200" dirty="0"/>
          </a:p>
          <a:p>
            <a:r>
              <a:rPr lang="en-US" sz="1200" dirty="0"/>
              <a:t>Idahoans using </a:t>
            </a:r>
            <a:r>
              <a:rPr lang="en-US" sz="1200" dirty="0" err="1"/>
              <a:t>vaping</a:t>
            </a:r>
            <a:r>
              <a:rPr lang="en-US" sz="1200" dirty="0"/>
              <a:t> products are:</a:t>
            </a:r>
          </a:p>
          <a:p>
            <a:pPr marL="285750" indent="-285750">
              <a:buFont typeface="Arial"/>
              <a:buChar char="•"/>
            </a:pPr>
            <a:r>
              <a:rPr lang="en-US" sz="1200" dirty="0"/>
              <a:t>Younger</a:t>
            </a:r>
          </a:p>
          <a:p>
            <a:pPr marL="285750" indent="-285750">
              <a:buFont typeface="Arial"/>
              <a:buChar char="•"/>
            </a:pPr>
            <a:r>
              <a:rPr lang="en-US" sz="1200" dirty="0"/>
              <a:t>Slightly more male</a:t>
            </a:r>
          </a:p>
          <a:p>
            <a:pPr marL="285750" indent="-285750">
              <a:buFont typeface="Arial"/>
              <a:buChar char="•"/>
            </a:pPr>
            <a:r>
              <a:rPr lang="en-US" sz="1200" dirty="0"/>
              <a:t>More Hispanic</a:t>
            </a:r>
          </a:p>
          <a:p>
            <a:pPr marL="285750" indent="-285750">
              <a:buFont typeface="Arial"/>
              <a:buChar char="•"/>
            </a:pPr>
            <a:r>
              <a:rPr lang="en-US" sz="1200" dirty="0"/>
              <a:t>More LGBTQ</a:t>
            </a:r>
          </a:p>
          <a:p>
            <a:pPr marL="285750" indent="-285750">
              <a:buFont typeface="Arial"/>
              <a:buChar char="•"/>
            </a:pPr>
            <a:r>
              <a:rPr lang="en-US" sz="1200" dirty="0"/>
              <a:t>Use more tobacco products</a:t>
            </a:r>
          </a:p>
          <a:p>
            <a:endParaRPr lang="en-US" sz="1200" dirty="0"/>
          </a:p>
          <a:p>
            <a:r>
              <a:rPr lang="en-US" sz="1200" dirty="0"/>
              <a:t>18% use every day; 33% use some days.</a:t>
            </a:r>
          </a:p>
          <a:p>
            <a:endParaRPr lang="en-US" sz="1200" dirty="0"/>
          </a:p>
          <a:p>
            <a:r>
              <a:rPr lang="en-US" sz="1200" dirty="0"/>
              <a:t>They are more likely to believe: </a:t>
            </a:r>
          </a:p>
          <a:p>
            <a:pPr marL="285750" indent="-285750">
              <a:buFont typeface="Arial"/>
              <a:buChar char="•"/>
            </a:pPr>
            <a:r>
              <a:rPr lang="en-US" sz="1200" dirty="0" err="1"/>
              <a:t>Vaping</a:t>
            </a:r>
            <a:r>
              <a:rPr lang="en-US" sz="1200" dirty="0"/>
              <a:t> products are less harmful than cigarettes </a:t>
            </a:r>
          </a:p>
          <a:p>
            <a:pPr marL="285750" indent="-285750">
              <a:buFont typeface="Arial"/>
              <a:buChar char="•"/>
            </a:pPr>
            <a:r>
              <a:rPr lang="en-US" sz="1200" dirty="0" err="1"/>
              <a:t>Vaping</a:t>
            </a:r>
            <a:r>
              <a:rPr lang="en-US" sz="1200" dirty="0"/>
              <a:t> products can help them quit tobacco products.</a:t>
            </a:r>
          </a:p>
          <a:p>
            <a:endParaRPr lang="en-US" sz="1200" dirty="0"/>
          </a:p>
          <a:p>
            <a:r>
              <a:rPr lang="en-US" sz="1200" dirty="0"/>
              <a:t>Half of frequent users believe </a:t>
            </a:r>
            <a:r>
              <a:rPr lang="en-US" sz="1200" dirty="0" err="1"/>
              <a:t>vaping</a:t>
            </a:r>
            <a:r>
              <a:rPr lang="en-US" sz="1200" dirty="0"/>
              <a:t> is safe because it’s just water vapor and flavor.</a:t>
            </a:r>
          </a:p>
        </p:txBody>
      </p:sp>
      <p:sp>
        <p:nvSpPr>
          <p:cNvPr id="18" name="TextBox 17"/>
          <p:cNvSpPr txBox="1"/>
          <p:nvPr/>
        </p:nvSpPr>
        <p:spPr>
          <a:xfrm>
            <a:off x="2051177" y="1242658"/>
            <a:ext cx="2034159" cy="4339649"/>
          </a:xfrm>
          <a:prstGeom prst="rect">
            <a:avLst/>
          </a:prstGeom>
          <a:noFill/>
        </p:spPr>
        <p:txBody>
          <a:bodyPr wrap="square" rtlCol="0">
            <a:spAutoFit/>
          </a:bodyPr>
          <a:lstStyle/>
          <a:p>
            <a:r>
              <a:rPr lang="en-US" sz="1200" dirty="0"/>
              <a:t>Products are primarily called:</a:t>
            </a:r>
          </a:p>
          <a:p>
            <a:pPr marL="171450" indent="-171450" fontAlgn="t">
              <a:buFont typeface="Arial"/>
              <a:buChar char="•"/>
            </a:pPr>
            <a:r>
              <a:rPr lang="en-US" sz="1200" dirty="0" err="1"/>
              <a:t>Vapes</a:t>
            </a:r>
            <a:r>
              <a:rPr lang="en-US" sz="1200" dirty="0"/>
              <a:t>/</a:t>
            </a:r>
            <a:r>
              <a:rPr lang="en-US" sz="1200" dirty="0" err="1"/>
              <a:t>Vape</a:t>
            </a:r>
            <a:r>
              <a:rPr lang="en-US" sz="1200" dirty="0"/>
              <a:t> Machine/</a:t>
            </a:r>
            <a:r>
              <a:rPr lang="en-US" sz="1200" dirty="0" err="1"/>
              <a:t>Vape</a:t>
            </a:r>
            <a:r>
              <a:rPr lang="en-US" sz="1200" dirty="0"/>
              <a:t> Cloud/Smokeless </a:t>
            </a:r>
            <a:r>
              <a:rPr lang="en-US" sz="1200" dirty="0" err="1"/>
              <a:t>Vape</a:t>
            </a:r>
            <a:r>
              <a:rPr lang="en-US" sz="1200" dirty="0"/>
              <a:t>/</a:t>
            </a:r>
            <a:r>
              <a:rPr lang="en-US" sz="1200" dirty="0" err="1"/>
              <a:t>Vaper</a:t>
            </a:r>
            <a:r>
              <a:rPr lang="en-US" sz="1200" dirty="0"/>
              <a:t>/</a:t>
            </a:r>
            <a:r>
              <a:rPr lang="en-US" sz="1200" dirty="0" err="1"/>
              <a:t>Vaping</a:t>
            </a:r>
            <a:endParaRPr lang="en-US" sz="1200" dirty="0"/>
          </a:p>
          <a:p>
            <a:pPr marL="171450" indent="-171450" fontAlgn="t">
              <a:buFont typeface="Arial"/>
              <a:buChar char="•"/>
            </a:pPr>
            <a:r>
              <a:rPr lang="en-US" sz="1200" dirty="0"/>
              <a:t>E-cigs/E-</a:t>
            </a:r>
            <a:r>
              <a:rPr lang="en-US" sz="1200" dirty="0" err="1"/>
              <a:t>vape</a:t>
            </a:r>
            <a:r>
              <a:rPr lang="en-US" sz="1200" dirty="0"/>
              <a:t>/Electric/E-cigars/E-sticks</a:t>
            </a:r>
          </a:p>
          <a:p>
            <a:pPr marL="171450" indent="-171450" fontAlgn="t">
              <a:buFont typeface="Arial"/>
              <a:buChar char="•"/>
            </a:pPr>
            <a:r>
              <a:rPr lang="en-US" sz="1200" dirty="0"/>
              <a:t>JUUL/JUUL pod</a:t>
            </a:r>
          </a:p>
          <a:p>
            <a:endParaRPr lang="en-US" sz="1200" dirty="0"/>
          </a:p>
          <a:p>
            <a:endParaRPr lang="en-US" sz="1200" dirty="0"/>
          </a:p>
          <a:p>
            <a:r>
              <a:rPr lang="en-US" sz="1200" dirty="0" err="1"/>
              <a:t>Vaping</a:t>
            </a:r>
            <a:r>
              <a:rPr lang="en-US" sz="1200" dirty="0"/>
              <a:t> product users are primarily using:</a:t>
            </a:r>
          </a:p>
          <a:p>
            <a:pPr marL="171450" indent="-171450">
              <a:buFont typeface="Arial"/>
              <a:buChar char="•"/>
            </a:pPr>
            <a:r>
              <a:rPr lang="en-US" sz="1200" dirty="0"/>
              <a:t>Devices with refillable tanks</a:t>
            </a:r>
          </a:p>
          <a:p>
            <a:pPr marL="171450" indent="-171450">
              <a:buFont typeface="Arial"/>
              <a:buChar char="•"/>
            </a:pPr>
            <a:r>
              <a:rPr lang="en-US" sz="1200" dirty="0"/>
              <a:t>Devices with replaceable prefilled cartridges</a:t>
            </a:r>
          </a:p>
          <a:p>
            <a:endParaRPr lang="en-US" sz="1200" dirty="0"/>
          </a:p>
          <a:p>
            <a:r>
              <a:rPr lang="en-US" sz="1200" dirty="0"/>
              <a:t>Frequent users are more likely to use a modular system; those age 18-25 are more likely to use disposables.</a:t>
            </a:r>
          </a:p>
          <a:p>
            <a:endParaRPr lang="en-US" sz="1200" dirty="0"/>
          </a:p>
        </p:txBody>
      </p:sp>
      <p:sp>
        <p:nvSpPr>
          <p:cNvPr id="19" name="TextBox 18"/>
          <p:cNvSpPr txBox="1"/>
          <p:nvPr/>
        </p:nvSpPr>
        <p:spPr>
          <a:xfrm>
            <a:off x="4070731" y="1221313"/>
            <a:ext cx="2034159" cy="4339649"/>
          </a:xfrm>
          <a:prstGeom prst="rect">
            <a:avLst/>
          </a:prstGeom>
          <a:noFill/>
        </p:spPr>
        <p:txBody>
          <a:bodyPr wrap="square" rtlCol="0">
            <a:spAutoFit/>
          </a:bodyPr>
          <a:lstStyle/>
          <a:p>
            <a:r>
              <a:rPr lang="en-US" sz="1200" dirty="0" err="1">
                <a:solidFill>
                  <a:srgbClr val="F2F2F2"/>
                </a:solidFill>
              </a:rPr>
              <a:t>Vaping</a:t>
            </a:r>
            <a:r>
              <a:rPr lang="en-US" sz="1200" dirty="0">
                <a:solidFill>
                  <a:srgbClr val="F2F2F2"/>
                </a:solidFill>
              </a:rPr>
              <a:t> product users are mostly likely to </a:t>
            </a:r>
            <a:r>
              <a:rPr lang="en-US" sz="1200" dirty="0" err="1">
                <a:solidFill>
                  <a:srgbClr val="F2F2F2"/>
                </a:solidFill>
              </a:rPr>
              <a:t>vape</a:t>
            </a:r>
            <a:r>
              <a:rPr lang="en-US" sz="1200" dirty="0">
                <a:solidFill>
                  <a:srgbClr val="F2F2F2"/>
                </a:solidFill>
              </a:rPr>
              <a:t>:</a:t>
            </a:r>
          </a:p>
          <a:p>
            <a:pPr marL="171450" indent="-171450">
              <a:buFont typeface="Arial"/>
              <a:buChar char="•"/>
            </a:pPr>
            <a:r>
              <a:rPr lang="en-US" sz="1200" dirty="0">
                <a:solidFill>
                  <a:srgbClr val="F2F2F2"/>
                </a:solidFill>
              </a:rPr>
              <a:t>At social events with family/friends</a:t>
            </a:r>
          </a:p>
          <a:p>
            <a:pPr marL="171450" indent="-171450">
              <a:buFont typeface="Arial"/>
              <a:buChar char="•"/>
            </a:pPr>
            <a:r>
              <a:rPr lang="en-US" sz="1200" dirty="0">
                <a:solidFill>
                  <a:srgbClr val="F2F2F2"/>
                </a:solidFill>
              </a:rPr>
              <a:t>In the evening when relaxing</a:t>
            </a:r>
          </a:p>
          <a:p>
            <a:endParaRPr lang="en-US" sz="1200" dirty="0">
              <a:solidFill>
                <a:srgbClr val="F2F2F2"/>
              </a:solidFill>
            </a:endParaRPr>
          </a:p>
          <a:p>
            <a:r>
              <a:rPr lang="en-US" sz="1200" dirty="0">
                <a:solidFill>
                  <a:srgbClr val="F2F2F2"/>
                </a:solidFill>
              </a:rPr>
              <a:t>Frequent users are more likely to use:</a:t>
            </a:r>
          </a:p>
          <a:p>
            <a:pPr marL="171450" indent="-171450">
              <a:buFont typeface="Arial"/>
              <a:buChar char="•"/>
            </a:pPr>
            <a:r>
              <a:rPr lang="en-US" sz="1200" dirty="0">
                <a:solidFill>
                  <a:srgbClr val="F2F2F2"/>
                </a:solidFill>
              </a:rPr>
              <a:t>After meals</a:t>
            </a:r>
          </a:p>
          <a:p>
            <a:pPr marL="171450" indent="-171450">
              <a:buFont typeface="Arial"/>
              <a:buChar char="•"/>
            </a:pPr>
            <a:r>
              <a:rPr lang="en-US" sz="1200" dirty="0">
                <a:solidFill>
                  <a:srgbClr val="F2F2F2"/>
                </a:solidFill>
              </a:rPr>
              <a:t>After school/work</a:t>
            </a:r>
          </a:p>
          <a:p>
            <a:pPr marL="171450" indent="-171450">
              <a:buFont typeface="Arial"/>
              <a:buChar char="•"/>
            </a:pPr>
            <a:r>
              <a:rPr lang="en-US" sz="1200" dirty="0">
                <a:solidFill>
                  <a:srgbClr val="F2F2F2"/>
                </a:solidFill>
              </a:rPr>
              <a:t>When they wake up</a:t>
            </a:r>
          </a:p>
          <a:p>
            <a:pPr marL="171450" indent="-171450">
              <a:buFont typeface="Arial"/>
              <a:buChar char="•"/>
            </a:pPr>
            <a:r>
              <a:rPr lang="en-US" sz="1200" dirty="0">
                <a:solidFill>
                  <a:srgbClr val="F2F2F2"/>
                </a:solidFill>
              </a:rPr>
              <a:t>When at work/school</a:t>
            </a:r>
          </a:p>
          <a:p>
            <a:pPr marL="171450" indent="-171450">
              <a:buFont typeface="Arial"/>
              <a:buChar char="•"/>
            </a:pPr>
            <a:r>
              <a:rPr lang="en-US" sz="1200" dirty="0">
                <a:solidFill>
                  <a:srgbClr val="F2F2F2"/>
                </a:solidFill>
              </a:rPr>
              <a:t>Anytime</a:t>
            </a:r>
          </a:p>
          <a:p>
            <a:pPr marL="171450" indent="-171450">
              <a:buFont typeface="Arial"/>
              <a:buChar char="•"/>
            </a:pPr>
            <a:endParaRPr lang="en-US" sz="1200" dirty="0">
              <a:solidFill>
                <a:srgbClr val="F2F2F2"/>
              </a:solidFill>
            </a:endParaRPr>
          </a:p>
          <a:p>
            <a:r>
              <a:rPr lang="en-US" sz="1200" dirty="0" err="1">
                <a:solidFill>
                  <a:schemeClr val="bg1">
                    <a:lumMod val="95000"/>
                  </a:schemeClr>
                </a:solidFill>
              </a:rPr>
              <a:t>Vaping</a:t>
            </a:r>
            <a:r>
              <a:rPr lang="en-US" sz="1200" dirty="0">
                <a:solidFill>
                  <a:schemeClr val="bg1">
                    <a:lumMod val="95000"/>
                  </a:schemeClr>
                </a:solidFill>
              </a:rPr>
              <a:t> product users are buying products at:</a:t>
            </a:r>
          </a:p>
          <a:p>
            <a:pPr marL="171450" indent="-171450">
              <a:buFont typeface="Arial"/>
              <a:buChar char="•"/>
            </a:pPr>
            <a:r>
              <a:rPr lang="en-US" sz="1200" dirty="0" err="1">
                <a:solidFill>
                  <a:schemeClr val="bg1">
                    <a:lumMod val="95000"/>
                  </a:schemeClr>
                </a:solidFill>
              </a:rPr>
              <a:t>Vape</a:t>
            </a:r>
            <a:r>
              <a:rPr lang="en-US" sz="1200" dirty="0">
                <a:solidFill>
                  <a:schemeClr val="bg1">
                    <a:lumMod val="95000"/>
                  </a:schemeClr>
                </a:solidFill>
              </a:rPr>
              <a:t> shops</a:t>
            </a:r>
          </a:p>
          <a:p>
            <a:pPr marL="171450" indent="-171450">
              <a:buFont typeface="Arial"/>
              <a:buChar char="•"/>
            </a:pPr>
            <a:r>
              <a:rPr lang="en-US" sz="1200" dirty="0">
                <a:solidFill>
                  <a:schemeClr val="bg1">
                    <a:lumMod val="95000"/>
                  </a:schemeClr>
                </a:solidFill>
              </a:rPr>
              <a:t>Tobacco stores</a:t>
            </a:r>
          </a:p>
          <a:p>
            <a:pPr marL="171450" indent="-171450">
              <a:buFont typeface="Arial"/>
              <a:buChar char="•"/>
            </a:pPr>
            <a:r>
              <a:rPr lang="en-US" sz="1200" dirty="0">
                <a:solidFill>
                  <a:schemeClr val="bg1">
                    <a:lumMod val="95000"/>
                  </a:schemeClr>
                </a:solidFill>
              </a:rPr>
              <a:t>Convenience stores/gas stations</a:t>
            </a:r>
          </a:p>
          <a:p>
            <a:endParaRPr lang="en-US" sz="1200" dirty="0">
              <a:solidFill>
                <a:srgbClr val="F2F2F2"/>
              </a:solidFill>
            </a:endParaRPr>
          </a:p>
          <a:p>
            <a:endParaRPr lang="en-US" sz="1200" dirty="0">
              <a:solidFill>
                <a:srgbClr val="F2F2F2"/>
              </a:solidFill>
            </a:endParaRPr>
          </a:p>
        </p:txBody>
      </p:sp>
      <p:sp>
        <p:nvSpPr>
          <p:cNvPr id="20" name="TextBox 19"/>
          <p:cNvSpPr txBox="1"/>
          <p:nvPr/>
        </p:nvSpPr>
        <p:spPr>
          <a:xfrm>
            <a:off x="6104890" y="1268058"/>
            <a:ext cx="2034159" cy="4154983"/>
          </a:xfrm>
          <a:prstGeom prst="rect">
            <a:avLst/>
          </a:prstGeom>
          <a:noFill/>
        </p:spPr>
        <p:txBody>
          <a:bodyPr wrap="square" rtlCol="0">
            <a:spAutoFit/>
          </a:bodyPr>
          <a:lstStyle/>
          <a:p>
            <a:r>
              <a:rPr lang="en-US" sz="1200" dirty="0"/>
              <a:t>Idahoans are </a:t>
            </a:r>
            <a:r>
              <a:rPr lang="en-US" sz="1200" dirty="0" err="1"/>
              <a:t>vaping</a:t>
            </a:r>
            <a:r>
              <a:rPr lang="en-US" sz="1200" dirty="0"/>
              <a:t> because:</a:t>
            </a:r>
          </a:p>
          <a:p>
            <a:pPr marL="171450" indent="-171450">
              <a:buFont typeface="Arial"/>
              <a:buChar char="•"/>
            </a:pPr>
            <a:r>
              <a:rPr lang="en-US" sz="1200" dirty="0"/>
              <a:t>They like the taste.</a:t>
            </a:r>
          </a:p>
          <a:p>
            <a:pPr marL="171450" indent="-171450">
              <a:buFont typeface="Arial"/>
              <a:buChar char="•"/>
            </a:pPr>
            <a:endParaRPr lang="en-US" sz="1200" dirty="0"/>
          </a:p>
          <a:p>
            <a:r>
              <a:rPr lang="en-US" sz="1200" dirty="0"/>
              <a:t>Older </a:t>
            </a:r>
            <a:r>
              <a:rPr lang="en-US" sz="1200" dirty="0" err="1"/>
              <a:t>vapers</a:t>
            </a:r>
            <a:r>
              <a:rPr lang="en-US" sz="1200" dirty="0"/>
              <a:t> are using to:</a:t>
            </a:r>
          </a:p>
          <a:p>
            <a:pPr marL="171450" indent="-171450">
              <a:buFont typeface="Arial"/>
              <a:buChar char="•"/>
            </a:pPr>
            <a:r>
              <a:rPr lang="en-US" sz="1200" dirty="0"/>
              <a:t>Help quit smoking </a:t>
            </a:r>
          </a:p>
          <a:p>
            <a:pPr marL="171450" indent="-171450">
              <a:buFont typeface="Arial"/>
              <a:buChar char="•"/>
            </a:pPr>
            <a:r>
              <a:rPr lang="en-US" sz="1200" dirty="0"/>
              <a:t>Reduce tobacco consumption</a:t>
            </a:r>
          </a:p>
          <a:p>
            <a:pPr marL="171450" indent="-171450">
              <a:buFont typeface="Arial"/>
              <a:buChar char="•"/>
            </a:pPr>
            <a:endParaRPr lang="en-US" sz="1200" dirty="0"/>
          </a:p>
          <a:p>
            <a:r>
              <a:rPr lang="en-US" sz="1200" dirty="0"/>
              <a:t>Frequent users are also using:</a:t>
            </a:r>
          </a:p>
          <a:p>
            <a:pPr marL="171450" indent="-171450">
              <a:buFont typeface="Arial"/>
              <a:buChar char="•"/>
            </a:pPr>
            <a:r>
              <a:rPr lang="en-US" sz="1200" dirty="0"/>
              <a:t>To help them deal with stress</a:t>
            </a:r>
          </a:p>
          <a:p>
            <a:pPr marL="171450" indent="-171450">
              <a:buFont typeface="Arial"/>
              <a:buChar char="•"/>
            </a:pPr>
            <a:r>
              <a:rPr lang="en-US" sz="1200" dirty="0"/>
              <a:t>Because they believe </a:t>
            </a:r>
            <a:r>
              <a:rPr lang="en-US" sz="1200" dirty="0" err="1"/>
              <a:t>vaping</a:t>
            </a:r>
            <a:r>
              <a:rPr lang="en-US" sz="1200" dirty="0"/>
              <a:t> is less harmful than cigarettes</a:t>
            </a:r>
          </a:p>
          <a:p>
            <a:endParaRPr lang="en-US" sz="1200" dirty="0"/>
          </a:p>
          <a:p>
            <a:r>
              <a:rPr lang="en-US" sz="1200" dirty="0"/>
              <a:t>Non-users choose not to use </a:t>
            </a:r>
            <a:r>
              <a:rPr lang="en-US" sz="1200" dirty="0" err="1"/>
              <a:t>vaping</a:t>
            </a:r>
            <a:r>
              <a:rPr lang="en-US" sz="1200" dirty="0"/>
              <a:t> products because:</a:t>
            </a:r>
          </a:p>
          <a:p>
            <a:pPr marL="171450" indent="-171450">
              <a:buFont typeface="Arial"/>
              <a:buChar char="•"/>
            </a:pPr>
            <a:r>
              <a:rPr lang="en-US" sz="1200" dirty="0"/>
              <a:t>They are harmful to their health</a:t>
            </a:r>
          </a:p>
          <a:p>
            <a:endParaRPr lang="en-US" sz="1200" dirty="0"/>
          </a:p>
        </p:txBody>
      </p:sp>
      <p:sp>
        <p:nvSpPr>
          <p:cNvPr id="21" name="TextBox 20"/>
          <p:cNvSpPr txBox="1"/>
          <p:nvPr/>
        </p:nvSpPr>
        <p:spPr>
          <a:xfrm>
            <a:off x="8123681" y="1237278"/>
            <a:ext cx="2034159" cy="3416319"/>
          </a:xfrm>
          <a:prstGeom prst="rect">
            <a:avLst/>
          </a:prstGeom>
          <a:noFill/>
        </p:spPr>
        <p:txBody>
          <a:bodyPr wrap="square" rtlCol="0">
            <a:spAutoFit/>
          </a:bodyPr>
          <a:lstStyle/>
          <a:p>
            <a:r>
              <a:rPr lang="en-US" sz="1200" dirty="0"/>
              <a:t>Vaping product users are less likely to have tried to quit using in the past year versus those who use tobacco products.</a:t>
            </a:r>
          </a:p>
          <a:p>
            <a:endParaRPr lang="en-US" sz="1200" dirty="0"/>
          </a:p>
          <a:p>
            <a:r>
              <a:rPr lang="en-US" sz="1200" dirty="0" err="1"/>
              <a:t>Vapers</a:t>
            </a:r>
            <a:r>
              <a:rPr lang="en-US" sz="1200" dirty="0"/>
              <a:t> who’ve tried to quit are more successful:</a:t>
            </a:r>
          </a:p>
          <a:p>
            <a:pPr marL="171450" indent="-171450">
              <a:buFont typeface="Arial"/>
              <a:buChar char="•"/>
            </a:pPr>
            <a:r>
              <a:rPr lang="en-US" sz="1200" dirty="0"/>
              <a:t>Two-thirds successfully quit </a:t>
            </a:r>
            <a:r>
              <a:rPr lang="en-US" sz="1200" dirty="0" err="1"/>
              <a:t>vaping</a:t>
            </a:r>
            <a:r>
              <a:rPr lang="en-US" sz="1200" dirty="0"/>
              <a:t> vs. one-third of cigarette smokers who successfully quit cigarettes.</a:t>
            </a:r>
          </a:p>
          <a:p>
            <a:pPr marL="171450" indent="-171450">
              <a:buFont typeface="Arial"/>
              <a:buChar char="•"/>
            </a:pPr>
            <a:endParaRPr lang="en-US" sz="1200" dirty="0"/>
          </a:p>
          <a:p>
            <a:r>
              <a:rPr lang="en-US" sz="1200" dirty="0"/>
              <a:t>Of those who have not tried to quit </a:t>
            </a:r>
            <a:r>
              <a:rPr lang="en-US" sz="1200" dirty="0" err="1"/>
              <a:t>vaping</a:t>
            </a:r>
            <a:r>
              <a:rPr lang="en-US" sz="1200" dirty="0"/>
              <a:t>, 50% have no desire to quit; 13% have a strong desire to quit. </a:t>
            </a:r>
          </a:p>
        </p:txBody>
      </p:sp>
      <p:sp>
        <p:nvSpPr>
          <p:cNvPr id="22" name="TextBox 21"/>
          <p:cNvSpPr txBox="1"/>
          <p:nvPr/>
        </p:nvSpPr>
        <p:spPr>
          <a:xfrm>
            <a:off x="10157840" y="1221313"/>
            <a:ext cx="2034159" cy="4893646"/>
          </a:xfrm>
          <a:prstGeom prst="rect">
            <a:avLst/>
          </a:prstGeom>
          <a:noFill/>
        </p:spPr>
        <p:txBody>
          <a:bodyPr wrap="square" rtlCol="0">
            <a:spAutoFit/>
          </a:bodyPr>
          <a:lstStyle/>
          <a:p>
            <a:r>
              <a:rPr lang="en-US" sz="1200" dirty="0"/>
              <a:t>Both Down &amp; Dirty and The Real Cost ads are highly rated and effective, but The Real Cost has advantages among </a:t>
            </a:r>
            <a:r>
              <a:rPr lang="en-US" sz="1200" dirty="0" err="1"/>
              <a:t>vaping</a:t>
            </a:r>
            <a:r>
              <a:rPr lang="en-US" sz="1200" dirty="0"/>
              <a:t> product users and non-users alike.</a:t>
            </a:r>
          </a:p>
          <a:p>
            <a:pPr marL="171450" indent="-171450">
              <a:buFont typeface="Arial"/>
              <a:buChar char="•"/>
            </a:pPr>
            <a:r>
              <a:rPr lang="en-US" sz="1200" dirty="0"/>
              <a:t>The Real Cost is seen as being most motivating to all.</a:t>
            </a:r>
          </a:p>
          <a:p>
            <a:pPr marL="171450" indent="-171450">
              <a:buFont typeface="Arial"/>
              <a:buChar char="•"/>
            </a:pPr>
            <a:r>
              <a:rPr lang="en-US" sz="1200" dirty="0"/>
              <a:t>Frequent users are more likely to say Down &amp; Dirty has the best message, possibly because many see The Real Cost as a scare tactic.</a:t>
            </a:r>
          </a:p>
          <a:p>
            <a:endParaRPr lang="en-US" sz="1200" dirty="0"/>
          </a:p>
          <a:p>
            <a:r>
              <a:rPr lang="en-US" sz="1200" dirty="0" err="1"/>
              <a:t>Vaping</a:t>
            </a:r>
            <a:r>
              <a:rPr lang="en-US" sz="1200" dirty="0"/>
              <a:t> product users rate both ads lower and see them as less effective than non-users. </a:t>
            </a:r>
          </a:p>
          <a:p>
            <a:pPr marL="171450" indent="-171450">
              <a:buFont typeface="Arial"/>
              <a:buChar char="•"/>
            </a:pPr>
            <a:r>
              <a:rPr lang="en-US" sz="1200" dirty="0"/>
              <a:t>They are also less likely to pay attention to an ad, regardless of where it is shown, and fewer say they learned anything new from either ad.</a:t>
            </a:r>
          </a:p>
        </p:txBody>
      </p:sp>
      <p:sp>
        <p:nvSpPr>
          <p:cNvPr id="29" name="TextBox 28"/>
          <p:cNvSpPr txBox="1"/>
          <p:nvPr/>
        </p:nvSpPr>
        <p:spPr>
          <a:xfrm>
            <a:off x="6743700" y="5270837"/>
            <a:ext cx="800100" cy="1015663"/>
          </a:xfrm>
          <a:prstGeom prst="rect">
            <a:avLst/>
          </a:prstGeom>
          <a:noFill/>
        </p:spPr>
        <p:txBody>
          <a:bodyPr wrap="square" rtlCol="0">
            <a:spAutoFit/>
          </a:bodyPr>
          <a:lstStyle/>
          <a:p>
            <a:r>
              <a:rPr lang="en-US" sz="6000" dirty="0">
                <a:latin typeface="Arial Black"/>
                <a:cs typeface="Arial Black"/>
              </a:rPr>
              <a:t>?</a:t>
            </a:r>
          </a:p>
        </p:txBody>
      </p:sp>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74100" y="5410482"/>
            <a:ext cx="774700" cy="771257"/>
          </a:xfrm>
          <a:prstGeom prst="rect">
            <a:avLst/>
          </a:prstGeom>
        </p:spPr>
      </p:pic>
      <p:pic>
        <p:nvPicPr>
          <p:cNvPr id="38" name="Picture 37"/>
          <p:cNvPicPr>
            <a:picLocks noChangeAspect="1"/>
          </p:cNvPicPr>
          <p:nvPr/>
        </p:nvPicPr>
        <p:blipFill>
          <a:blip r:embed="rId3"/>
          <a:stretch>
            <a:fillRect/>
          </a:stretch>
        </p:blipFill>
        <p:spPr>
          <a:xfrm>
            <a:off x="2324100" y="5231793"/>
            <a:ext cx="1397000" cy="1397000"/>
          </a:xfrm>
          <a:prstGeom prst="rect">
            <a:avLst/>
          </a:prstGeom>
        </p:spPr>
      </p:pic>
      <p:pic>
        <p:nvPicPr>
          <p:cNvPr id="40" name="Picture 3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0600" y="5337755"/>
            <a:ext cx="698500" cy="777204"/>
          </a:xfrm>
          <a:prstGeom prst="rect">
            <a:avLst/>
          </a:prstGeom>
        </p:spPr>
      </p:pic>
    </p:spTree>
    <p:extLst>
      <p:ext uri="{BB962C8B-B14F-4D97-AF65-F5344CB8AC3E}">
        <p14:creationId xmlns:p14="http://schemas.microsoft.com/office/powerpoint/2010/main" val="160196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 among Users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738232"/>
            <a:ext cx="11996257" cy="7011973"/>
          </a:xfrm>
        </p:spPr>
        <p:txBody>
          <a:bodyPr>
            <a:normAutofit/>
          </a:bodyPr>
          <a:lstStyle/>
          <a:p>
            <a:pPr marL="0" indent="0">
              <a:buNone/>
            </a:pPr>
            <a:r>
              <a:rPr lang="en-US" sz="1200" b="1" i="1" dirty="0"/>
              <a:t>ADVERTISING</a:t>
            </a:r>
          </a:p>
          <a:p>
            <a:r>
              <a:rPr lang="en-US" sz="1200" dirty="0"/>
              <a:t>Urban Idahoans are more likely than Rural respondents to assign a grade of “A” to The Real Cost (40% versus 29% of Rural respondents and 38% of Suburban respondents.)</a:t>
            </a:r>
          </a:p>
          <a:p>
            <a:pPr lvl="1"/>
            <a:r>
              <a:rPr lang="en-US" sz="1200" dirty="0"/>
              <a:t>Rural respondents were more likely than Urban respondents to say the Real Cost ad was ‘very effective’ (36% versus 27% of Suburban and 24% Urban residents.)</a:t>
            </a:r>
          </a:p>
          <a:p>
            <a:endParaRPr lang="en-US" sz="800" dirty="0"/>
          </a:p>
          <a:p>
            <a:r>
              <a:rPr lang="en-US" sz="1200" dirty="0"/>
              <a:t>Urban and Suburban respondents are more likely  than Rural respondents to say they would see and pay attention to Down &amp; Dirty on TV. </a:t>
            </a:r>
          </a:p>
          <a:p>
            <a:r>
              <a:rPr lang="en-US" sz="1200" dirty="0"/>
              <a:t>Urban residents are also more likely than Suburban respondents to say they would pay attention to the Down &amp; Dirty ad at school and in convenience stores. </a:t>
            </a:r>
          </a:p>
          <a:p>
            <a:pPr lvl="1"/>
            <a:r>
              <a:rPr lang="en-US" sz="1200" dirty="0"/>
              <a:t>Rural respondents are more likely than their counterparts to say they would see and pay attention to Down &amp; Dirty in a magazine. </a:t>
            </a:r>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marL="457200" lvl="1" indent="0">
              <a:buNone/>
            </a:pPr>
            <a:endParaRPr lang="en-US" sz="1200" dirty="0"/>
          </a:p>
          <a:p>
            <a:r>
              <a:rPr lang="en-US" sz="1200" dirty="0"/>
              <a:t>As seen with Down &amp; Dirty, Urban respondents are more likely than Rural and Suburban Idahoans to pay attention to The Real Cost if the ad is shown on TV.</a:t>
            </a:r>
          </a:p>
          <a:p>
            <a:pPr lvl="1"/>
            <a:r>
              <a:rPr lang="en-US" sz="1200" dirty="0"/>
              <a:t>They are also more likely than Rural Idahoans to pay attention to the ad online or in a movie theater. </a:t>
            </a:r>
          </a:p>
          <a:p>
            <a:r>
              <a:rPr lang="en-US" sz="1200" dirty="0"/>
              <a:t>Rural respondents were more likely than their counterparts to say they would pay attention if The Real Cost ad was in a convenience store or in a magazine. </a:t>
            </a:r>
          </a:p>
          <a:p>
            <a:endParaRPr lang="en-US" sz="14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p:txBody>
      </p:sp>
      <p:graphicFrame>
        <p:nvGraphicFramePr>
          <p:cNvPr id="10" name="Table 9">
            <a:extLst>
              <a:ext uri="{FF2B5EF4-FFF2-40B4-BE49-F238E27FC236}">
                <a16:creationId xmlns:a16="http://schemas.microsoft.com/office/drawing/2014/main" id="{ABCEF8C5-EDCB-4479-8C5C-256B077FD757}"/>
              </a:ext>
            </a:extLst>
          </p:cNvPr>
          <p:cNvGraphicFramePr>
            <a:graphicFrameLocks noGrp="1"/>
          </p:cNvGraphicFramePr>
          <p:nvPr/>
        </p:nvGraphicFramePr>
        <p:xfrm>
          <a:off x="2869068" y="5121143"/>
          <a:ext cx="5257800" cy="1463040"/>
        </p:xfrm>
        <a:graphic>
          <a:graphicData uri="http://schemas.openxmlformats.org/drawingml/2006/table">
            <a:tbl>
              <a:tblPr/>
              <a:tblGrid>
                <a:gridCol w="3327400">
                  <a:extLst>
                    <a:ext uri="{9D8B030D-6E8A-4147-A177-3AD203B41FA5}">
                      <a16:colId xmlns:a16="http://schemas.microsoft.com/office/drawing/2014/main" val="2867825478"/>
                    </a:ext>
                  </a:extLst>
                </a:gridCol>
                <a:gridCol w="609600">
                  <a:extLst>
                    <a:ext uri="{9D8B030D-6E8A-4147-A177-3AD203B41FA5}">
                      <a16:colId xmlns:a16="http://schemas.microsoft.com/office/drawing/2014/main" val="3443581312"/>
                    </a:ext>
                  </a:extLst>
                </a:gridCol>
                <a:gridCol w="711200">
                  <a:extLst>
                    <a:ext uri="{9D8B030D-6E8A-4147-A177-3AD203B41FA5}">
                      <a16:colId xmlns:a16="http://schemas.microsoft.com/office/drawing/2014/main" val="1506966239"/>
                    </a:ext>
                  </a:extLst>
                </a:gridCol>
                <a:gridCol w="609600">
                  <a:extLst>
                    <a:ext uri="{9D8B030D-6E8A-4147-A177-3AD203B41FA5}">
                      <a16:colId xmlns:a16="http://schemas.microsoft.com/office/drawing/2014/main" val="1734784569"/>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20149697"/>
                  </a:ext>
                </a:extLst>
              </a:tr>
              <a:tr h="182880">
                <a:tc>
                  <a:txBody>
                    <a:bodyPr/>
                    <a:lstStyle/>
                    <a:p>
                      <a:pPr algn="l" fontAlgn="b"/>
                      <a:r>
                        <a:rPr lang="en-US" sz="1100" b="1" i="0" u="none" strike="noStrike">
                          <a:solidFill>
                            <a:srgbClr val="000000"/>
                          </a:solidFill>
                          <a:effectLst/>
                          <a:latin typeface="Calibri" panose="020F0502020204030204" pitchFamily="34" charset="0"/>
                        </a:rPr>
                        <a:t>Where Most Likely to Pay Attention to The Real Cost?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6042031"/>
                  </a:ext>
                </a:extLst>
              </a:tr>
              <a:tr h="182880">
                <a:tc>
                  <a:txBody>
                    <a:bodyPr/>
                    <a:lstStyle/>
                    <a:p>
                      <a:pPr algn="r" fontAlgn="b"/>
                      <a:r>
                        <a:rPr lang="en-US" sz="1100" b="0" i="0" u="none" strike="noStrike">
                          <a:solidFill>
                            <a:srgbClr val="000000"/>
                          </a:solidFill>
                          <a:effectLst/>
                          <a:latin typeface="Calibri" panose="020F0502020204030204" pitchFamily="34" charset="0"/>
                        </a:rPr>
                        <a:t>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71%</a:t>
                      </a:r>
                      <a:r>
                        <a:rPr lang="en-US" sz="1100" b="0" i="0" u="none" strike="noStrike">
                          <a:solidFill>
                            <a:srgbClr val="FF0000"/>
                          </a:solidFill>
                          <a:effectLst/>
                          <a:latin typeface="Calibri" panose="020F0502020204030204" pitchFamily="34" charset="0"/>
                        </a:rPr>
                        <a:t>Bc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499695"/>
                  </a:ext>
                </a:extLst>
              </a:tr>
              <a:tr h="182880">
                <a:tc>
                  <a:txBody>
                    <a:bodyPr/>
                    <a:lstStyle/>
                    <a:p>
                      <a:pPr algn="r" fontAlgn="b"/>
                      <a:r>
                        <a:rPr lang="en-US" sz="1100" b="0" i="0" u="none" strike="noStrike">
                          <a:solidFill>
                            <a:srgbClr val="000000"/>
                          </a:solidFill>
                          <a:effectLst/>
                          <a:latin typeface="Calibri" panose="020F0502020204030204" pitchFamily="34" charset="0"/>
                        </a:rPr>
                        <a:t>Online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473182"/>
                  </a:ext>
                </a:extLst>
              </a:tr>
              <a:tr h="182880">
                <a:tc>
                  <a:txBody>
                    <a:bodyPr/>
                    <a:lstStyle/>
                    <a:p>
                      <a:pPr algn="r" fontAlgn="b"/>
                      <a:r>
                        <a:rPr lang="en-US" sz="1100" b="0" i="0" u="none" strike="noStrike">
                          <a:solidFill>
                            <a:srgbClr val="000000"/>
                          </a:solidFill>
                          <a:effectLst/>
                          <a:latin typeface="Calibri" panose="020F0502020204030204" pitchFamily="34" charset="0"/>
                        </a:rPr>
                        <a:t>Movie Theater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836799"/>
                  </a:ext>
                </a:extLst>
              </a:tr>
              <a:tr h="182880">
                <a:tc>
                  <a:txBody>
                    <a:bodyPr/>
                    <a:lstStyle/>
                    <a:p>
                      <a:pPr algn="r" fontAlgn="b"/>
                      <a:r>
                        <a:rPr lang="en-US" sz="1100" b="0" i="0" u="none" strike="noStrike">
                          <a:solidFill>
                            <a:srgbClr val="000000"/>
                          </a:solidFill>
                          <a:effectLst/>
                          <a:latin typeface="Calibri" panose="020F0502020204030204" pitchFamily="34" charset="0"/>
                        </a:rPr>
                        <a:t>Convenience store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r>
                        <a:rPr lang="en-US" sz="1100" b="0" i="0" u="none" strike="noStrike">
                          <a:solidFill>
                            <a:srgbClr val="FF0000"/>
                          </a:solidFill>
                          <a:effectLst/>
                          <a:latin typeface="Calibri" panose="020F0502020204030204" pitchFamily="34" charset="0"/>
                        </a:rPr>
                        <a:t>CD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911706"/>
                  </a:ext>
                </a:extLst>
              </a:tr>
              <a:tr h="182880">
                <a:tc>
                  <a:txBody>
                    <a:bodyPr/>
                    <a:lstStyle/>
                    <a:p>
                      <a:pPr algn="r" fontAlgn="b"/>
                      <a:r>
                        <a:rPr lang="en-US" sz="1100" b="0" i="0" u="none" strike="noStrike">
                          <a:solidFill>
                            <a:srgbClr val="000000"/>
                          </a:solidFill>
                          <a:effectLst/>
                          <a:latin typeface="Calibri" panose="020F0502020204030204" pitchFamily="34" charset="0"/>
                        </a:rPr>
                        <a:t>Magazine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r>
                        <a:rPr lang="en-US" sz="1100" b="0" i="0" u="none" strike="noStrike">
                          <a:solidFill>
                            <a:srgbClr val="FF0000"/>
                          </a:solidFill>
                          <a:effectLst/>
                          <a:latin typeface="Calibri" panose="020F0502020204030204" pitchFamily="34" charset="0"/>
                        </a:rPr>
                        <a:t>cD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323990"/>
                  </a:ext>
                </a:extLst>
              </a:tr>
            </a:tbl>
          </a:graphicData>
        </a:graphic>
      </p:graphicFrame>
      <p:graphicFrame>
        <p:nvGraphicFramePr>
          <p:cNvPr id="11" name="Table 10">
            <a:extLst>
              <a:ext uri="{FF2B5EF4-FFF2-40B4-BE49-F238E27FC236}">
                <a16:creationId xmlns:a16="http://schemas.microsoft.com/office/drawing/2014/main" id="{D60D7B1D-4752-4706-AD79-375E78A7666E}"/>
              </a:ext>
            </a:extLst>
          </p:cNvPr>
          <p:cNvGraphicFramePr>
            <a:graphicFrameLocks noGrp="1"/>
          </p:cNvGraphicFramePr>
          <p:nvPr/>
        </p:nvGraphicFramePr>
        <p:xfrm>
          <a:off x="2869068" y="2659926"/>
          <a:ext cx="5257800" cy="1280160"/>
        </p:xfrm>
        <a:graphic>
          <a:graphicData uri="http://schemas.openxmlformats.org/drawingml/2006/table">
            <a:tbl>
              <a:tblPr/>
              <a:tblGrid>
                <a:gridCol w="3327400">
                  <a:extLst>
                    <a:ext uri="{9D8B030D-6E8A-4147-A177-3AD203B41FA5}">
                      <a16:colId xmlns:a16="http://schemas.microsoft.com/office/drawing/2014/main" val="2998325386"/>
                    </a:ext>
                  </a:extLst>
                </a:gridCol>
                <a:gridCol w="609600">
                  <a:extLst>
                    <a:ext uri="{9D8B030D-6E8A-4147-A177-3AD203B41FA5}">
                      <a16:colId xmlns:a16="http://schemas.microsoft.com/office/drawing/2014/main" val="3143717969"/>
                    </a:ext>
                  </a:extLst>
                </a:gridCol>
                <a:gridCol w="711200">
                  <a:extLst>
                    <a:ext uri="{9D8B030D-6E8A-4147-A177-3AD203B41FA5}">
                      <a16:colId xmlns:a16="http://schemas.microsoft.com/office/drawing/2014/main" val="1707188880"/>
                    </a:ext>
                  </a:extLst>
                </a:gridCol>
                <a:gridCol w="609600">
                  <a:extLst>
                    <a:ext uri="{9D8B030D-6E8A-4147-A177-3AD203B41FA5}">
                      <a16:colId xmlns:a16="http://schemas.microsoft.com/office/drawing/2014/main" val="793646768"/>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64575201"/>
                  </a:ext>
                </a:extLst>
              </a:tr>
              <a:tr h="182880">
                <a:tc>
                  <a:txBody>
                    <a:bodyPr/>
                    <a:lstStyle/>
                    <a:p>
                      <a:pPr algn="l" fontAlgn="b"/>
                      <a:r>
                        <a:rPr lang="en-US" sz="1100" b="1" i="0" u="none" strike="noStrike">
                          <a:solidFill>
                            <a:srgbClr val="000000"/>
                          </a:solidFill>
                          <a:effectLst/>
                          <a:latin typeface="Calibri" panose="020F0502020204030204" pitchFamily="34" charset="0"/>
                        </a:rPr>
                        <a:t>Where Most Likely to Pay Attention to Down &amp; Dirty?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565738"/>
                  </a:ext>
                </a:extLst>
              </a:tr>
              <a:tr h="182880">
                <a:tc>
                  <a:txBody>
                    <a:bodyPr/>
                    <a:lstStyle/>
                    <a:p>
                      <a:pPr algn="r" fontAlgn="b"/>
                      <a:r>
                        <a:rPr lang="en-US" sz="1100" b="0" i="0" u="none" strike="noStrike">
                          <a:solidFill>
                            <a:srgbClr val="000000"/>
                          </a:solidFill>
                          <a:effectLst/>
                          <a:latin typeface="Calibri" panose="020F0502020204030204" pitchFamily="34" charset="0"/>
                        </a:rPr>
                        <a:t>TV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63%</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64%</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429174"/>
                  </a:ext>
                </a:extLst>
              </a:tr>
              <a:tr h="182880">
                <a:tc>
                  <a:txBody>
                    <a:bodyPr/>
                    <a:lstStyle/>
                    <a:p>
                      <a:pPr algn="r" fontAlgn="b"/>
                      <a:r>
                        <a:rPr lang="en-US" sz="1100" b="0" i="0" u="none" strike="noStrike">
                          <a:solidFill>
                            <a:srgbClr val="000000"/>
                          </a:solidFill>
                          <a:effectLst/>
                          <a:latin typeface="Calibri" panose="020F0502020204030204" pitchFamily="34" charset="0"/>
                        </a:rPr>
                        <a:t>At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r>
                        <a:rPr lang="en-US" sz="1100" b="0" i="0" u="none" strike="noStrike">
                          <a:solidFill>
                            <a:srgbClr val="FF0000"/>
                          </a:solidFill>
                          <a:effectLst/>
                          <a:latin typeface="Calibri" panose="020F0502020204030204" pitchFamily="34" charset="0"/>
                        </a:rPr>
                        <a:t>bC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219702"/>
                  </a:ext>
                </a:extLst>
              </a:tr>
              <a:tr h="182880">
                <a:tc>
                  <a:txBody>
                    <a:bodyPr/>
                    <a:lstStyle/>
                    <a:p>
                      <a:pPr algn="r" fontAlgn="b"/>
                      <a:r>
                        <a:rPr lang="en-US" sz="1100" b="0" i="0" u="none" strike="noStrike" dirty="0">
                          <a:solidFill>
                            <a:srgbClr val="000000"/>
                          </a:solidFill>
                          <a:effectLst/>
                          <a:latin typeface="Calibri" panose="020F0502020204030204" pitchFamily="34" charset="0"/>
                        </a:rPr>
                        <a:t>Convenience store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050786"/>
                  </a:ext>
                </a:extLst>
              </a:tr>
              <a:tr h="182880">
                <a:tc>
                  <a:txBody>
                    <a:bodyPr/>
                    <a:lstStyle/>
                    <a:p>
                      <a:pPr algn="r" fontAlgn="b"/>
                      <a:r>
                        <a:rPr lang="en-US" sz="1100" b="0" i="0" u="none" strike="noStrike">
                          <a:solidFill>
                            <a:srgbClr val="000000"/>
                          </a:solidFill>
                          <a:effectLst/>
                          <a:latin typeface="Calibri" panose="020F0502020204030204" pitchFamily="34" charset="0"/>
                        </a:rPr>
                        <a:t>Magazine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r>
                        <a:rPr lang="en-US" sz="1100" b="0" i="0" u="none" strike="noStrike">
                          <a:solidFill>
                            <a:srgbClr val="FF0000"/>
                          </a:solidFill>
                          <a:effectLst/>
                          <a:latin typeface="Calibri" panose="020F0502020204030204" pitchFamily="34" charset="0"/>
                        </a:rPr>
                        <a:t>CD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710164"/>
                  </a:ext>
                </a:extLst>
              </a:tr>
            </a:tbl>
          </a:graphicData>
        </a:graphic>
      </p:graphicFrame>
      <p:sp>
        <p:nvSpPr>
          <p:cNvPr id="12" name="TextBox 11">
            <a:extLst>
              <a:ext uri="{FF2B5EF4-FFF2-40B4-BE49-F238E27FC236}">
                <a16:creationId xmlns:a16="http://schemas.microsoft.com/office/drawing/2014/main" id="{58E41C4F-691E-405E-A35B-5EB7862CA913}"/>
              </a:ext>
            </a:extLst>
          </p:cNvPr>
          <p:cNvSpPr txBox="1"/>
          <p:nvPr/>
        </p:nvSpPr>
        <p:spPr>
          <a:xfrm>
            <a:off x="10218198" y="5208284"/>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2592733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 among Users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738232"/>
            <a:ext cx="11996257" cy="7011973"/>
          </a:xfrm>
        </p:spPr>
        <p:txBody>
          <a:bodyPr>
            <a:normAutofit/>
          </a:bodyPr>
          <a:lstStyle/>
          <a:p>
            <a:pPr marL="0" indent="0">
              <a:buNone/>
            </a:pPr>
            <a:r>
              <a:rPr lang="en-US" sz="1200" b="1" i="1" dirty="0"/>
              <a:t>ADVERTISING</a:t>
            </a:r>
          </a:p>
          <a:p>
            <a:r>
              <a:rPr lang="en-US" sz="1200" dirty="0"/>
              <a:t>While there are no significant differences in which ad has the best message, Urban Idahoans are slightly more likely to say Down &amp; Dirty would best motivate them to quit using e-cigarettes or vaping products. Rural residents are slightly more likely to say The Real Cost would best motivate them to quit.</a:t>
            </a:r>
          </a:p>
          <a:p>
            <a:pPr lvl="1"/>
            <a:endParaRPr lang="en-US" sz="1200" dirty="0"/>
          </a:p>
          <a:p>
            <a:pPr lvl="1"/>
            <a:endParaRPr lang="en-US" sz="1200" dirty="0"/>
          </a:p>
          <a:p>
            <a:pPr lvl="1"/>
            <a:endParaRPr lang="en-US" sz="1200" dirty="0"/>
          </a:p>
          <a:p>
            <a:pPr lvl="1"/>
            <a:endParaRPr lang="en-US" sz="12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p:txBody>
      </p:sp>
      <p:graphicFrame>
        <p:nvGraphicFramePr>
          <p:cNvPr id="3" name="Table 2">
            <a:extLst>
              <a:ext uri="{FF2B5EF4-FFF2-40B4-BE49-F238E27FC236}">
                <a16:creationId xmlns:a16="http://schemas.microsoft.com/office/drawing/2014/main" id="{BBE3257B-7E6D-4E96-A1DF-A19840253C10}"/>
              </a:ext>
            </a:extLst>
          </p:cNvPr>
          <p:cNvGraphicFramePr>
            <a:graphicFrameLocks noGrp="1"/>
          </p:cNvGraphicFramePr>
          <p:nvPr/>
        </p:nvGraphicFramePr>
        <p:xfrm>
          <a:off x="2650354" y="1609652"/>
          <a:ext cx="5257800" cy="1463040"/>
        </p:xfrm>
        <a:graphic>
          <a:graphicData uri="http://schemas.openxmlformats.org/drawingml/2006/table">
            <a:tbl>
              <a:tblPr/>
              <a:tblGrid>
                <a:gridCol w="3327400">
                  <a:extLst>
                    <a:ext uri="{9D8B030D-6E8A-4147-A177-3AD203B41FA5}">
                      <a16:colId xmlns:a16="http://schemas.microsoft.com/office/drawing/2014/main" val="3929079887"/>
                    </a:ext>
                  </a:extLst>
                </a:gridCol>
                <a:gridCol w="609600">
                  <a:extLst>
                    <a:ext uri="{9D8B030D-6E8A-4147-A177-3AD203B41FA5}">
                      <a16:colId xmlns:a16="http://schemas.microsoft.com/office/drawing/2014/main" val="1679541422"/>
                    </a:ext>
                  </a:extLst>
                </a:gridCol>
                <a:gridCol w="711200">
                  <a:extLst>
                    <a:ext uri="{9D8B030D-6E8A-4147-A177-3AD203B41FA5}">
                      <a16:colId xmlns:a16="http://schemas.microsoft.com/office/drawing/2014/main" val="1892147770"/>
                    </a:ext>
                  </a:extLst>
                </a:gridCol>
                <a:gridCol w="609600">
                  <a:extLst>
                    <a:ext uri="{9D8B030D-6E8A-4147-A177-3AD203B41FA5}">
                      <a16:colId xmlns:a16="http://schemas.microsoft.com/office/drawing/2014/main" val="3503706119"/>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753122189"/>
                  </a:ext>
                </a:extLst>
              </a:tr>
              <a:tr h="182880">
                <a:tc>
                  <a:txBody>
                    <a:bodyPr/>
                    <a:lstStyle/>
                    <a:p>
                      <a:pPr algn="l" fontAlgn="b"/>
                      <a:r>
                        <a:rPr lang="en-US" sz="1100" b="1" i="0" u="none" strike="noStrike">
                          <a:solidFill>
                            <a:srgbClr val="000000"/>
                          </a:solidFill>
                          <a:effectLst/>
                          <a:latin typeface="Calibri" panose="020F0502020204030204" pitchFamily="34" charset="0"/>
                        </a:rPr>
                        <a:t>Which Ad Has Best Message?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557597"/>
                  </a:ext>
                </a:extLst>
              </a:tr>
              <a:tr h="182880">
                <a:tc>
                  <a:txBody>
                    <a:bodyPr/>
                    <a:lstStyle/>
                    <a:p>
                      <a:pPr algn="r" fontAlgn="b"/>
                      <a:r>
                        <a:rPr lang="en-US" sz="1100" b="0" i="0" u="none" strike="noStrike">
                          <a:solidFill>
                            <a:srgbClr val="000000"/>
                          </a:solidFill>
                          <a:effectLst/>
                          <a:latin typeface="Calibri" panose="020F0502020204030204" pitchFamily="34" charset="0"/>
                        </a:rPr>
                        <a:t>Down &amp; Dirty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052115"/>
                  </a:ext>
                </a:extLst>
              </a:tr>
              <a:tr h="182880">
                <a:tc>
                  <a:txBody>
                    <a:bodyPr/>
                    <a:lstStyle/>
                    <a:p>
                      <a:pPr algn="r" fontAlgn="b"/>
                      <a:r>
                        <a:rPr lang="en-US" sz="1100" b="0" i="0" u="none" strike="noStrike">
                          <a:solidFill>
                            <a:srgbClr val="000000"/>
                          </a:solidFill>
                          <a:effectLst/>
                          <a:latin typeface="Calibri" panose="020F0502020204030204" pitchFamily="34" charset="0"/>
                        </a:rPr>
                        <a:t>The Real Cost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798099"/>
                  </a:ext>
                </a:extLst>
              </a:tr>
              <a:tr h="182880">
                <a:tc>
                  <a:txBody>
                    <a:bodyPr/>
                    <a:lstStyle/>
                    <a:p>
                      <a:pPr algn="l" fontAlgn="b"/>
                      <a:r>
                        <a:rPr lang="en-US" sz="1100" b="1" i="0" u="none" strike="noStrike">
                          <a:solidFill>
                            <a:srgbClr val="000000"/>
                          </a:solidFill>
                          <a:effectLst/>
                          <a:latin typeface="Calibri" panose="020F0502020204030204" pitchFamily="34" charset="0"/>
                        </a:rPr>
                        <a:t>Which Ad Best Motivates You to Quit?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666624"/>
                  </a:ext>
                </a:extLst>
              </a:tr>
              <a:tr h="182880">
                <a:tc>
                  <a:txBody>
                    <a:bodyPr/>
                    <a:lstStyle/>
                    <a:p>
                      <a:pPr algn="r" fontAlgn="b"/>
                      <a:r>
                        <a:rPr lang="en-US" sz="1100" b="0" i="0" u="none" strike="noStrike">
                          <a:solidFill>
                            <a:srgbClr val="000000"/>
                          </a:solidFill>
                          <a:effectLst/>
                          <a:latin typeface="Calibri" panose="020F0502020204030204" pitchFamily="34" charset="0"/>
                        </a:rPr>
                        <a:t>Down &amp; Dirty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2519949"/>
                  </a:ext>
                </a:extLst>
              </a:tr>
              <a:tr h="182880">
                <a:tc>
                  <a:txBody>
                    <a:bodyPr/>
                    <a:lstStyle/>
                    <a:p>
                      <a:pPr algn="r" fontAlgn="b"/>
                      <a:r>
                        <a:rPr lang="en-US" sz="1100" b="0" i="0" u="none" strike="noStrike">
                          <a:solidFill>
                            <a:srgbClr val="000000"/>
                          </a:solidFill>
                          <a:effectLst/>
                          <a:latin typeface="Calibri" panose="020F0502020204030204" pitchFamily="34" charset="0"/>
                        </a:rPr>
                        <a:t>The Real Cost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64%</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71496"/>
                  </a:ext>
                </a:extLst>
              </a:tr>
            </a:tbl>
          </a:graphicData>
        </a:graphic>
      </p:graphicFrame>
      <p:sp>
        <p:nvSpPr>
          <p:cNvPr id="10" name="TextBox 9">
            <a:extLst>
              <a:ext uri="{FF2B5EF4-FFF2-40B4-BE49-F238E27FC236}">
                <a16:creationId xmlns:a16="http://schemas.microsoft.com/office/drawing/2014/main" id="{364DA0A1-7939-4D28-BB83-A51E94EFAB7A}"/>
              </a:ext>
            </a:extLst>
          </p:cNvPr>
          <p:cNvSpPr txBox="1"/>
          <p:nvPr/>
        </p:nvSpPr>
        <p:spPr>
          <a:xfrm>
            <a:off x="10218198" y="5208284"/>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2636172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 among Users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738232"/>
            <a:ext cx="11996257" cy="6434923"/>
          </a:xfrm>
        </p:spPr>
        <p:txBody>
          <a:bodyPr>
            <a:normAutofit/>
          </a:bodyPr>
          <a:lstStyle/>
          <a:p>
            <a:pPr marL="0" indent="0">
              <a:buNone/>
            </a:pPr>
            <a:r>
              <a:rPr lang="en-US" sz="1200" b="1" i="1" dirty="0"/>
              <a:t>DEMOGRAPHICS</a:t>
            </a:r>
          </a:p>
          <a:p>
            <a:r>
              <a:rPr lang="en-US" sz="1200" dirty="0"/>
              <a:t>Urban and Suburban respondents are more likely to be White compared to Rural respondents; Rural respondents are slightly more likely to be Hispanic, Asian, American Indian or “other.”</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Those in Suburban areas are more likely than those in Rural areas to not have any children in the household (no children – Rural=47%, Suburban=64%, Urban=51%.)</a:t>
            </a:r>
          </a:p>
          <a:p>
            <a:r>
              <a:rPr lang="en-US" sz="1200" dirty="0"/>
              <a:t>Rural and Suburban respondents are more likely than Urban respondents to be 18-25 years old, while Urban respondents are more likely than Suburban respondents to be 36-45 years old. Rural respondents are less likely than their counterparts to be 56 and older.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4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p:txBody>
      </p:sp>
      <p:graphicFrame>
        <p:nvGraphicFramePr>
          <p:cNvPr id="3" name="Table 2">
            <a:extLst>
              <a:ext uri="{FF2B5EF4-FFF2-40B4-BE49-F238E27FC236}">
                <a16:creationId xmlns:a16="http://schemas.microsoft.com/office/drawing/2014/main" id="{A8BE0F33-2163-4B68-8D39-F1A987572994}"/>
              </a:ext>
            </a:extLst>
          </p:cNvPr>
          <p:cNvGraphicFramePr>
            <a:graphicFrameLocks noGrp="1"/>
          </p:cNvGraphicFramePr>
          <p:nvPr/>
        </p:nvGraphicFramePr>
        <p:xfrm>
          <a:off x="2668110" y="1411475"/>
          <a:ext cx="5257800" cy="1645920"/>
        </p:xfrm>
        <a:graphic>
          <a:graphicData uri="http://schemas.openxmlformats.org/drawingml/2006/table">
            <a:tbl>
              <a:tblPr/>
              <a:tblGrid>
                <a:gridCol w="3327400">
                  <a:extLst>
                    <a:ext uri="{9D8B030D-6E8A-4147-A177-3AD203B41FA5}">
                      <a16:colId xmlns:a16="http://schemas.microsoft.com/office/drawing/2014/main" val="891219678"/>
                    </a:ext>
                  </a:extLst>
                </a:gridCol>
                <a:gridCol w="609600">
                  <a:extLst>
                    <a:ext uri="{9D8B030D-6E8A-4147-A177-3AD203B41FA5}">
                      <a16:colId xmlns:a16="http://schemas.microsoft.com/office/drawing/2014/main" val="300604803"/>
                    </a:ext>
                  </a:extLst>
                </a:gridCol>
                <a:gridCol w="711200">
                  <a:extLst>
                    <a:ext uri="{9D8B030D-6E8A-4147-A177-3AD203B41FA5}">
                      <a16:colId xmlns:a16="http://schemas.microsoft.com/office/drawing/2014/main" val="647079615"/>
                    </a:ext>
                  </a:extLst>
                </a:gridCol>
                <a:gridCol w="609600">
                  <a:extLst>
                    <a:ext uri="{9D8B030D-6E8A-4147-A177-3AD203B41FA5}">
                      <a16:colId xmlns:a16="http://schemas.microsoft.com/office/drawing/2014/main" val="795070103"/>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7976802"/>
                  </a:ext>
                </a:extLst>
              </a:tr>
              <a:tr h="182880">
                <a:tc>
                  <a:txBody>
                    <a:bodyPr/>
                    <a:lstStyle/>
                    <a:p>
                      <a:pPr algn="l" fontAlgn="b"/>
                      <a:r>
                        <a:rPr lang="en-US" sz="1100" b="1" i="0" u="none" strike="noStrike">
                          <a:solidFill>
                            <a:srgbClr val="000000"/>
                          </a:solidFill>
                          <a:effectLst/>
                          <a:latin typeface="Calibri" panose="020F0502020204030204" pitchFamily="34" charset="0"/>
                        </a:rPr>
                        <a:t>Ethnicity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585763"/>
                  </a:ext>
                </a:extLst>
              </a:tr>
              <a:tr h="182880">
                <a:tc>
                  <a:txBody>
                    <a:bodyPr/>
                    <a:lstStyle/>
                    <a:p>
                      <a:pPr algn="r" fontAlgn="b"/>
                      <a:r>
                        <a:rPr lang="en-US" sz="1100" b="0" i="0" u="none" strike="noStrike" dirty="0">
                          <a:solidFill>
                            <a:srgbClr val="000000"/>
                          </a:solidFill>
                          <a:effectLst/>
                          <a:latin typeface="Calibri" panose="020F0502020204030204" pitchFamily="34" charset="0"/>
                        </a:rPr>
                        <a:t>White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84%</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83%</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359285"/>
                  </a:ext>
                </a:extLst>
              </a:tr>
              <a:tr h="182880">
                <a:tc>
                  <a:txBody>
                    <a:bodyPr/>
                    <a:lstStyle/>
                    <a:p>
                      <a:pPr algn="r" fontAlgn="b"/>
                      <a:r>
                        <a:rPr lang="en-US" sz="1100" b="0" i="0" u="none" strike="noStrike">
                          <a:solidFill>
                            <a:srgbClr val="000000"/>
                          </a:solidFill>
                          <a:effectLst/>
                          <a:latin typeface="Calibri" panose="020F0502020204030204" pitchFamily="34" charset="0"/>
                        </a:rPr>
                        <a:t>Hispanic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56924"/>
                  </a:ext>
                </a:extLst>
              </a:tr>
              <a:tr h="182880">
                <a:tc>
                  <a:txBody>
                    <a:bodyPr/>
                    <a:lstStyle/>
                    <a:p>
                      <a:pPr algn="r" fontAlgn="b"/>
                      <a:r>
                        <a:rPr lang="en-US" sz="1100" b="0" i="0" u="none" strike="noStrike">
                          <a:solidFill>
                            <a:srgbClr val="000000"/>
                          </a:solidFill>
                          <a:effectLst/>
                          <a:latin typeface="Calibri" panose="020F0502020204030204" pitchFamily="34" charset="0"/>
                        </a:rPr>
                        <a:t>Asian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476091"/>
                  </a:ext>
                </a:extLst>
              </a:tr>
              <a:tr h="182880">
                <a:tc>
                  <a:txBody>
                    <a:bodyPr/>
                    <a:lstStyle/>
                    <a:p>
                      <a:pPr algn="r" fontAlgn="b"/>
                      <a:r>
                        <a:rPr lang="en-US" sz="1100" b="0" i="0" u="none" strike="noStrike">
                          <a:solidFill>
                            <a:srgbClr val="000000"/>
                          </a:solidFill>
                          <a:effectLst/>
                          <a:latin typeface="Calibri" panose="020F0502020204030204" pitchFamily="34" charset="0"/>
                        </a:rPr>
                        <a:t>American Indian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39429"/>
                  </a:ext>
                </a:extLst>
              </a:tr>
              <a:tr h="182880">
                <a:tc>
                  <a:txBody>
                    <a:bodyPr/>
                    <a:lstStyle/>
                    <a:p>
                      <a:pPr algn="r" fontAlgn="b"/>
                      <a:r>
                        <a:rPr lang="en-US" sz="1100" b="0" i="0" u="none" strike="noStrike">
                          <a:solidFill>
                            <a:srgbClr val="000000"/>
                          </a:solidFill>
                          <a:effectLst/>
                          <a:latin typeface="Calibri" panose="020F0502020204030204" pitchFamily="34" charset="0"/>
                        </a:rPr>
                        <a:t>African American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2303"/>
                  </a:ext>
                </a:extLst>
              </a:tr>
              <a:tr h="182880">
                <a:tc>
                  <a:txBody>
                    <a:bodyPr/>
                    <a:lstStyle/>
                    <a:p>
                      <a:pPr algn="r" fontAlgn="b"/>
                      <a:r>
                        <a:rPr lang="en-US" sz="1100" b="0" i="0" u="none" strike="noStrike">
                          <a:solidFill>
                            <a:srgbClr val="000000"/>
                          </a:solidFill>
                          <a:effectLst/>
                          <a:latin typeface="Calibri" panose="020F0502020204030204" pitchFamily="34" charset="0"/>
                        </a:rPr>
                        <a:t>Other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226556"/>
                  </a:ext>
                </a:extLst>
              </a:tr>
            </a:tbl>
          </a:graphicData>
        </a:graphic>
      </p:graphicFrame>
      <p:graphicFrame>
        <p:nvGraphicFramePr>
          <p:cNvPr id="4" name="Table 3">
            <a:extLst>
              <a:ext uri="{FF2B5EF4-FFF2-40B4-BE49-F238E27FC236}">
                <a16:creationId xmlns:a16="http://schemas.microsoft.com/office/drawing/2014/main" id="{5BC4FC65-F37E-4305-B2CF-2EF10364B77B}"/>
              </a:ext>
            </a:extLst>
          </p:cNvPr>
          <p:cNvGraphicFramePr>
            <a:graphicFrameLocks noGrp="1"/>
          </p:cNvGraphicFramePr>
          <p:nvPr/>
        </p:nvGraphicFramePr>
        <p:xfrm>
          <a:off x="2668110" y="4414023"/>
          <a:ext cx="5257800" cy="1463040"/>
        </p:xfrm>
        <a:graphic>
          <a:graphicData uri="http://schemas.openxmlformats.org/drawingml/2006/table">
            <a:tbl>
              <a:tblPr/>
              <a:tblGrid>
                <a:gridCol w="3327400">
                  <a:extLst>
                    <a:ext uri="{9D8B030D-6E8A-4147-A177-3AD203B41FA5}">
                      <a16:colId xmlns:a16="http://schemas.microsoft.com/office/drawing/2014/main" val="3924067639"/>
                    </a:ext>
                  </a:extLst>
                </a:gridCol>
                <a:gridCol w="609600">
                  <a:extLst>
                    <a:ext uri="{9D8B030D-6E8A-4147-A177-3AD203B41FA5}">
                      <a16:colId xmlns:a16="http://schemas.microsoft.com/office/drawing/2014/main" val="494250938"/>
                    </a:ext>
                  </a:extLst>
                </a:gridCol>
                <a:gridCol w="711200">
                  <a:extLst>
                    <a:ext uri="{9D8B030D-6E8A-4147-A177-3AD203B41FA5}">
                      <a16:colId xmlns:a16="http://schemas.microsoft.com/office/drawing/2014/main" val="1867030469"/>
                    </a:ext>
                  </a:extLst>
                </a:gridCol>
                <a:gridCol w="609600">
                  <a:extLst>
                    <a:ext uri="{9D8B030D-6E8A-4147-A177-3AD203B41FA5}">
                      <a16:colId xmlns:a16="http://schemas.microsoft.com/office/drawing/2014/main" val="390228694"/>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959957829"/>
                  </a:ext>
                </a:extLst>
              </a:tr>
              <a:tr h="182880">
                <a:tc>
                  <a:txBody>
                    <a:bodyPr/>
                    <a:lstStyle/>
                    <a:p>
                      <a:pPr algn="l" fontAlgn="b"/>
                      <a:r>
                        <a:rPr lang="en-US" sz="1100" b="1" i="0" u="none" strike="noStrike">
                          <a:solidFill>
                            <a:srgbClr val="000000"/>
                          </a:solidFill>
                          <a:effectLst/>
                          <a:latin typeface="Calibri" panose="020F0502020204030204" pitchFamily="34" charset="0"/>
                        </a:rPr>
                        <a:t>Age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230685"/>
                  </a:ext>
                </a:extLst>
              </a:tr>
              <a:tr h="182880">
                <a:tc>
                  <a:txBody>
                    <a:bodyPr/>
                    <a:lstStyle/>
                    <a:p>
                      <a:pPr algn="r" fontAlgn="b"/>
                      <a:r>
                        <a:rPr lang="en-US" sz="1100" b="0" i="0" u="none" strike="noStrike">
                          <a:solidFill>
                            <a:srgbClr val="000000"/>
                          </a:solidFill>
                          <a:effectLst/>
                          <a:latin typeface="Calibri" panose="020F0502020204030204" pitchFamily="34" charset="0"/>
                        </a:rPr>
                        <a:t>18-25 years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418040"/>
                  </a:ext>
                </a:extLst>
              </a:tr>
              <a:tr h="182880">
                <a:tc>
                  <a:txBody>
                    <a:bodyPr/>
                    <a:lstStyle/>
                    <a:p>
                      <a:pPr algn="r" fontAlgn="b"/>
                      <a:r>
                        <a:rPr lang="en-US" sz="1100" b="0" i="0" u="none" strike="noStrike">
                          <a:solidFill>
                            <a:srgbClr val="000000"/>
                          </a:solidFill>
                          <a:effectLst/>
                          <a:latin typeface="Calibri" panose="020F0502020204030204" pitchFamily="34" charset="0"/>
                        </a:rPr>
                        <a:t>26-35 years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491924"/>
                  </a:ext>
                </a:extLst>
              </a:tr>
              <a:tr h="182880">
                <a:tc>
                  <a:txBody>
                    <a:bodyPr/>
                    <a:lstStyle/>
                    <a:p>
                      <a:pPr algn="r" fontAlgn="b"/>
                      <a:r>
                        <a:rPr lang="en-US" sz="1100" b="0" i="0" u="none" strike="noStrike">
                          <a:solidFill>
                            <a:srgbClr val="000000"/>
                          </a:solidFill>
                          <a:effectLst/>
                          <a:latin typeface="Calibri" panose="020F0502020204030204" pitchFamily="34" charset="0"/>
                        </a:rPr>
                        <a:t>36-45 years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451705"/>
                  </a:ext>
                </a:extLst>
              </a:tr>
              <a:tr h="182880">
                <a:tc>
                  <a:txBody>
                    <a:bodyPr/>
                    <a:lstStyle/>
                    <a:p>
                      <a:pPr algn="r" fontAlgn="b"/>
                      <a:r>
                        <a:rPr lang="en-US" sz="1100" b="0" i="0" u="none" strike="noStrike">
                          <a:solidFill>
                            <a:srgbClr val="000000"/>
                          </a:solidFill>
                          <a:effectLst/>
                          <a:latin typeface="Calibri" panose="020F0502020204030204" pitchFamily="34" charset="0"/>
                        </a:rPr>
                        <a:t>46-55 years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023946"/>
                  </a:ext>
                </a:extLst>
              </a:tr>
              <a:tr h="182880">
                <a:tc>
                  <a:txBody>
                    <a:bodyPr/>
                    <a:lstStyle/>
                    <a:p>
                      <a:pPr algn="r" fontAlgn="b"/>
                      <a:r>
                        <a:rPr lang="en-US" sz="1100" b="0" i="0" u="none" strike="noStrike">
                          <a:solidFill>
                            <a:srgbClr val="000000"/>
                          </a:solidFill>
                          <a:effectLst/>
                          <a:latin typeface="Calibri" panose="020F0502020204030204" pitchFamily="34" charset="0"/>
                        </a:rPr>
                        <a:t>56+ years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12%</a:t>
                      </a:r>
                      <a:r>
                        <a:rPr lang="en-US" sz="1100" b="0" i="0" u="none" strike="noStrike" dirty="0">
                          <a:solidFill>
                            <a:srgbClr val="FF0000"/>
                          </a:solidFill>
                          <a:effectLst/>
                          <a:latin typeface="Calibri" panose="020F0502020204030204" pitchFamily="34" charset="0"/>
                        </a:rPr>
                        <a:t>B</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723792"/>
                  </a:ext>
                </a:extLst>
              </a:tr>
            </a:tbl>
          </a:graphicData>
        </a:graphic>
      </p:graphicFrame>
      <p:sp>
        <p:nvSpPr>
          <p:cNvPr id="11" name="TextBox 10">
            <a:extLst>
              <a:ext uri="{FF2B5EF4-FFF2-40B4-BE49-F238E27FC236}">
                <a16:creationId xmlns:a16="http://schemas.microsoft.com/office/drawing/2014/main" id="{03291370-F9B9-4069-8B8D-3BCF1A99642E}"/>
              </a:ext>
            </a:extLst>
          </p:cNvPr>
          <p:cNvSpPr txBox="1"/>
          <p:nvPr/>
        </p:nvSpPr>
        <p:spPr>
          <a:xfrm>
            <a:off x="10218198" y="5208284"/>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4059267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 among Users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738232"/>
            <a:ext cx="11996257" cy="6434923"/>
          </a:xfrm>
        </p:spPr>
        <p:txBody>
          <a:bodyPr>
            <a:normAutofit/>
          </a:bodyPr>
          <a:lstStyle/>
          <a:p>
            <a:pPr marL="0" indent="0">
              <a:buNone/>
            </a:pPr>
            <a:r>
              <a:rPr lang="en-US" sz="1200" b="1" i="1" dirty="0"/>
              <a:t>DEMOGRAPHICS</a:t>
            </a:r>
          </a:p>
          <a:p>
            <a:r>
              <a:rPr lang="en-US" sz="1200" dirty="0"/>
              <a:t>Rural respondents are more likely than all others to think of themselves as LGBTQ+.  </a:t>
            </a:r>
          </a:p>
          <a:p>
            <a:endParaRPr lang="en-US" sz="1200" dirty="0"/>
          </a:p>
          <a:p>
            <a:endParaRPr lang="en-US" sz="1200" dirty="0"/>
          </a:p>
          <a:p>
            <a:endParaRPr lang="en-US" sz="1200" dirty="0"/>
          </a:p>
          <a:p>
            <a:endParaRPr lang="en-US" sz="1200" dirty="0"/>
          </a:p>
          <a:p>
            <a:r>
              <a:rPr lang="en-US" sz="1200" dirty="0"/>
              <a:t>Urban respondents are more likely than Rural respondents to have some college or technical school experience.</a:t>
            </a:r>
          </a:p>
          <a:p>
            <a:pPr lvl="1"/>
            <a:r>
              <a:rPr lang="en-US" sz="1200" dirty="0"/>
              <a:t> Rural and Suburban respondents are more likely than Urban respondents to have graduated high school/earned a GED. </a:t>
            </a:r>
          </a:p>
          <a:p>
            <a:pPr marL="0" indent="0">
              <a:buNone/>
            </a:pPr>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Suburban respondents are more likely to say they have never been married, while Urban respondents are more likely than Rural respondents to say they are a member of an unmarried couple. Rural respondents are most likely to be married.</a:t>
            </a:r>
          </a:p>
          <a:p>
            <a:endParaRPr lang="en-US" sz="14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0000"/>
              </a:solidFill>
              <a:effectLst/>
              <a:uLnTx/>
              <a:uFillTx/>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p:txBody>
      </p:sp>
      <p:graphicFrame>
        <p:nvGraphicFramePr>
          <p:cNvPr id="11" name="Table 10">
            <a:extLst>
              <a:ext uri="{FF2B5EF4-FFF2-40B4-BE49-F238E27FC236}">
                <a16:creationId xmlns:a16="http://schemas.microsoft.com/office/drawing/2014/main" id="{1E6B510C-9989-428D-B0AB-84958F0B3514}"/>
              </a:ext>
            </a:extLst>
          </p:cNvPr>
          <p:cNvGraphicFramePr>
            <a:graphicFrameLocks noGrp="1"/>
          </p:cNvGraphicFramePr>
          <p:nvPr/>
        </p:nvGraphicFramePr>
        <p:xfrm>
          <a:off x="2646264" y="1415530"/>
          <a:ext cx="5257800" cy="731520"/>
        </p:xfrm>
        <a:graphic>
          <a:graphicData uri="http://schemas.openxmlformats.org/drawingml/2006/table">
            <a:tbl>
              <a:tblPr/>
              <a:tblGrid>
                <a:gridCol w="3327400">
                  <a:extLst>
                    <a:ext uri="{9D8B030D-6E8A-4147-A177-3AD203B41FA5}">
                      <a16:colId xmlns:a16="http://schemas.microsoft.com/office/drawing/2014/main" val="3600643417"/>
                    </a:ext>
                  </a:extLst>
                </a:gridCol>
                <a:gridCol w="609600">
                  <a:extLst>
                    <a:ext uri="{9D8B030D-6E8A-4147-A177-3AD203B41FA5}">
                      <a16:colId xmlns:a16="http://schemas.microsoft.com/office/drawing/2014/main" val="2753749184"/>
                    </a:ext>
                  </a:extLst>
                </a:gridCol>
                <a:gridCol w="711200">
                  <a:extLst>
                    <a:ext uri="{9D8B030D-6E8A-4147-A177-3AD203B41FA5}">
                      <a16:colId xmlns:a16="http://schemas.microsoft.com/office/drawing/2014/main" val="4114191369"/>
                    </a:ext>
                  </a:extLst>
                </a:gridCol>
                <a:gridCol w="609600">
                  <a:extLst>
                    <a:ext uri="{9D8B030D-6E8A-4147-A177-3AD203B41FA5}">
                      <a16:colId xmlns:a16="http://schemas.microsoft.com/office/drawing/2014/main" val="1861738118"/>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321850248"/>
                  </a:ext>
                </a:extLst>
              </a:tr>
              <a:tr h="182880">
                <a:tc>
                  <a:txBody>
                    <a:bodyPr/>
                    <a:lstStyle/>
                    <a:p>
                      <a:pPr algn="l" fontAlgn="b"/>
                      <a:r>
                        <a:rPr lang="en-US" sz="1100" b="1" i="0" u="none" strike="noStrike" dirty="0">
                          <a:solidFill>
                            <a:srgbClr val="000000"/>
                          </a:solidFill>
                          <a:effectLst/>
                          <a:latin typeface="Calibri" panose="020F0502020204030204" pitchFamily="34" charset="0"/>
                        </a:rPr>
                        <a:t>Do You Consider Yourself As LGBTQ+?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466131"/>
                  </a:ext>
                </a:extLst>
              </a:tr>
              <a:tr h="182880">
                <a:tc>
                  <a:txBody>
                    <a:bodyPr/>
                    <a:lstStyle/>
                    <a:p>
                      <a:pPr algn="r" fontAlgn="b"/>
                      <a:r>
                        <a:rPr lang="en-US" sz="1100" b="0" i="0" u="none" strike="noStrike">
                          <a:solidFill>
                            <a:srgbClr val="000000"/>
                          </a:solidFill>
                          <a:effectLst/>
                          <a:latin typeface="Calibri" panose="020F0502020204030204" pitchFamily="34" charset="0"/>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r>
                        <a:rPr lang="en-US" sz="1100" b="0" i="0" u="none" strike="noStrike">
                          <a:solidFill>
                            <a:srgbClr val="FF0000"/>
                          </a:solidFill>
                          <a:effectLst/>
                          <a:latin typeface="Calibri" panose="020F0502020204030204" pitchFamily="34" charset="0"/>
                        </a:rPr>
                        <a:t>CD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029428"/>
                  </a:ext>
                </a:extLst>
              </a:tr>
            </a:tbl>
          </a:graphicData>
        </a:graphic>
      </p:graphicFrame>
      <p:graphicFrame>
        <p:nvGraphicFramePr>
          <p:cNvPr id="12" name="Table 11">
            <a:extLst>
              <a:ext uri="{FF2B5EF4-FFF2-40B4-BE49-F238E27FC236}">
                <a16:creationId xmlns:a16="http://schemas.microsoft.com/office/drawing/2014/main" id="{4CC94436-9907-4135-B64A-9A4858D30BD0}"/>
              </a:ext>
            </a:extLst>
          </p:cNvPr>
          <p:cNvGraphicFramePr>
            <a:graphicFrameLocks noGrp="1"/>
          </p:cNvGraphicFramePr>
          <p:nvPr/>
        </p:nvGraphicFramePr>
        <p:xfrm>
          <a:off x="2646264" y="3179588"/>
          <a:ext cx="5257800" cy="1280160"/>
        </p:xfrm>
        <a:graphic>
          <a:graphicData uri="http://schemas.openxmlformats.org/drawingml/2006/table">
            <a:tbl>
              <a:tblPr/>
              <a:tblGrid>
                <a:gridCol w="3327400">
                  <a:extLst>
                    <a:ext uri="{9D8B030D-6E8A-4147-A177-3AD203B41FA5}">
                      <a16:colId xmlns:a16="http://schemas.microsoft.com/office/drawing/2014/main" val="689329325"/>
                    </a:ext>
                  </a:extLst>
                </a:gridCol>
                <a:gridCol w="609600">
                  <a:extLst>
                    <a:ext uri="{9D8B030D-6E8A-4147-A177-3AD203B41FA5}">
                      <a16:colId xmlns:a16="http://schemas.microsoft.com/office/drawing/2014/main" val="3235368463"/>
                    </a:ext>
                  </a:extLst>
                </a:gridCol>
                <a:gridCol w="711200">
                  <a:extLst>
                    <a:ext uri="{9D8B030D-6E8A-4147-A177-3AD203B41FA5}">
                      <a16:colId xmlns:a16="http://schemas.microsoft.com/office/drawing/2014/main" val="180116073"/>
                    </a:ext>
                  </a:extLst>
                </a:gridCol>
                <a:gridCol w="609600">
                  <a:extLst>
                    <a:ext uri="{9D8B030D-6E8A-4147-A177-3AD203B41FA5}">
                      <a16:colId xmlns:a16="http://schemas.microsoft.com/office/drawing/2014/main" val="2605974879"/>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7771706"/>
                  </a:ext>
                </a:extLst>
              </a:tr>
              <a:tr h="182880">
                <a:tc>
                  <a:txBody>
                    <a:bodyPr/>
                    <a:lstStyle/>
                    <a:p>
                      <a:pPr algn="l" fontAlgn="b"/>
                      <a:r>
                        <a:rPr lang="en-US" sz="1100" b="1" i="0" u="none" strike="noStrike">
                          <a:solidFill>
                            <a:srgbClr val="000000"/>
                          </a:solidFill>
                          <a:effectLst/>
                          <a:latin typeface="Calibri" panose="020F0502020204030204" pitchFamily="34" charset="0"/>
                        </a:rPr>
                        <a:t>Education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998977"/>
                  </a:ext>
                </a:extLst>
              </a:tr>
              <a:tr h="182880">
                <a:tc>
                  <a:txBody>
                    <a:bodyPr/>
                    <a:lstStyle/>
                    <a:p>
                      <a:pPr algn="r" fontAlgn="b"/>
                      <a:r>
                        <a:rPr lang="en-US" sz="1100" b="0" i="0" u="none" strike="noStrike">
                          <a:solidFill>
                            <a:srgbClr val="000000"/>
                          </a:solidFill>
                          <a:effectLst/>
                          <a:latin typeface="Calibri" panose="020F0502020204030204" pitchFamily="34" charset="0"/>
                        </a:rPr>
                        <a:t>Some high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598208"/>
                  </a:ext>
                </a:extLst>
              </a:tr>
              <a:tr h="182880">
                <a:tc>
                  <a:txBody>
                    <a:bodyPr/>
                    <a:lstStyle/>
                    <a:p>
                      <a:pPr algn="r" fontAlgn="b"/>
                      <a:r>
                        <a:rPr lang="en-US" sz="1100" b="0" i="0" u="none" strike="noStrike">
                          <a:solidFill>
                            <a:srgbClr val="000000"/>
                          </a:solidFill>
                          <a:effectLst/>
                          <a:latin typeface="Calibri" panose="020F0502020204030204" pitchFamily="34" charset="0"/>
                        </a:rPr>
                        <a:t>High school graduate/GED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59364"/>
                  </a:ext>
                </a:extLst>
              </a:tr>
              <a:tr h="182880">
                <a:tc>
                  <a:txBody>
                    <a:bodyPr/>
                    <a:lstStyle/>
                    <a:p>
                      <a:pPr algn="r" fontAlgn="b"/>
                      <a:r>
                        <a:rPr lang="en-US" sz="1100" b="0" i="0" u="none" strike="noStrike">
                          <a:solidFill>
                            <a:srgbClr val="000000"/>
                          </a:solidFill>
                          <a:effectLst/>
                          <a:latin typeface="Calibri" panose="020F0502020204030204" pitchFamily="34" charset="0"/>
                        </a:rPr>
                        <a:t>Some college or technical school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a:t>
                      </a:r>
                      <a:r>
                        <a:rPr lang="en-US" sz="1100" b="0" i="0" u="none" strike="noStrike">
                          <a:solidFill>
                            <a:srgbClr val="FF0000"/>
                          </a:solidFill>
                          <a:effectLst/>
                          <a:latin typeface="Calibri" panose="020F0502020204030204" pitchFamily="34" charset="0"/>
                        </a:rPr>
                        <a:t>B</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090465"/>
                  </a:ext>
                </a:extLst>
              </a:tr>
              <a:tr h="182880">
                <a:tc>
                  <a:txBody>
                    <a:bodyPr/>
                    <a:lstStyle/>
                    <a:p>
                      <a:pPr algn="r" fontAlgn="b"/>
                      <a:r>
                        <a:rPr lang="en-US" sz="1100" b="0" i="0" u="none" strike="noStrike">
                          <a:solidFill>
                            <a:srgbClr val="000000"/>
                          </a:solidFill>
                          <a:effectLst/>
                          <a:latin typeface="Calibri" panose="020F0502020204030204" pitchFamily="34" charset="0"/>
                        </a:rPr>
                        <a:t>College graduate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819072"/>
                  </a:ext>
                </a:extLst>
              </a:tr>
            </a:tbl>
          </a:graphicData>
        </a:graphic>
      </p:graphicFrame>
      <p:graphicFrame>
        <p:nvGraphicFramePr>
          <p:cNvPr id="13" name="Table 12">
            <a:extLst>
              <a:ext uri="{FF2B5EF4-FFF2-40B4-BE49-F238E27FC236}">
                <a16:creationId xmlns:a16="http://schemas.microsoft.com/office/drawing/2014/main" id="{B7434BE4-38BE-45CE-A94B-8AB2829FE0DE}"/>
              </a:ext>
            </a:extLst>
          </p:cNvPr>
          <p:cNvGraphicFramePr>
            <a:graphicFrameLocks noGrp="1"/>
          </p:cNvGraphicFramePr>
          <p:nvPr/>
        </p:nvGraphicFramePr>
        <p:xfrm>
          <a:off x="2646264" y="5267811"/>
          <a:ext cx="5257800" cy="1097280"/>
        </p:xfrm>
        <a:graphic>
          <a:graphicData uri="http://schemas.openxmlformats.org/drawingml/2006/table">
            <a:tbl>
              <a:tblPr/>
              <a:tblGrid>
                <a:gridCol w="3327400">
                  <a:extLst>
                    <a:ext uri="{9D8B030D-6E8A-4147-A177-3AD203B41FA5}">
                      <a16:colId xmlns:a16="http://schemas.microsoft.com/office/drawing/2014/main" val="3188047823"/>
                    </a:ext>
                  </a:extLst>
                </a:gridCol>
                <a:gridCol w="609600">
                  <a:extLst>
                    <a:ext uri="{9D8B030D-6E8A-4147-A177-3AD203B41FA5}">
                      <a16:colId xmlns:a16="http://schemas.microsoft.com/office/drawing/2014/main" val="147275081"/>
                    </a:ext>
                  </a:extLst>
                </a:gridCol>
                <a:gridCol w="711200">
                  <a:extLst>
                    <a:ext uri="{9D8B030D-6E8A-4147-A177-3AD203B41FA5}">
                      <a16:colId xmlns:a16="http://schemas.microsoft.com/office/drawing/2014/main" val="1465123928"/>
                    </a:ext>
                  </a:extLst>
                </a:gridCol>
                <a:gridCol w="609600">
                  <a:extLst>
                    <a:ext uri="{9D8B030D-6E8A-4147-A177-3AD203B41FA5}">
                      <a16:colId xmlns:a16="http://schemas.microsoft.com/office/drawing/2014/main" val="191829929"/>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31999529"/>
                  </a:ext>
                </a:extLst>
              </a:tr>
              <a:tr h="182880">
                <a:tc>
                  <a:txBody>
                    <a:bodyPr/>
                    <a:lstStyle/>
                    <a:p>
                      <a:pPr algn="l" fontAlgn="b"/>
                      <a:r>
                        <a:rPr lang="en-US" sz="1100" b="1" i="0" u="none" strike="noStrike">
                          <a:solidFill>
                            <a:srgbClr val="000000"/>
                          </a:solidFill>
                          <a:effectLst/>
                          <a:latin typeface="Calibri" panose="020F0502020204030204" pitchFamily="34" charset="0"/>
                        </a:rPr>
                        <a:t>Marital Status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498092"/>
                  </a:ext>
                </a:extLst>
              </a:tr>
              <a:tr h="182880">
                <a:tc>
                  <a:txBody>
                    <a:bodyPr/>
                    <a:lstStyle/>
                    <a:p>
                      <a:pPr algn="r" fontAlgn="b"/>
                      <a:r>
                        <a:rPr lang="en-US" sz="1100" b="0" i="0" u="none" strike="noStrike">
                          <a:solidFill>
                            <a:srgbClr val="000000"/>
                          </a:solidFill>
                          <a:effectLst/>
                          <a:latin typeface="Calibri" panose="020F0502020204030204" pitchFamily="34" charset="0"/>
                        </a:rPr>
                        <a:t>Married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45%</a:t>
                      </a:r>
                      <a:r>
                        <a:rPr lang="en-US" sz="1100" b="0" i="0" u="none" strike="noStrike">
                          <a:solidFill>
                            <a:srgbClr val="FF0000"/>
                          </a:solidFill>
                          <a:effectLst/>
                          <a:latin typeface="Calibri" panose="020F0502020204030204" pitchFamily="34" charset="0"/>
                        </a:rPr>
                        <a:t>c</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518993"/>
                  </a:ext>
                </a:extLst>
              </a:tr>
              <a:tr h="182880">
                <a:tc>
                  <a:txBody>
                    <a:bodyPr/>
                    <a:lstStyle/>
                    <a:p>
                      <a:pPr algn="r" fontAlgn="b"/>
                      <a:r>
                        <a:rPr lang="en-US" sz="1100" b="0" i="0" u="none" strike="noStrike">
                          <a:solidFill>
                            <a:srgbClr val="000000"/>
                          </a:solidFill>
                          <a:effectLst/>
                          <a:latin typeface="Calibri" panose="020F0502020204030204" pitchFamily="34" charset="0"/>
                        </a:rPr>
                        <a:t>Never married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48%</a:t>
                      </a:r>
                      <a:r>
                        <a:rPr lang="en-US" sz="1100" b="0" i="0" u="none" strike="noStrike">
                          <a:solidFill>
                            <a:srgbClr val="FF0000"/>
                          </a:solidFill>
                          <a:effectLst/>
                          <a:latin typeface="Calibri" panose="020F0502020204030204" pitchFamily="34" charset="0"/>
                        </a:rPr>
                        <a:t>bD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725016"/>
                  </a:ext>
                </a:extLst>
              </a:tr>
              <a:tr h="182880">
                <a:tc>
                  <a:txBody>
                    <a:bodyPr/>
                    <a:lstStyle/>
                    <a:p>
                      <a:pPr algn="r" fontAlgn="b"/>
                      <a:r>
                        <a:rPr lang="en-US" sz="1100" b="0" i="0" u="none" strike="noStrike">
                          <a:solidFill>
                            <a:srgbClr val="000000"/>
                          </a:solidFill>
                          <a:effectLst/>
                          <a:latin typeface="Calibri" panose="020F0502020204030204" pitchFamily="34" charset="0"/>
                        </a:rPr>
                        <a:t>Member of unmarried couple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19%</a:t>
                      </a:r>
                      <a:r>
                        <a:rPr lang="en-US" sz="1100" b="0" i="0" u="none" strike="noStrike" dirty="0">
                          <a:solidFill>
                            <a:srgbClr val="FF0000"/>
                          </a:solidFill>
                          <a:effectLst/>
                          <a:latin typeface="Calibri" panose="020F0502020204030204" pitchFamily="34" charset="0"/>
                        </a:rPr>
                        <a:t>B</a:t>
                      </a:r>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716752"/>
                  </a:ext>
                </a:extLst>
              </a:tr>
            </a:tbl>
          </a:graphicData>
        </a:graphic>
      </p:graphicFrame>
      <p:sp>
        <p:nvSpPr>
          <p:cNvPr id="14" name="TextBox 13">
            <a:extLst>
              <a:ext uri="{FF2B5EF4-FFF2-40B4-BE49-F238E27FC236}">
                <a16:creationId xmlns:a16="http://schemas.microsoft.com/office/drawing/2014/main" id="{DFAA6072-75E8-472D-A881-5502A67F6333}"/>
              </a:ext>
            </a:extLst>
          </p:cNvPr>
          <p:cNvSpPr txBox="1"/>
          <p:nvPr/>
        </p:nvSpPr>
        <p:spPr>
          <a:xfrm>
            <a:off x="10218198" y="5208284"/>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27115736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5" name="TextBox 4"/>
          <p:cNvSpPr txBox="1"/>
          <p:nvPr/>
        </p:nvSpPr>
        <p:spPr>
          <a:xfrm>
            <a:off x="239773" y="72197"/>
            <a:ext cx="93605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Franklin Gothic Book"/>
                <a:ea typeface="+mn-ea"/>
                <a:cs typeface="+mn-cs"/>
              </a:rPr>
              <a:t>Findings by Area among Users</a:t>
            </a:r>
          </a:p>
        </p:txBody>
      </p:sp>
      <p:sp>
        <p:nvSpPr>
          <p:cNvPr id="9" name="Content Placeholder 8">
            <a:extLst>
              <a:ext uri="{FF2B5EF4-FFF2-40B4-BE49-F238E27FC236}">
                <a16:creationId xmlns:a16="http://schemas.microsoft.com/office/drawing/2014/main" id="{17687932-63BA-419A-AFF2-14A66C01382B}"/>
              </a:ext>
            </a:extLst>
          </p:cNvPr>
          <p:cNvSpPr>
            <a:spLocks noGrp="1"/>
          </p:cNvSpPr>
          <p:nvPr>
            <p:ph idx="1"/>
          </p:nvPr>
        </p:nvSpPr>
        <p:spPr>
          <a:xfrm>
            <a:off x="100667" y="738232"/>
            <a:ext cx="11996257" cy="6434923"/>
          </a:xfrm>
        </p:spPr>
        <p:txBody>
          <a:bodyPr>
            <a:normAutofit/>
          </a:bodyPr>
          <a:lstStyle/>
          <a:p>
            <a:pPr marL="0" indent="0">
              <a:buNone/>
            </a:pPr>
            <a:r>
              <a:rPr lang="en-US" sz="1200" b="1" i="1" dirty="0"/>
              <a:t>DEMOGRAPHICS</a:t>
            </a:r>
          </a:p>
          <a:p>
            <a:r>
              <a:rPr lang="en-US" sz="1200" dirty="0"/>
              <a:t>Those who live in Urban areas are more likely than those who live in Rural areas to be retired. Both Rural and Urban respondents are more likely than Suburban respondents to say they have been out of work for less than one year. Suburban respondents are more likely to say they are unable to work.</a:t>
            </a:r>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Rural respondents are more likely than all others to have an annual household income of $10,000-$14,999. Suburban residents are slightly more likely to say their income is less than $10K.</a:t>
            </a:r>
          </a:p>
          <a:p>
            <a:endParaRPr lang="en-US" sz="1600" dirty="0"/>
          </a:p>
          <a:p>
            <a:endParaRPr lang="en-US" sz="14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5CABF-F878-C74C-8870-EC106A83C25A}" type="slidenum">
              <a:rPr kumimoji="0" lang="en-US" sz="1200" b="0" i="0" u="none" strike="noStrike" kern="1200" cap="none" spc="0" normalizeH="0" baseline="0" noProof="0" smtClean="0">
                <a:ln>
                  <a:noFill/>
                </a:ln>
                <a:solidFill>
                  <a:srgbClr val="000000">
                    <a:tint val="75000"/>
                  </a:srgbClr>
                </a:solidFill>
                <a:effectLst/>
                <a:uLnTx/>
                <a:uFillTx/>
                <a:latin typeface="Franklin Gothic Medium" panose="020B06030201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000000">
                  <a:tint val="75000"/>
                </a:srgbClr>
              </a:solidFill>
              <a:effectLst/>
              <a:uLnTx/>
              <a:uFillTx/>
              <a:latin typeface="Franklin Gothic Medium" panose="020B0603020102020204" pitchFamily="34" charset="0"/>
            </a:endParaRPr>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350578" y="2401709"/>
            <a:ext cx="24158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Calibri"/>
            </a:endParaRPr>
          </a:p>
        </p:txBody>
      </p:sp>
      <p:graphicFrame>
        <p:nvGraphicFramePr>
          <p:cNvPr id="3" name="Table 2">
            <a:extLst>
              <a:ext uri="{FF2B5EF4-FFF2-40B4-BE49-F238E27FC236}">
                <a16:creationId xmlns:a16="http://schemas.microsoft.com/office/drawing/2014/main" id="{3819D7FA-AC85-4D0B-A261-6EAC1F938B8E}"/>
              </a:ext>
            </a:extLst>
          </p:cNvPr>
          <p:cNvGraphicFramePr>
            <a:graphicFrameLocks noGrp="1"/>
          </p:cNvGraphicFramePr>
          <p:nvPr/>
        </p:nvGraphicFramePr>
        <p:xfrm>
          <a:off x="2869068" y="1629779"/>
          <a:ext cx="5257800" cy="1097280"/>
        </p:xfrm>
        <a:graphic>
          <a:graphicData uri="http://schemas.openxmlformats.org/drawingml/2006/table">
            <a:tbl>
              <a:tblPr/>
              <a:tblGrid>
                <a:gridCol w="3327400">
                  <a:extLst>
                    <a:ext uri="{9D8B030D-6E8A-4147-A177-3AD203B41FA5}">
                      <a16:colId xmlns:a16="http://schemas.microsoft.com/office/drawing/2014/main" val="4286968564"/>
                    </a:ext>
                  </a:extLst>
                </a:gridCol>
                <a:gridCol w="609600">
                  <a:extLst>
                    <a:ext uri="{9D8B030D-6E8A-4147-A177-3AD203B41FA5}">
                      <a16:colId xmlns:a16="http://schemas.microsoft.com/office/drawing/2014/main" val="2671312137"/>
                    </a:ext>
                  </a:extLst>
                </a:gridCol>
                <a:gridCol w="711200">
                  <a:extLst>
                    <a:ext uri="{9D8B030D-6E8A-4147-A177-3AD203B41FA5}">
                      <a16:colId xmlns:a16="http://schemas.microsoft.com/office/drawing/2014/main" val="3330106707"/>
                    </a:ext>
                  </a:extLst>
                </a:gridCol>
                <a:gridCol w="609600">
                  <a:extLst>
                    <a:ext uri="{9D8B030D-6E8A-4147-A177-3AD203B41FA5}">
                      <a16:colId xmlns:a16="http://schemas.microsoft.com/office/drawing/2014/main" val="4075347808"/>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824941229"/>
                  </a:ext>
                </a:extLst>
              </a:tr>
              <a:tr h="182880">
                <a:tc>
                  <a:txBody>
                    <a:bodyPr/>
                    <a:lstStyle/>
                    <a:p>
                      <a:pPr algn="l" fontAlgn="b"/>
                      <a:r>
                        <a:rPr lang="en-US" sz="1100" b="1" i="0" u="none" strike="noStrike">
                          <a:solidFill>
                            <a:srgbClr val="000000"/>
                          </a:solidFill>
                          <a:effectLst/>
                          <a:latin typeface="Calibri" panose="020F0502020204030204" pitchFamily="34" charset="0"/>
                        </a:rPr>
                        <a:t>Employment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938034"/>
                  </a:ext>
                </a:extLst>
              </a:tr>
              <a:tr h="182880">
                <a:tc>
                  <a:txBody>
                    <a:bodyPr/>
                    <a:lstStyle/>
                    <a:p>
                      <a:pPr algn="r" fontAlgn="b"/>
                      <a:r>
                        <a:rPr lang="en-US" sz="1100" b="0" i="0" u="none" strike="noStrike">
                          <a:solidFill>
                            <a:srgbClr val="000000"/>
                          </a:solidFill>
                          <a:effectLst/>
                          <a:latin typeface="Calibri" panose="020F0502020204030204" pitchFamily="34" charset="0"/>
                        </a:rPr>
                        <a:t>Retired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a:t>
                      </a:r>
                      <a:r>
                        <a:rPr lang="en-US" sz="1100" b="0" i="0" u="none" strike="noStrike" dirty="0">
                          <a:solidFill>
                            <a:srgbClr val="FF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449952"/>
                  </a:ext>
                </a:extLst>
              </a:tr>
              <a:tr h="182880">
                <a:tc>
                  <a:txBody>
                    <a:bodyPr/>
                    <a:lstStyle/>
                    <a:p>
                      <a:pPr algn="r" fontAlgn="b"/>
                      <a:r>
                        <a:rPr lang="en-US" sz="1100" b="0" i="0" u="none" strike="noStrike">
                          <a:solidFill>
                            <a:srgbClr val="000000"/>
                          </a:solidFill>
                          <a:effectLst/>
                          <a:latin typeface="Calibri" panose="020F0502020204030204" pitchFamily="34" charset="0"/>
                        </a:rPr>
                        <a:t>Unable to work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18%</a:t>
                      </a:r>
                      <a:r>
                        <a:rPr lang="en-US" sz="1100" b="0" i="0" u="none" strike="noStrike" dirty="0">
                          <a:solidFill>
                            <a:srgbClr val="FF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278857"/>
                  </a:ext>
                </a:extLst>
              </a:tr>
              <a:tr h="182880">
                <a:tc>
                  <a:txBody>
                    <a:bodyPr/>
                    <a:lstStyle/>
                    <a:p>
                      <a:pPr algn="r" fontAlgn="b"/>
                      <a:r>
                        <a:rPr lang="en-US" sz="1100" b="0" i="0" u="none" strike="noStrike">
                          <a:solidFill>
                            <a:srgbClr val="000000"/>
                          </a:solidFill>
                          <a:effectLst/>
                          <a:latin typeface="Calibri" panose="020F0502020204030204" pitchFamily="34" charset="0"/>
                        </a:rPr>
                        <a:t>Out of work for &lt;one 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10%</a:t>
                      </a:r>
                      <a:r>
                        <a:rPr lang="en-US" sz="1100" b="0" i="0" u="none" strike="noStrike" dirty="0">
                          <a:solidFill>
                            <a:srgbClr val="FF0000"/>
                          </a:solidFill>
                          <a:effectLst/>
                          <a:latin typeface="Calibri" panose="020F0502020204030204" pitchFamily="34" charset="0"/>
                        </a:rPr>
                        <a: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10%</a:t>
                      </a:r>
                      <a:r>
                        <a:rPr lang="en-US" sz="1100" b="0" i="0" u="none" strike="noStrike" dirty="0">
                          <a:solidFill>
                            <a:srgbClr val="FF0000"/>
                          </a:solidFill>
                          <a:effectLst/>
                          <a:latin typeface="Calibri" panose="020F0502020204030204" pitchFamily="34" charset="0"/>
                        </a:rPr>
                        <a: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291254"/>
                  </a:ext>
                </a:extLst>
              </a:tr>
            </a:tbl>
          </a:graphicData>
        </a:graphic>
      </p:graphicFrame>
      <p:graphicFrame>
        <p:nvGraphicFramePr>
          <p:cNvPr id="4" name="Table 3">
            <a:extLst>
              <a:ext uri="{FF2B5EF4-FFF2-40B4-BE49-F238E27FC236}">
                <a16:creationId xmlns:a16="http://schemas.microsoft.com/office/drawing/2014/main" id="{727EBB15-6B01-40C0-ACC8-4C15A9F58714}"/>
              </a:ext>
            </a:extLst>
          </p:cNvPr>
          <p:cNvGraphicFramePr>
            <a:graphicFrameLocks noGrp="1"/>
          </p:cNvGraphicFramePr>
          <p:nvPr/>
        </p:nvGraphicFramePr>
        <p:xfrm>
          <a:off x="2869068" y="3865383"/>
          <a:ext cx="5257800" cy="2011680"/>
        </p:xfrm>
        <a:graphic>
          <a:graphicData uri="http://schemas.openxmlformats.org/drawingml/2006/table">
            <a:tbl>
              <a:tblPr/>
              <a:tblGrid>
                <a:gridCol w="3327400">
                  <a:extLst>
                    <a:ext uri="{9D8B030D-6E8A-4147-A177-3AD203B41FA5}">
                      <a16:colId xmlns:a16="http://schemas.microsoft.com/office/drawing/2014/main" val="4117582162"/>
                    </a:ext>
                  </a:extLst>
                </a:gridCol>
                <a:gridCol w="609600">
                  <a:extLst>
                    <a:ext uri="{9D8B030D-6E8A-4147-A177-3AD203B41FA5}">
                      <a16:colId xmlns:a16="http://schemas.microsoft.com/office/drawing/2014/main" val="2261772373"/>
                    </a:ext>
                  </a:extLst>
                </a:gridCol>
                <a:gridCol w="711200">
                  <a:extLst>
                    <a:ext uri="{9D8B030D-6E8A-4147-A177-3AD203B41FA5}">
                      <a16:colId xmlns:a16="http://schemas.microsoft.com/office/drawing/2014/main" val="2587322583"/>
                    </a:ext>
                  </a:extLst>
                </a:gridCol>
                <a:gridCol w="609600">
                  <a:extLst>
                    <a:ext uri="{9D8B030D-6E8A-4147-A177-3AD203B41FA5}">
                      <a16:colId xmlns:a16="http://schemas.microsoft.com/office/drawing/2014/main" val="3245604723"/>
                    </a:ext>
                  </a:extLst>
                </a:gridCol>
              </a:tblGrid>
              <a:tr h="36576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Rural        (</a:t>
                      </a:r>
                      <a:r>
                        <a:rPr lang="en-US" sz="1100" b="1" i="0" u="none" strike="noStrike" dirty="0">
                          <a:solidFill>
                            <a:srgbClr val="FF0000"/>
                          </a:solidFill>
                          <a:effectLst/>
                          <a:latin typeface="Calibri" panose="020F0502020204030204" pitchFamily="34" charset="0"/>
                        </a:rPr>
                        <a:t>B</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Suburban  (</a:t>
                      </a:r>
                      <a:r>
                        <a:rPr lang="en-US" sz="1100" b="1" i="0" u="none" strike="noStrike" dirty="0">
                          <a:solidFill>
                            <a:srgbClr val="FF0000"/>
                          </a:solidFill>
                          <a:effectLst/>
                          <a:latin typeface="Calibri" panose="020F0502020204030204" pitchFamily="34" charset="0"/>
                        </a:rPr>
                        <a:t>C</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Urban   (</a:t>
                      </a:r>
                      <a:r>
                        <a:rPr lang="en-US" sz="1100" b="1" i="0" u="none" strike="noStrike" dirty="0">
                          <a:solidFill>
                            <a:srgbClr val="FF0000"/>
                          </a:solidFill>
                          <a:effectLst/>
                          <a:latin typeface="Calibri" panose="020F0502020204030204" pitchFamily="34" charset="0"/>
                        </a:rPr>
                        <a:t>D</a:t>
                      </a:r>
                      <a:r>
                        <a:rPr lang="en-US" sz="1100" b="1"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48600969"/>
                  </a:ext>
                </a:extLst>
              </a:tr>
              <a:tr h="182880">
                <a:tc>
                  <a:txBody>
                    <a:bodyPr/>
                    <a:lstStyle/>
                    <a:p>
                      <a:pPr algn="l" fontAlgn="b"/>
                      <a:r>
                        <a:rPr lang="en-US" sz="1100" b="1" i="0" u="none" strike="noStrike">
                          <a:solidFill>
                            <a:srgbClr val="000000"/>
                          </a:solidFill>
                          <a:effectLst/>
                          <a:latin typeface="Calibri" panose="020F0502020204030204" pitchFamily="34" charset="0"/>
                        </a:rPr>
                        <a:t>Income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n=262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738422"/>
                  </a:ext>
                </a:extLst>
              </a:tr>
              <a:tr h="182880">
                <a:tc>
                  <a:txBody>
                    <a:bodyPr/>
                    <a:lstStyle/>
                    <a:p>
                      <a:pPr algn="r" fontAlgn="b"/>
                      <a:r>
                        <a:rPr lang="en-US" sz="1100" b="0" i="0" u="none" strike="noStrike">
                          <a:solidFill>
                            <a:srgbClr val="000000"/>
                          </a:solidFill>
                          <a:effectLst/>
                          <a:latin typeface="Calibri" panose="020F0502020204030204" pitchFamily="34" charset="0"/>
                        </a:rPr>
                        <a:t>less than $10K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r>
                        <a:rPr lang="en-US" sz="1100" b="0" i="0" u="none" strike="noStrike">
                          <a:solidFill>
                            <a:srgbClr val="FF0000"/>
                          </a:solidFill>
                          <a:effectLst/>
                          <a:latin typeface="Calibri" panose="020F0502020204030204" pitchFamily="34" charset="0"/>
                        </a:rPr>
                        <a:t>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651757"/>
                  </a:ext>
                </a:extLst>
              </a:tr>
              <a:tr h="182880">
                <a:tc>
                  <a:txBody>
                    <a:bodyPr/>
                    <a:lstStyle/>
                    <a:p>
                      <a:pPr algn="r" fontAlgn="b"/>
                      <a:r>
                        <a:rPr lang="en-US" sz="1100" b="0" i="0" u="none" strike="noStrike">
                          <a:solidFill>
                            <a:srgbClr val="000000"/>
                          </a:solidFill>
                          <a:effectLst/>
                          <a:latin typeface="Calibri" panose="020F0502020204030204" pitchFamily="34" charset="0"/>
                        </a:rPr>
                        <a:t>$10K - $14,999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r>
                        <a:rPr lang="en-US" sz="1100" b="0" i="0" u="none" strike="noStrike">
                          <a:solidFill>
                            <a:srgbClr val="FF0000"/>
                          </a:solidFill>
                          <a:effectLst/>
                          <a:latin typeface="Calibri" panose="020F0502020204030204" pitchFamily="34" charset="0"/>
                        </a:rPr>
                        <a:t>CD</a:t>
                      </a:r>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635430"/>
                  </a:ext>
                </a:extLst>
              </a:tr>
              <a:tr h="182880">
                <a:tc>
                  <a:txBody>
                    <a:bodyPr/>
                    <a:lstStyle/>
                    <a:p>
                      <a:pPr algn="r" fontAlgn="b"/>
                      <a:r>
                        <a:rPr lang="en-US" sz="1100" b="0" i="0" u="none" strike="noStrike">
                          <a:solidFill>
                            <a:srgbClr val="000000"/>
                          </a:solidFill>
                          <a:effectLst/>
                          <a:latin typeface="Calibri" panose="020F0502020204030204" pitchFamily="34" charset="0"/>
                        </a:rPr>
                        <a:t>$15k - $24,999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483194"/>
                  </a:ext>
                </a:extLst>
              </a:tr>
              <a:tr h="182880">
                <a:tc>
                  <a:txBody>
                    <a:bodyPr/>
                    <a:lstStyle/>
                    <a:p>
                      <a:pPr algn="r" fontAlgn="b"/>
                      <a:r>
                        <a:rPr lang="en-US" sz="1100" b="0" i="0" u="none" strike="noStrike">
                          <a:solidFill>
                            <a:srgbClr val="000000"/>
                          </a:solidFill>
                          <a:effectLst/>
                          <a:latin typeface="Calibri" panose="020F0502020204030204" pitchFamily="34" charset="0"/>
                        </a:rPr>
                        <a:t>$25K - $34,999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329950"/>
                  </a:ext>
                </a:extLst>
              </a:tr>
              <a:tr h="182880">
                <a:tc>
                  <a:txBody>
                    <a:bodyPr/>
                    <a:lstStyle/>
                    <a:p>
                      <a:pPr algn="r" fontAlgn="b"/>
                      <a:r>
                        <a:rPr lang="en-US" sz="1100" b="0" i="0" u="none" strike="noStrike">
                          <a:solidFill>
                            <a:srgbClr val="000000"/>
                          </a:solidFill>
                          <a:effectLst/>
                          <a:latin typeface="Calibri" panose="020F0502020204030204" pitchFamily="34" charset="0"/>
                        </a:rPr>
                        <a:t>$35K - $49,999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985613"/>
                  </a:ext>
                </a:extLst>
              </a:tr>
              <a:tr h="182880">
                <a:tc>
                  <a:txBody>
                    <a:bodyPr/>
                    <a:lstStyle/>
                    <a:p>
                      <a:pPr algn="r" fontAlgn="b"/>
                      <a:r>
                        <a:rPr lang="en-US" sz="1100" b="0" i="0" u="none" strike="noStrike">
                          <a:solidFill>
                            <a:srgbClr val="000000"/>
                          </a:solidFill>
                          <a:effectLst/>
                          <a:latin typeface="Calibri" panose="020F0502020204030204" pitchFamily="34" charset="0"/>
                        </a:rPr>
                        <a:t>$50K - $74,999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400500"/>
                  </a:ext>
                </a:extLst>
              </a:tr>
              <a:tr h="182880">
                <a:tc>
                  <a:txBody>
                    <a:bodyPr/>
                    <a:lstStyle/>
                    <a:p>
                      <a:pPr algn="r" fontAlgn="b"/>
                      <a:r>
                        <a:rPr lang="en-US" sz="1100" b="0" i="0" u="none" strike="noStrike">
                          <a:solidFill>
                            <a:srgbClr val="000000"/>
                          </a:solidFill>
                          <a:effectLst/>
                          <a:latin typeface="Calibri" panose="020F0502020204030204" pitchFamily="34" charset="0"/>
                        </a:rPr>
                        <a:t>$75K or more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686119"/>
                  </a:ext>
                </a:extLst>
              </a:tr>
              <a:tr h="182880">
                <a:tc>
                  <a:txBody>
                    <a:bodyPr/>
                    <a:lstStyle/>
                    <a:p>
                      <a:pPr algn="r" fontAlgn="b"/>
                      <a:r>
                        <a:rPr lang="en-US" sz="1100" b="0" i="0" u="none" strike="noStrike">
                          <a:solidFill>
                            <a:srgbClr val="000000"/>
                          </a:solidFill>
                          <a:effectLst/>
                          <a:latin typeface="Calibri" panose="020F0502020204030204" pitchFamily="34" charset="0"/>
                        </a:rPr>
                        <a:t>Prefer not to answer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452342"/>
                  </a:ext>
                </a:extLst>
              </a:tr>
            </a:tbl>
          </a:graphicData>
        </a:graphic>
      </p:graphicFrame>
      <p:sp>
        <p:nvSpPr>
          <p:cNvPr id="11" name="TextBox 10">
            <a:extLst>
              <a:ext uri="{FF2B5EF4-FFF2-40B4-BE49-F238E27FC236}">
                <a16:creationId xmlns:a16="http://schemas.microsoft.com/office/drawing/2014/main" id="{DCCEBF8B-653C-42FF-867C-590D42DF8928}"/>
              </a:ext>
            </a:extLst>
          </p:cNvPr>
          <p:cNvSpPr txBox="1"/>
          <p:nvPr/>
        </p:nvSpPr>
        <p:spPr>
          <a:xfrm>
            <a:off x="10218198" y="5208284"/>
            <a:ext cx="12251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Base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Rural n=83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Suburban n=56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Franklin Gothic Book"/>
                <a:ea typeface="+mn-ea"/>
                <a:cs typeface="+mn-cs"/>
              </a:rPr>
              <a:t>Urban n=262</a:t>
            </a:r>
          </a:p>
        </p:txBody>
      </p:sp>
    </p:spTree>
    <p:extLst>
      <p:ext uri="{BB962C8B-B14F-4D97-AF65-F5344CB8AC3E}">
        <p14:creationId xmlns:p14="http://schemas.microsoft.com/office/powerpoint/2010/main" val="16009373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831850" y="3937001"/>
            <a:ext cx="10515600" cy="9064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accent2">
                    <a:lumMod val="50000"/>
                  </a:schemeClr>
                </a:solidFill>
                <a:latin typeface="Franklin Gothic Demi Cond" charset="0"/>
                <a:ea typeface="Franklin Gothic Demi Cond" charset="0"/>
                <a:cs typeface="Franklin Gothic Demi Cond" charset="0"/>
              </a:rPr>
              <a:t>Appendix</a:t>
            </a:r>
          </a:p>
        </p:txBody>
      </p:sp>
      <p:sp>
        <p:nvSpPr>
          <p:cNvPr id="3" name="Slide Number Placeholder 2"/>
          <p:cNvSpPr>
            <a:spLocks noGrp="1"/>
          </p:cNvSpPr>
          <p:nvPr>
            <p:ph type="sldNum" sz="quarter" idx="12"/>
          </p:nvPr>
        </p:nvSpPr>
        <p:spPr/>
        <p:txBody>
          <a:bodyPr/>
          <a:lstStyle/>
          <a:p>
            <a:fld id="{B7C5CABF-F878-C74C-8870-EC106A83C25A}" type="slidenum">
              <a:rPr lang="en-US" smtClean="0"/>
              <a:t>65</a:t>
            </a:fld>
            <a:endParaRPr lang="en-US" dirty="0"/>
          </a:p>
        </p:txBody>
      </p:sp>
      <p:cxnSp>
        <p:nvCxnSpPr>
          <p:cNvPr id="5" name="Straight Connector 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3438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C5CABF-F878-C74C-8870-EC106A83C25A}" type="slidenum">
              <a:rPr lang="en-US" smtClean="0"/>
              <a:t>66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72331368"/>
              </p:ext>
            </p:extLst>
          </p:nvPr>
        </p:nvGraphicFramePr>
        <p:xfrm>
          <a:off x="336550" y="1010444"/>
          <a:ext cx="2628900" cy="1821180"/>
        </p:xfrm>
        <a:graphic>
          <a:graphicData uri="http://schemas.openxmlformats.org/drawingml/2006/table">
            <a:tbl>
              <a:tblPr/>
              <a:tblGrid>
                <a:gridCol w="10668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tblGrid>
              <a:tr h="152400">
                <a:tc>
                  <a:txBody>
                    <a:bodyPr/>
                    <a:lstStyle/>
                    <a:p>
                      <a:pPr algn="l" fontAlgn="b"/>
                      <a:r>
                        <a:rPr lang="en-US" sz="1200" b="1" i="0" u="none" strike="noStrike" dirty="0">
                          <a:solidFill>
                            <a:schemeClr val="bg1">
                              <a:lumMod val="95000"/>
                            </a:schemeClr>
                          </a:solidFill>
                          <a:effectLst/>
                          <a:latin typeface="Arial"/>
                        </a:rPr>
                        <a:t>AGE</a:t>
                      </a:r>
                      <a:r>
                        <a:rPr lang="en-US" sz="1000" b="1" i="0" u="none" strike="noStrike" dirty="0">
                          <a:solidFill>
                            <a:schemeClr val="bg1">
                              <a:lumMod val="95000"/>
                            </a:schemeClr>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US" sz="1000" b="1" i="0" u="none" strike="noStrike" dirty="0">
                          <a:solidFill>
                            <a:schemeClr val="bg1">
                              <a:lumMod val="95000"/>
                            </a:schemeClr>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US" sz="1000" b="1" i="0" u="none" strike="noStrike" dirty="0">
                          <a:solidFill>
                            <a:schemeClr val="bg1">
                              <a:lumMod val="95000"/>
                            </a:schemeClr>
                          </a:solidFill>
                          <a:effectLst/>
                          <a:latin typeface="Arial"/>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04800">
                <a:tc>
                  <a:txBody>
                    <a:bodyPr/>
                    <a:lstStyle/>
                    <a:p>
                      <a:pPr algn="ctr" fontAlgn="b"/>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000" b="0" i="0" u="none" strike="noStrike" dirty="0">
                          <a:solidFill>
                            <a:srgbClr val="000000"/>
                          </a:solidFill>
                          <a:effectLst/>
                          <a:latin typeface="Arial"/>
                        </a:rPr>
                        <a:t>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000" b="0" i="0" u="none" strike="noStrike" dirty="0">
                          <a:solidFill>
                            <a:srgbClr val="000000"/>
                          </a:solidFill>
                          <a:effectLst/>
                          <a:latin typeface="Arial"/>
                        </a:rPr>
                        <a:t>NON-USER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152400">
                <a:tc>
                  <a:txBody>
                    <a:bodyPr/>
                    <a:lstStyle/>
                    <a:p>
                      <a:pPr algn="l" fontAlgn="t"/>
                      <a:r>
                        <a:rPr lang="en-US" sz="1000" b="0" i="0" u="none" strike="noStrike">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401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446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400">
                <a:tc>
                  <a:txBody>
                    <a:bodyPr/>
                    <a:lstStyle/>
                    <a:p>
                      <a:pPr algn="r" fontAlgn="t"/>
                      <a:r>
                        <a:rPr lang="en-US" sz="1000" b="0" i="0" u="none" strike="noStrike" dirty="0">
                          <a:solidFill>
                            <a:srgbClr val="000000"/>
                          </a:solidFill>
                          <a:effectLst/>
                          <a:latin typeface="Arial"/>
                        </a:rPr>
                        <a:t>18 to 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152400">
                <a:tc>
                  <a:txBody>
                    <a:bodyPr/>
                    <a:lstStyle/>
                    <a:p>
                      <a:pPr algn="r" fontAlgn="t"/>
                      <a:r>
                        <a:rPr lang="en-US" sz="1000" b="0" i="0" u="none" strike="noStrike">
                          <a:solidFill>
                            <a:srgbClr val="000000"/>
                          </a:solidFill>
                          <a:effectLst/>
                          <a:latin typeface="Arial"/>
                        </a:rPr>
                        <a:t>26 to 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0" i="0" u="none" strike="noStrike">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2400">
                <a:tc>
                  <a:txBody>
                    <a:bodyPr/>
                    <a:lstStyle/>
                    <a:p>
                      <a:pPr algn="r" fontAlgn="t"/>
                      <a:r>
                        <a:rPr lang="en-US" sz="1000" b="0" i="0" u="none" strike="noStrike" dirty="0">
                          <a:solidFill>
                            <a:srgbClr val="000000"/>
                          </a:solidFill>
                          <a:effectLst/>
                          <a:latin typeface="Arial"/>
                        </a:rPr>
                        <a:t>36 to 45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5"/>
                  </a:ext>
                </a:extLst>
              </a:tr>
              <a:tr h="152400">
                <a:tc>
                  <a:txBody>
                    <a:bodyPr/>
                    <a:lstStyle/>
                    <a:p>
                      <a:pPr algn="r" fontAlgn="t"/>
                      <a:r>
                        <a:rPr lang="en-US" sz="1000" b="0" i="0" u="none" strike="noStrike">
                          <a:solidFill>
                            <a:srgbClr val="000000"/>
                          </a:solidFill>
                          <a:effectLst/>
                          <a:latin typeface="Arial"/>
                        </a:rPr>
                        <a:t>46 to 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2400">
                <a:tc>
                  <a:txBody>
                    <a:bodyPr/>
                    <a:lstStyle/>
                    <a:p>
                      <a:pPr algn="r" fontAlgn="t"/>
                      <a:r>
                        <a:rPr lang="en-US" sz="1000" b="0" i="0" u="none" strike="noStrike" dirty="0">
                          <a:solidFill>
                            <a:srgbClr val="000000"/>
                          </a:solidFill>
                          <a:effectLst/>
                          <a:latin typeface="Arial"/>
                        </a:rPr>
                        <a:t>56 to 65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52400">
                <a:tc>
                  <a:txBody>
                    <a:bodyPr/>
                    <a:lstStyle/>
                    <a:p>
                      <a:pPr algn="r" fontAlgn="t"/>
                      <a:r>
                        <a:rPr lang="en-US" sz="1000" b="0" i="0" u="none" strike="noStrike">
                          <a:solidFill>
                            <a:srgbClr val="000000"/>
                          </a:solidFill>
                          <a:effectLst/>
                          <a:latin typeface="Arial"/>
                        </a:rPr>
                        <a:t>Over 65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52657889"/>
              </p:ext>
            </p:extLst>
          </p:nvPr>
        </p:nvGraphicFramePr>
        <p:xfrm>
          <a:off x="336550" y="3150394"/>
          <a:ext cx="2628900" cy="1325880"/>
        </p:xfrm>
        <a:graphic>
          <a:graphicData uri="http://schemas.openxmlformats.org/drawingml/2006/table">
            <a:tbl>
              <a:tblPr/>
              <a:tblGrid>
                <a:gridCol w="10668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tblGrid>
              <a:tr h="152400">
                <a:tc>
                  <a:txBody>
                    <a:bodyPr/>
                    <a:lstStyle/>
                    <a:p>
                      <a:pPr algn="l" fontAlgn="t"/>
                      <a:r>
                        <a:rPr lang="en-US" sz="1200" b="1" i="0" u="none" strike="noStrike" dirty="0">
                          <a:solidFill>
                            <a:srgbClr val="F2F2F2"/>
                          </a:solidFill>
                          <a:effectLst/>
                          <a:latin typeface="Arial"/>
                        </a:rPr>
                        <a:t>GENDER</a:t>
                      </a:r>
                      <a:r>
                        <a:rPr lang="en-US" sz="1000" b="1" i="0" u="none" strike="noStrike" dirty="0">
                          <a:solidFill>
                            <a:srgbClr val="F2F2F2"/>
                          </a:solidFill>
                          <a:effectLst/>
                          <a:latin typeface="Arial"/>
                        </a:rPr>
                        <a:t>:</a:t>
                      </a:r>
                    </a:p>
                  </a:txBody>
                  <a:tcPr marL="12700" marR="12700" marT="1270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tc>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tc>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extLst>
                  <a:ext uri="{0D108BD9-81ED-4DB2-BD59-A6C34878D82A}">
                    <a16:rowId xmlns:a16="http://schemas.microsoft.com/office/drawing/2014/main" val="10000"/>
                  </a:ext>
                </a:extLst>
              </a:tr>
              <a:tr h="304800">
                <a:tc>
                  <a:txBody>
                    <a:bodyPr/>
                    <a:lstStyle/>
                    <a:p>
                      <a:pPr algn="ctr" fontAlgn="b"/>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NON-USER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152400">
                <a:tc>
                  <a:txBody>
                    <a:bodyPr/>
                    <a:lstStyle/>
                    <a:p>
                      <a:pPr algn="l" fontAlgn="t"/>
                      <a:r>
                        <a:rPr lang="en-US" sz="1000" b="0" i="0" u="none" strike="noStrike">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401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400">
                <a:tc>
                  <a:txBody>
                    <a:bodyPr/>
                    <a:lstStyle/>
                    <a:p>
                      <a:pPr algn="r" fontAlgn="t"/>
                      <a:r>
                        <a:rPr lang="en-US" sz="1000" b="0" i="0" u="none" strike="noStrike" dirty="0">
                          <a:solidFill>
                            <a:srgbClr val="000000"/>
                          </a:solidFill>
                          <a:effectLst/>
                          <a:latin typeface="Arial"/>
                        </a:rPr>
                        <a:t>Female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58%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61%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152400">
                <a:tc>
                  <a:txBody>
                    <a:bodyPr/>
                    <a:lstStyle/>
                    <a:p>
                      <a:pPr algn="r" fontAlgn="t"/>
                      <a:r>
                        <a:rPr lang="en-US" sz="1000" b="0" i="0" u="none" strike="noStrike">
                          <a:solidFill>
                            <a:srgbClr val="000000"/>
                          </a:solidFill>
                          <a:effectLst/>
                          <a:latin typeface="Arial"/>
                        </a:rPr>
                        <a:t>Male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38%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2400">
                <a:tc>
                  <a:txBody>
                    <a:bodyPr/>
                    <a:lstStyle/>
                    <a:p>
                      <a:pPr algn="r" fontAlgn="b"/>
                      <a:r>
                        <a:rPr lang="en-US" sz="1000" b="0" i="0" u="none" strike="noStrike" dirty="0">
                          <a:solidFill>
                            <a:srgbClr val="000000"/>
                          </a:solidFill>
                          <a:effectLst/>
                          <a:latin typeface="Arial"/>
                        </a:rPr>
                        <a:t>Transgender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b"/>
                      <a:r>
                        <a:rPr lang="en-US" sz="1000" b="0" i="0" u="none" strike="noStrike" dirty="0">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05505235"/>
              </p:ext>
            </p:extLst>
          </p:nvPr>
        </p:nvGraphicFramePr>
        <p:xfrm>
          <a:off x="336550" y="4706144"/>
          <a:ext cx="2628900" cy="1160780"/>
        </p:xfrm>
        <a:graphic>
          <a:graphicData uri="http://schemas.openxmlformats.org/drawingml/2006/table">
            <a:tbl>
              <a:tblPr/>
              <a:tblGrid>
                <a:gridCol w="10668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tblGrid>
              <a:tr h="152400">
                <a:tc>
                  <a:txBody>
                    <a:bodyPr/>
                    <a:lstStyle/>
                    <a:p>
                      <a:pPr algn="l" fontAlgn="b"/>
                      <a:r>
                        <a:rPr lang="en-US" sz="1200" b="1" i="0" u="none" strike="noStrike" dirty="0">
                          <a:solidFill>
                            <a:srgbClr val="F2F2F2"/>
                          </a:solidFill>
                          <a:effectLst/>
                          <a:latin typeface="Arial"/>
                        </a:rPr>
                        <a:t>LGTBQ</a:t>
                      </a:r>
                      <a:r>
                        <a:rPr lang="en-US" sz="1000" b="1" i="0" u="none" strike="noStrike" dirty="0">
                          <a:solidFill>
                            <a:srgbClr val="F2F2F2"/>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tc>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tc>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extLst>
                  <a:ext uri="{0D108BD9-81ED-4DB2-BD59-A6C34878D82A}">
                    <a16:rowId xmlns:a16="http://schemas.microsoft.com/office/drawing/2014/main" val="10000"/>
                  </a:ext>
                </a:extLst>
              </a:tr>
              <a:tr h="304800">
                <a:tc>
                  <a:txBody>
                    <a:bodyPr/>
                    <a:lstStyle/>
                    <a:p>
                      <a:pPr algn="ctr" fontAlgn="b"/>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NON-USER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152400">
                <a:tc>
                  <a:txBody>
                    <a:bodyPr/>
                    <a:lstStyle/>
                    <a:p>
                      <a:pPr algn="l"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401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Yes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152400">
                <a:tc>
                  <a:txBody>
                    <a:bodyPr/>
                    <a:lstStyle/>
                    <a:p>
                      <a:pPr algn="l" fontAlgn="t"/>
                      <a:r>
                        <a:rPr lang="en-US" sz="1000" b="0" i="0" u="none" strike="noStrike">
                          <a:solidFill>
                            <a:srgbClr val="000000"/>
                          </a:solidFill>
                          <a:effectLst/>
                          <a:latin typeface="Arial"/>
                        </a:rPr>
                        <a:t>No</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87%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95%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71299546"/>
              </p:ext>
            </p:extLst>
          </p:nvPr>
        </p:nvGraphicFramePr>
        <p:xfrm>
          <a:off x="7899400" y="1010444"/>
          <a:ext cx="4064000" cy="1808480"/>
        </p:xfrm>
        <a:graphic>
          <a:graphicData uri="http://schemas.openxmlformats.org/drawingml/2006/table">
            <a:tbl>
              <a:tblPr/>
              <a:tblGrid>
                <a:gridCol w="25019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tblGrid>
              <a:tr h="152400">
                <a:tc>
                  <a:txBody>
                    <a:bodyPr/>
                    <a:lstStyle/>
                    <a:p>
                      <a:pPr algn="l" fontAlgn="b"/>
                      <a:r>
                        <a:rPr lang="en-US" sz="1200" b="1" i="0" u="none" strike="noStrike" dirty="0">
                          <a:solidFill>
                            <a:srgbClr val="F2F2F2"/>
                          </a:solidFill>
                          <a:effectLst/>
                          <a:latin typeface="Arial"/>
                        </a:rPr>
                        <a:t>EDUCATION</a:t>
                      </a:r>
                      <a:r>
                        <a:rPr lang="en-US" sz="1000" b="1" i="0" u="none" strike="noStrike" dirty="0">
                          <a:solidFill>
                            <a:srgbClr val="F2F2F2"/>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tc>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tc>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extLst>
                  <a:ext uri="{0D108BD9-81ED-4DB2-BD59-A6C34878D82A}">
                    <a16:rowId xmlns:a16="http://schemas.microsoft.com/office/drawing/2014/main" val="10000"/>
                  </a:ext>
                </a:extLst>
              </a:tr>
              <a:tr h="304800">
                <a:tc>
                  <a:txBody>
                    <a:bodyPr/>
                    <a:lstStyle/>
                    <a:p>
                      <a:pPr algn="ctr" fontAlgn="b"/>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NON-USER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152400">
                <a:tc>
                  <a:txBody>
                    <a:bodyPr/>
                    <a:lstStyle/>
                    <a:p>
                      <a:pPr algn="l" fontAlgn="t"/>
                      <a:r>
                        <a:rPr lang="en-US" sz="1000" b="0" i="0" u="none" strike="noStrike">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401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Grades 1 through 8 (Elementary)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&lt;1%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&lt;1%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152400">
                <a:tc>
                  <a:txBody>
                    <a:bodyPr/>
                    <a:lstStyle/>
                    <a:p>
                      <a:pPr algn="l" fontAlgn="t"/>
                      <a:r>
                        <a:rPr lang="en-US" sz="1000" b="0" i="0" u="none" strike="noStrike">
                          <a:solidFill>
                            <a:srgbClr val="000000"/>
                          </a:solidFill>
                          <a:effectLst/>
                          <a:latin typeface="Arial"/>
                        </a:rPr>
                        <a:t>Grades 9 through 11 (some high school)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Grade 12 or GED (High school graduate)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College 1 year to 3 years (some college or technical school)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39%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College 4 years or more (College graduate)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24050690"/>
              </p:ext>
            </p:extLst>
          </p:nvPr>
        </p:nvGraphicFramePr>
        <p:xfrm>
          <a:off x="3606800" y="3150394"/>
          <a:ext cx="3473450" cy="1986280"/>
        </p:xfrm>
        <a:graphic>
          <a:graphicData uri="http://schemas.openxmlformats.org/drawingml/2006/table">
            <a:tbl>
              <a:tblPr/>
              <a:tblGrid>
                <a:gridCol w="191135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tblGrid>
              <a:tr h="138906">
                <a:tc>
                  <a:txBody>
                    <a:bodyPr/>
                    <a:lstStyle/>
                    <a:p>
                      <a:pPr algn="l" fontAlgn="b"/>
                      <a:r>
                        <a:rPr lang="en-US" sz="1200" b="1" i="0" u="none" strike="noStrike" dirty="0">
                          <a:solidFill>
                            <a:srgbClr val="F2F2F2"/>
                          </a:solidFill>
                          <a:effectLst/>
                          <a:latin typeface="Arial"/>
                        </a:rPr>
                        <a:t>ETHNICITY</a:t>
                      </a:r>
                      <a:r>
                        <a:rPr lang="en-US" sz="1000" b="1" i="0" u="none" strike="noStrike" dirty="0">
                          <a:solidFill>
                            <a:srgbClr val="F2F2F2"/>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tc gridSpan="2">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tc hMerge="1">
                  <a:txBody>
                    <a:bodyPr/>
                    <a:lstStyle/>
                    <a:p>
                      <a:endParaRPr lang="en-US"/>
                    </a:p>
                  </a:txBody>
                  <a:tcPr/>
                </a:tc>
                <a:extLst>
                  <a:ext uri="{0D108BD9-81ED-4DB2-BD59-A6C34878D82A}">
                    <a16:rowId xmlns:a16="http://schemas.microsoft.com/office/drawing/2014/main" val="10000"/>
                  </a:ext>
                </a:extLst>
              </a:tr>
              <a:tr h="304800">
                <a:tc>
                  <a:txBody>
                    <a:bodyPr/>
                    <a:lstStyle/>
                    <a:p>
                      <a:pPr algn="ctr" fontAlgn="b"/>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NON-USER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152400">
                <a:tc>
                  <a:txBody>
                    <a:bodyPr/>
                    <a:lstStyle/>
                    <a:p>
                      <a:pPr algn="l" fontAlgn="t"/>
                      <a:r>
                        <a:rPr lang="en-US" sz="1000" b="0" i="0" u="none" strike="noStrike" dirty="0">
                          <a:solidFill>
                            <a:srgbClr val="000000"/>
                          </a:solidFill>
                          <a:effectLst/>
                          <a:latin typeface="Arial"/>
                        </a:rPr>
                        <a:t>Base:  </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401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White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80%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86%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152400">
                <a:tc>
                  <a:txBody>
                    <a:bodyPr/>
                    <a:lstStyle/>
                    <a:p>
                      <a:pPr algn="l" fontAlgn="t"/>
                      <a:r>
                        <a:rPr lang="en-US" sz="1000" b="0" i="0" u="none" strike="noStrike">
                          <a:solidFill>
                            <a:srgbClr val="000000"/>
                          </a:solidFill>
                          <a:effectLst/>
                          <a:latin typeface="Arial"/>
                        </a:rPr>
                        <a:t>Hispanic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0" i="0" u="none" strike="noStrike">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Asian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American Indian or Alaska Native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African American or Black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7"/>
                  </a:ext>
                </a:extLst>
              </a:tr>
              <a:tr h="152400">
                <a:tc>
                  <a:txBody>
                    <a:bodyPr/>
                    <a:lstStyle/>
                    <a:p>
                      <a:pPr algn="l" fontAlgn="t"/>
                      <a:r>
                        <a:rPr lang="en-US" sz="1000" b="0" i="0" u="none" strike="noStrike">
                          <a:solidFill>
                            <a:srgbClr val="000000"/>
                          </a:solidFill>
                          <a:effectLst/>
                          <a:latin typeface="Arial"/>
                        </a:rPr>
                        <a:t>Pacific Islander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3356258"/>
              </p:ext>
            </p:extLst>
          </p:nvPr>
        </p:nvGraphicFramePr>
        <p:xfrm>
          <a:off x="3606800" y="1010444"/>
          <a:ext cx="3708400" cy="1821180"/>
        </p:xfrm>
        <a:graphic>
          <a:graphicData uri="http://schemas.openxmlformats.org/drawingml/2006/table">
            <a:tbl>
              <a:tblPr/>
              <a:tblGrid>
                <a:gridCol w="21463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tblGrid>
              <a:tr h="152400">
                <a:tc gridSpan="2">
                  <a:txBody>
                    <a:bodyPr/>
                    <a:lstStyle/>
                    <a:p>
                      <a:pPr algn="l" fontAlgn="b"/>
                      <a:r>
                        <a:rPr lang="en-US" sz="1200" b="1" i="0" u="none" strike="noStrike" dirty="0">
                          <a:solidFill>
                            <a:srgbClr val="F2F2F2"/>
                          </a:solidFill>
                          <a:effectLst/>
                          <a:latin typeface="Arial"/>
                        </a:rPr>
                        <a:t>MARITAL STATUS</a:t>
                      </a:r>
                      <a:r>
                        <a:rPr lang="en-US" sz="1000" b="1" i="0" u="none" strike="noStrike" dirty="0">
                          <a:solidFill>
                            <a:srgbClr val="F2F2F2"/>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tc hMerge="1">
                  <a:txBody>
                    <a:bodyPr/>
                    <a:lstStyle/>
                    <a:p>
                      <a:endParaRPr lang="en-US"/>
                    </a:p>
                  </a:txBody>
                  <a:tcPr/>
                </a:tc>
                <a:tc>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extLst>
                  <a:ext uri="{0D108BD9-81ED-4DB2-BD59-A6C34878D82A}">
                    <a16:rowId xmlns:a16="http://schemas.microsoft.com/office/drawing/2014/main" val="10000"/>
                  </a:ext>
                </a:extLst>
              </a:tr>
              <a:tr h="304800">
                <a:tc>
                  <a:txBody>
                    <a:bodyPr/>
                    <a:lstStyle/>
                    <a:p>
                      <a:pPr algn="ctr" fontAlgn="b"/>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NON-USER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152400">
                <a:tc>
                  <a:txBody>
                    <a:bodyPr/>
                    <a:lstStyle/>
                    <a:p>
                      <a:pPr algn="l" fontAlgn="t"/>
                      <a:r>
                        <a:rPr lang="en-US" sz="1000" b="0" i="0" u="none" strike="noStrike">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401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Married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000" b="0" i="0" u="none" strike="noStrike" dirty="0">
                          <a:solidFill>
                            <a:srgbClr val="000000"/>
                          </a:solidFill>
                          <a:effectLst/>
                          <a:latin typeface="Arial"/>
                        </a:rPr>
                        <a:t>37%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000" b="0" i="0" u="none" strike="noStrike" dirty="0">
                          <a:solidFill>
                            <a:srgbClr val="000000"/>
                          </a:solidFill>
                          <a:effectLst/>
                          <a:latin typeface="Arial"/>
                        </a:rPr>
                        <a:t>56%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52400">
                <a:tc>
                  <a:txBody>
                    <a:bodyPr/>
                    <a:lstStyle/>
                    <a:p>
                      <a:pPr algn="l" fontAlgn="t"/>
                      <a:r>
                        <a:rPr lang="en-US" sz="1000" b="0" i="0" u="none" strike="noStrike">
                          <a:solidFill>
                            <a:srgbClr val="000000"/>
                          </a:solidFill>
                          <a:effectLst/>
                          <a:latin typeface="Arial"/>
                        </a:rPr>
                        <a:t>Never married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0" i="0" u="none" strike="noStrike">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A member of an unmarried couple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Divorced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Widowed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7"/>
                  </a:ext>
                </a:extLst>
              </a:tr>
              <a:tr h="152400">
                <a:tc>
                  <a:txBody>
                    <a:bodyPr/>
                    <a:lstStyle/>
                    <a:p>
                      <a:pPr algn="l" fontAlgn="t"/>
                      <a:r>
                        <a:rPr lang="en-US" sz="1000" b="0" i="0" u="none" strike="noStrike">
                          <a:solidFill>
                            <a:srgbClr val="000000"/>
                          </a:solidFill>
                          <a:effectLst/>
                          <a:latin typeface="Arial"/>
                        </a:rPr>
                        <a:t>Separated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5" name="TextBox 14"/>
          <p:cNvSpPr txBox="1"/>
          <p:nvPr/>
        </p:nvSpPr>
        <p:spPr>
          <a:xfrm>
            <a:off x="239772" y="72197"/>
            <a:ext cx="11812527" cy="369332"/>
          </a:xfrm>
          <a:prstGeom prst="rect">
            <a:avLst/>
          </a:prstGeom>
          <a:noFill/>
        </p:spPr>
        <p:txBody>
          <a:bodyPr wrap="square" rtlCol="0">
            <a:spAutoFit/>
          </a:bodyPr>
          <a:lstStyle/>
          <a:p>
            <a:pPr lvl="1"/>
            <a:r>
              <a:rPr lang="en-US" dirty="0">
                <a:solidFill>
                  <a:schemeClr val="bg1"/>
                </a:solidFill>
              </a:rPr>
              <a:t>DEMOGRAPHICS – AGE, GENDER, LGTBQ, MARITAL STATUS, ETHNICITY, AND EDUCATION</a:t>
            </a:r>
          </a:p>
        </p:txBody>
      </p:sp>
      <p:sp>
        <p:nvSpPr>
          <p:cNvPr id="16" name="TextBox 15"/>
          <p:cNvSpPr txBox="1"/>
          <p:nvPr/>
        </p:nvSpPr>
        <p:spPr>
          <a:xfrm>
            <a:off x="4311650" y="5624611"/>
            <a:ext cx="3232150" cy="307777"/>
          </a:xfrm>
          <a:prstGeom prst="rect">
            <a:avLst/>
          </a:prstGeom>
          <a:solidFill>
            <a:srgbClr val="FFFF00"/>
          </a:solidFill>
        </p:spPr>
        <p:txBody>
          <a:bodyPr wrap="square" rtlCol="0">
            <a:spAutoFit/>
          </a:bodyPr>
          <a:lstStyle/>
          <a:p>
            <a:r>
              <a:rPr lang="en-US" sz="1400" dirty="0"/>
              <a:t>Yellow highlight = significantly higher</a:t>
            </a:r>
          </a:p>
        </p:txBody>
      </p:sp>
    </p:spTree>
    <p:extLst>
      <p:ext uri="{BB962C8B-B14F-4D97-AF65-F5344CB8AC3E}">
        <p14:creationId xmlns:p14="http://schemas.microsoft.com/office/powerpoint/2010/main" val="1270312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C5CABF-F878-C74C-8870-EC106A83C25A}" type="slidenum">
              <a:rPr lang="en-US" smtClean="0"/>
              <a:t>67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2149473"/>
              </p:ext>
            </p:extLst>
          </p:nvPr>
        </p:nvGraphicFramePr>
        <p:xfrm>
          <a:off x="5969000" y="1353344"/>
          <a:ext cx="3905250" cy="2151380"/>
        </p:xfrm>
        <a:graphic>
          <a:graphicData uri="http://schemas.openxmlformats.org/drawingml/2006/table">
            <a:tbl>
              <a:tblPr/>
              <a:tblGrid>
                <a:gridCol w="208280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tblGrid>
              <a:tr h="152400">
                <a:tc>
                  <a:txBody>
                    <a:bodyPr/>
                    <a:lstStyle/>
                    <a:p>
                      <a:pPr algn="l" fontAlgn="b"/>
                      <a:r>
                        <a:rPr lang="en-US" sz="1200" b="1" i="0" u="none" strike="noStrike" dirty="0">
                          <a:solidFill>
                            <a:srgbClr val="F2F2F2"/>
                          </a:solidFill>
                          <a:effectLst/>
                          <a:latin typeface="Arial"/>
                        </a:rPr>
                        <a:t>INCOME</a:t>
                      </a:r>
                      <a:r>
                        <a:rPr lang="en-US" sz="1000" b="1" i="0" u="none" strike="noStrike" dirty="0">
                          <a:solidFill>
                            <a:srgbClr val="F2F2F2"/>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tc>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tc>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F7E"/>
                    </a:solidFill>
                  </a:tcPr>
                </a:tc>
                <a:extLst>
                  <a:ext uri="{0D108BD9-81ED-4DB2-BD59-A6C34878D82A}">
                    <a16:rowId xmlns:a16="http://schemas.microsoft.com/office/drawing/2014/main" val="10000"/>
                  </a:ext>
                </a:extLst>
              </a:tr>
              <a:tr h="304800">
                <a:tc>
                  <a:txBody>
                    <a:bodyPr/>
                    <a:lstStyle/>
                    <a:p>
                      <a:pPr algn="ctr" fontAlgn="b"/>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NON-USER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152400">
                <a:tc>
                  <a:txBody>
                    <a:bodyPr/>
                    <a:lstStyle/>
                    <a:p>
                      <a:pPr algn="l" fontAlgn="t"/>
                      <a:r>
                        <a:rPr lang="en-US" sz="1000" b="0" i="0" u="none" strike="noStrike">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401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400">
                <a:tc>
                  <a:txBody>
                    <a:bodyPr/>
                    <a:lstStyle/>
                    <a:p>
                      <a:pPr algn="l" fontAlgn="t"/>
                      <a:r>
                        <a:rPr lang="sv-SE" sz="1000" b="0" i="0" u="none" strike="noStrike" dirty="0">
                          <a:solidFill>
                            <a:srgbClr val="000000"/>
                          </a:solidFill>
                          <a:effectLst/>
                          <a:latin typeface="Arial"/>
                        </a:rPr>
                        <a:t> Under $10,000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152400">
                <a:tc>
                  <a:txBody>
                    <a:bodyPr/>
                    <a:lstStyle/>
                    <a:p>
                      <a:pPr algn="l" fontAlgn="t"/>
                      <a:r>
                        <a:rPr lang="en-US" sz="1000" b="0" i="0" u="none" strike="noStrike">
                          <a:solidFill>
                            <a:srgbClr val="000000"/>
                          </a:solidFill>
                          <a:effectLst/>
                          <a:latin typeface="Arial"/>
                        </a:rPr>
                        <a:t> $10,000 - $14,999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 $15,000 - $24,999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 $25,000 - $34,999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 $35,000 - $49,999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7"/>
                  </a:ext>
                </a:extLst>
              </a:tr>
              <a:tr h="152400">
                <a:tc>
                  <a:txBody>
                    <a:bodyPr/>
                    <a:lstStyle/>
                    <a:p>
                      <a:pPr algn="l" fontAlgn="t"/>
                      <a:r>
                        <a:rPr lang="en-US" sz="1000" b="0" i="0" u="none" strike="noStrike">
                          <a:solidFill>
                            <a:srgbClr val="000000"/>
                          </a:solidFill>
                          <a:effectLst/>
                          <a:latin typeface="Arial"/>
                        </a:rPr>
                        <a:t> $50,000 - $74,999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 $75,000 or more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9"/>
                  </a:ext>
                </a:extLst>
              </a:tr>
              <a:tr h="152400">
                <a:tc>
                  <a:txBody>
                    <a:bodyPr/>
                    <a:lstStyle/>
                    <a:p>
                      <a:pPr algn="l" fontAlgn="t"/>
                      <a:r>
                        <a:rPr lang="en-US" sz="1000" b="0" i="0" u="none" strike="noStrike">
                          <a:solidFill>
                            <a:srgbClr val="000000"/>
                          </a:solidFill>
                          <a:effectLst/>
                          <a:latin typeface="Arial"/>
                        </a:rPr>
                        <a:t> Don't know / Prefer not to answer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66939667"/>
              </p:ext>
            </p:extLst>
          </p:nvPr>
        </p:nvGraphicFramePr>
        <p:xfrm>
          <a:off x="736600" y="1353344"/>
          <a:ext cx="4210050" cy="2151380"/>
        </p:xfrm>
        <a:graphic>
          <a:graphicData uri="http://schemas.openxmlformats.org/drawingml/2006/table">
            <a:tbl>
              <a:tblPr/>
              <a:tblGrid>
                <a:gridCol w="264795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tblGrid>
              <a:tr h="152400">
                <a:tc>
                  <a:txBody>
                    <a:bodyPr/>
                    <a:lstStyle/>
                    <a:p>
                      <a:pPr algn="l" fontAlgn="b"/>
                      <a:r>
                        <a:rPr lang="en-US" sz="1200" b="1" i="0" u="none" strike="noStrike" dirty="0">
                          <a:solidFill>
                            <a:srgbClr val="F2F2F2"/>
                          </a:solidFill>
                          <a:effectLst/>
                          <a:latin typeface="Arial"/>
                        </a:rPr>
                        <a:t>EMPLOYMENT</a:t>
                      </a:r>
                      <a:r>
                        <a:rPr lang="en-US" sz="1000" b="1" i="0" u="none" strike="noStrike" dirty="0">
                          <a:solidFill>
                            <a:srgbClr val="F2F2F2"/>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US" sz="1000" b="1" i="0" u="none" strike="noStrike" dirty="0">
                          <a:solidFill>
                            <a:srgbClr val="F2F2F2"/>
                          </a:solidFill>
                          <a:effectLst/>
                          <a:latin typeface="Arial"/>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04800">
                <a:tc>
                  <a:txBody>
                    <a:bodyPr/>
                    <a:lstStyle/>
                    <a:p>
                      <a:pPr algn="ctr" fontAlgn="b"/>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dirty="0">
                          <a:solidFill>
                            <a:srgbClr val="000000"/>
                          </a:solidFill>
                          <a:effectLst/>
                          <a:latin typeface="Arial"/>
                        </a:rPr>
                        <a:t>NON-USER</a:t>
                      </a:r>
                      <a:br>
                        <a:rPr lang="en-US" sz="1000" b="0" i="0" u="none" strike="noStrike" dirty="0">
                          <a:solidFill>
                            <a:srgbClr val="000000"/>
                          </a:solidFill>
                          <a:effectLst/>
                          <a:latin typeface="Arial"/>
                        </a:rPr>
                      </a:br>
                      <a:r>
                        <a:rPr lang="en-US" sz="1000" b="0" i="0" u="none" strike="noStrike" dirty="0">
                          <a:solidFill>
                            <a:srgbClr val="000000"/>
                          </a:solidFill>
                          <a:effectLst/>
                          <a:latin typeface="Arial"/>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165100">
                <a:tc>
                  <a:txBody>
                    <a:bodyPr/>
                    <a:lstStyle/>
                    <a:p>
                      <a:pPr algn="l" fontAlgn="t"/>
                      <a:r>
                        <a:rPr lang="en-US" sz="1000" b="0" i="0" u="none" strike="noStrike">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401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446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Employed for wages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44%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3"/>
                  </a:ext>
                </a:extLst>
              </a:tr>
              <a:tr h="152400">
                <a:tc>
                  <a:txBody>
                    <a:bodyPr/>
                    <a:lstStyle/>
                    <a:p>
                      <a:pPr algn="l" fontAlgn="t"/>
                      <a:r>
                        <a:rPr lang="en-US" sz="1000" b="0" i="0" u="none" strike="noStrike">
                          <a:solidFill>
                            <a:srgbClr val="000000"/>
                          </a:solidFill>
                          <a:effectLst/>
                          <a:latin typeface="Arial"/>
                        </a:rPr>
                        <a:t>Retired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Student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Self employed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Homemaker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52400">
                <a:tc>
                  <a:txBody>
                    <a:bodyPr/>
                    <a:lstStyle/>
                    <a:p>
                      <a:pPr algn="l" fontAlgn="t"/>
                      <a:r>
                        <a:rPr lang="en-US" sz="1000" b="0" i="0" u="none" strike="noStrike">
                          <a:solidFill>
                            <a:srgbClr val="000000"/>
                          </a:solidFill>
                          <a:effectLst/>
                          <a:latin typeface="Arial"/>
                        </a:rPr>
                        <a:t>Unable to work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Out of work for less than 1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0009"/>
                  </a:ext>
                </a:extLst>
              </a:tr>
              <a:tr h="152400">
                <a:tc>
                  <a:txBody>
                    <a:bodyPr/>
                    <a:lstStyle/>
                    <a:p>
                      <a:pPr algn="l" fontAlgn="t"/>
                      <a:r>
                        <a:rPr lang="en-US" sz="1000" b="0" i="0" u="none" strike="noStrike">
                          <a:solidFill>
                            <a:srgbClr val="000000"/>
                          </a:solidFill>
                          <a:effectLst/>
                          <a:latin typeface="Arial"/>
                        </a:rPr>
                        <a:t>Out of work for 1 year or more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239772" y="72197"/>
            <a:ext cx="11812527" cy="369332"/>
          </a:xfrm>
          <a:prstGeom prst="rect">
            <a:avLst/>
          </a:prstGeom>
          <a:noFill/>
        </p:spPr>
        <p:txBody>
          <a:bodyPr wrap="square" rtlCol="0">
            <a:spAutoFit/>
          </a:bodyPr>
          <a:lstStyle/>
          <a:p>
            <a:pPr lvl="1"/>
            <a:r>
              <a:rPr lang="en-US" dirty="0">
                <a:solidFill>
                  <a:schemeClr val="bg1"/>
                </a:solidFill>
              </a:rPr>
              <a:t>DEMOGRAPHICS – EMPLOYMENT AND INCOME</a:t>
            </a:r>
          </a:p>
        </p:txBody>
      </p:sp>
      <p:sp>
        <p:nvSpPr>
          <p:cNvPr id="6" name="TextBox 5"/>
          <p:cNvSpPr txBox="1"/>
          <p:nvPr/>
        </p:nvSpPr>
        <p:spPr>
          <a:xfrm>
            <a:off x="4451350" y="5470723"/>
            <a:ext cx="3232150" cy="307777"/>
          </a:xfrm>
          <a:prstGeom prst="rect">
            <a:avLst/>
          </a:prstGeom>
          <a:solidFill>
            <a:srgbClr val="FFFF00"/>
          </a:solidFill>
        </p:spPr>
        <p:txBody>
          <a:bodyPr wrap="square" rtlCol="0">
            <a:spAutoFit/>
          </a:bodyPr>
          <a:lstStyle/>
          <a:p>
            <a:r>
              <a:rPr lang="en-US" sz="1400" dirty="0"/>
              <a:t>Yellow highlight = significantly higher</a:t>
            </a:r>
          </a:p>
        </p:txBody>
      </p:sp>
    </p:spTree>
    <p:extLst>
      <p:ext uri="{BB962C8B-B14F-4D97-AF65-F5344CB8AC3E}">
        <p14:creationId xmlns:p14="http://schemas.microsoft.com/office/powerpoint/2010/main" val="18322055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C5CABF-F878-C74C-8870-EC106A83C25A}" type="slidenum">
              <a:rPr lang="en-US" smtClean="0"/>
              <a:t>68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23566519"/>
              </p:ext>
            </p:extLst>
          </p:nvPr>
        </p:nvGraphicFramePr>
        <p:xfrm>
          <a:off x="2470150" y="1359694"/>
          <a:ext cx="2628900" cy="3937000"/>
        </p:xfrm>
        <a:graphic>
          <a:graphicData uri="http://schemas.openxmlformats.org/drawingml/2006/table">
            <a:tbl>
              <a:tblPr/>
              <a:tblGrid>
                <a:gridCol w="10668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tblGrid>
              <a:tr h="304800">
                <a:tc>
                  <a:txBody>
                    <a:bodyPr/>
                    <a:lstStyle/>
                    <a:p>
                      <a:pPr algn="ctr" fontAlgn="b"/>
                      <a:r>
                        <a:rPr lang="en-US" sz="1000" b="1" i="0" u="none" strike="noStrike" dirty="0">
                          <a:solidFill>
                            <a:srgbClr val="F2F2F2"/>
                          </a:solidFill>
                          <a:effectLst/>
                          <a:latin typeface="Arial"/>
                        </a:rPr>
                        <a:t> </a:t>
                      </a:r>
                      <a:br>
                        <a:rPr lang="en-US" sz="1000" b="1" i="0" u="none" strike="noStrike" dirty="0">
                          <a:solidFill>
                            <a:srgbClr val="F2F2F2"/>
                          </a:solidFill>
                          <a:effectLst/>
                          <a:latin typeface="Arial"/>
                        </a:rPr>
                      </a:br>
                      <a:r>
                        <a:rPr lang="en-US" sz="1000" b="1" i="0" u="none" strike="noStrike" dirty="0">
                          <a:solidFill>
                            <a:srgbClr val="F2F2F2"/>
                          </a:solidFill>
                          <a:effectLst/>
                          <a:latin typeface="Arial"/>
                        </a:rPr>
                        <a:t> </a:t>
                      </a:r>
                      <a:br>
                        <a:rPr lang="en-US" sz="1000" b="1" i="0" u="none" strike="noStrike" dirty="0">
                          <a:solidFill>
                            <a:srgbClr val="F2F2F2"/>
                          </a:solidFill>
                          <a:effectLst/>
                          <a:latin typeface="Arial"/>
                        </a:rPr>
                      </a:br>
                      <a:r>
                        <a:rPr lang="en-US" sz="1000" b="1" i="0" u="none" strike="noStrike" dirty="0">
                          <a:solidFill>
                            <a:srgbClr val="F2F2F2"/>
                          </a:solidFill>
                          <a:effectLst/>
                          <a:latin typeface="Arial"/>
                        </a:rPr>
                        <a:t> </a:t>
                      </a:r>
                    </a:p>
                  </a:txBody>
                  <a:tcPr marL="12700" marR="12700" marT="12700" marB="0" anchor="b">
                    <a:lnL>
                      <a:noFill/>
                    </a:lnL>
                    <a:lnR>
                      <a:noFill/>
                    </a:lnR>
                    <a:lnT>
                      <a:noFill/>
                    </a:lnT>
                    <a:lnB>
                      <a:noFill/>
                    </a:lnB>
                    <a:solidFill>
                      <a:schemeClr val="accent2"/>
                    </a:solidFill>
                  </a:tcPr>
                </a:tc>
                <a:tc>
                  <a:txBody>
                    <a:bodyPr/>
                    <a:lstStyle/>
                    <a:p>
                      <a:pPr algn="ctr" fontAlgn="b"/>
                      <a:r>
                        <a:rPr lang="en-US" sz="1000" b="1" i="0" u="none" strike="noStrike" dirty="0">
                          <a:solidFill>
                            <a:srgbClr val="F2F2F2"/>
                          </a:solidFill>
                          <a:effectLst/>
                          <a:latin typeface="Arial"/>
                        </a:rPr>
                        <a:t>USER</a:t>
                      </a:r>
                      <a:br>
                        <a:rPr lang="en-US" sz="1000" b="1" i="0" u="none" strike="noStrike" dirty="0">
                          <a:solidFill>
                            <a:srgbClr val="F2F2F2"/>
                          </a:solidFill>
                          <a:effectLst/>
                          <a:latin typeface="Arial"/>
                        </a:rPr>
                      </a:br>
                      <a:r>
                        <a:rPr lang="en-US" sz="1000" b="1" i="0" u="none" strike="noStrike" dirty="0">
                          <a:solidFill>
                            <a:srgbClr val="F2F2F2"/>
                          </a:solidFill>
                          <a:effectLst/>
                          <a:latin typeface="Arial"/>
                        </a:rPr>
                        <a:t>-------</a:t>
                      </a:r>
                    </a:p>
                  </a:txBody>
                  <a:tcPr marL="12700" marR="12700" marT="12700" marB="0" anchor="b">
                    <a:lnL>
                      <a:noFill/>
                    </a:lnL>
                    <a:lnR>
                      <a:noFill/>
                    </a:lnR>
                    <a:lnT>
                      <a:noFill/>
                    </a:lnT>
                    <a:lnB>
                      <a:noFill/>
                    </a:lnB>
                    <a:solidFill>
                      <a:schemeClr val="accent2"/>
                    </a:solidFill>
                  </a:tcPr>
                </a:tc>
                <a:tc>
                  <a:txBody>
                    <a:bodyPr/>
                    <a:lstStyle/>
                    <a:p>
                      <a:pPr algn="ctr" fontAlgn="b"/>
                      <a:r>
                        <a:rPr lang="en-US" sz="1000" b="1" i="0" u="none" strike="noStrike" dirty="0">
                          <a:solidFill>
                            <a:srgbClr val="F2F2F2"/>
                          </a:solidFill>
                          <a:effectLst/>
                          <a:latin typeface="Arial"/>
                        </a:rPr>
                        <a:t>NON-USER</a:t>
                      </a:r>
                      <a:br>
                        <a:rPr lang="en-US" sz="1000" b="1" i="0" u="none" strike="noStrike" dirty="0">
                          <a:solidFill>
                            <a:srgbClr val="F2F2F2"/>
                          </a:solidFill>
                          <a:effectLst/>
                          <a:latin typeface="Arial"/>
                        </a:rPr>
                      </a:br>
                      <a:r>
                        <a:rPr lang="en-US" sz="1000" b="1" i="0" u="none" strike="noStrike" dirty="0">
                          <a:solidFill>
                            <a:srgbClr val="F2F2F2"/>
                          </a:solidFill>
                          <a:effectLst/>
                          <a:latin typeface="Arial"/>
                        </a:rPr>
                        <a:t>--------</a:t>
                      </a:r>
                    </a:p>
                  </a:txBody>
                  <a:tcPr marL="12700" marR="12700" marT="12700" marB="0" anchor="b">
                    <a:lnL>
                      <a:noFill/>
                    </a:lnL>
                    <a:lnR>
                      <a:noFill/>
                    </a:lnR>
                    <a:lnT>
                      <a:noFill/>
                    </a:lnT>
                    <a:lnB>
                      <a:noFill/>
                    </a:lnB>
                    <a:solidFill>
                      <a:schemeClr val="accent2"/>
                    </a:solidFill>
                  </a:tcPr>
                </a:tc>
                <a:extLst>
                  <a:ext uri="{0D108BD9-81ED-4DB2-BD59-A6C34878D82A}">
                    <a16:rowId xmlns:a16="http://schemas.microsoft.com/office/drawing/2014/main" val="10000"/>
                  </a:ext>
                </a:extLst>
              </a:tr>
              <a:tr h="152400">
                <a:tc>
                  <a:txBody>
                    <a:bodyPr/>
                    <a:lstStyle/>
                    <a:p>
                      <a:pPr algn="l" fontAlgn="t"/>
                      <a:r>
                        <a:rPr lang="en-US" sz="1000" b="0" i="0" u="none" strike="noStrike" dirty="0">
                          <a:solidFill>
                            <a:srgbClr val="000000"/>
                          </a:solidFill>
                          <a:effectLst/>
                          <a:latin typeface="Arial"/>
                        </a:rPr>
                        <a:t>Total</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401</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446</a:t>
                      </a:r>
                    </a:p>
                  </a:txBody>
                  <a:tcPr marL="12700" marR="12700" marT="12700" marB="0">
                    <a:lnL>
                      <a:noFill/>
                    </a:lnL>
                    <a:lnR>
                      <a:noFill/>
                    </a:lnR>
                    <a:lnT>
                      <a:noFill/>
                    </a:lnT>
                    <a:lnB>
                      <a:noFill/>
                    </a:lnB>
                  </a:tcPr>
                </a:tc>
                <a:extLst>
                  <a:ext uri="{0D108BD9-81ED-4DB2-BD59-A6C34878D82A}">
                    <a16:rowId xmlns:a16="http://schemas.microsoft.com/office/drawing/2014/main" val="10001"/>
                  </a:ext>
                </a:extLst>
              </a:tr>
              <a:tr h="152400">
                <a:tc>
                  <a:txBody>
                    <a:bodyPr/>
                    <a:lstStyle/>
                    <a:p>
                      <a:pPr algn="l" fontAlgn="t"/>
                      <a:r>
                        <a:rPr lang="en-US" sz="1000" b="0" i="0" u="none" strike="noStrike" dirty="0">
                          <a:solidFill>
                            <a:srgbClr val="000000"/>
                          </a:solidFill>
                          <a:effectLst/>
                          <a:latin typeface="Arial"/>
                        </a:rPr>
                        <a:t>Ada</a:t>
                      </a:r>
                    </a:p>
                  </a:txBody>
                  <a:tcPr marL="12700" marR="12700" marT="12700" marB="0">
                    <a:lnL>
                      <a:noFill/>
                    </a:lnL>
                    <a:lnR>
                      <a:noFill/>
                    </a:lnR>
                    <a:lnT>
                      <a:noFill/>
                    </a:lnT>
                    <a:lnB>
                      <a:noFill/>
                    </a:lnB>
                    <a:solidFill>
                      <a:schemeClr val="accent5">
                        <a:lumMod val="40000"/>
                        <a:lumOff val="60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a:noFill/>
                    </a:lnL>
                    <a:lnR>
                      <a:noFill/>
                    </a:lnR>
                    <a:lnT>
                      <a:noFill/>
                    </a:lnT>
                    <a:lnB>
                      <a:noFill/>
                    </a:lnB>
                    <a:solidFill>
                      <a:schemeClr val="accent5">
                        <a:lumMod val="40000"/>
                        <a:lumOff val="60000"/>
                      </a:schemeClr>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a:noFill/>
                    </a:lnL>
                    <a:lnR>
                      <a:noFill/>
                    </a:lnR>
                    <a:lnT>
                      <a:noFill/>
                    </a:lnT>
                    <a:lnB>
                      <a:noFill/>
                    </a:lnB>
                    <a:solidFill>
                      <a:schemeClr val="accent5">
                        <a:lumMod val="40000"/>
                        <a:lumOff val="60000"/>
                      </a:schemeClr>
                    </a:solidFill>
                  </a:tcPr>
                </a:tc>
                <a:extLst>
                  <a:ext uri="{0D108BD9-81ED-4DB2-BD59-A6C34878D82A}">
                    <a16:rowId xmlns:a16="http://schemas.microsoft.com/office/drawing/2014/main" val="10002"/>
                  </a:ext>
                </a:extLst>
              </a:tr>
              <a:tr h="152400">
                <a:tc>
                  <a:txBody>
                    <a:bodyPr/>
                    <a:lstStyle/>
                    <a:p>
                      <a:pPr algn="l" fontAlgn="t"/>
                      <a:r>
                        <a:rPr lang="en-US" sz="1000" b="0" i="0" u="none" strike="noStrike">
                          <a:solidFill>
                            <a:srgbClr val="000000"/>
                          </a:solidFill>
                          <a:effectLst/>
                          <a:latin typeface="Arial"/>
                        </a:rPr>
                        <a:t>Canyon</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10%</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12%</a:t>
                      </a:r>
                    </a:p>
                  </a:txBody>
                  <a:tcPr marL="12700" marR="12700" marT="12700" marB="0">
                    <a:lnL>
                      <a:noFill/>
                    </a:lnL>
                    <a:lnR>
                      <a:noFill/>
                    </a:lnR>
                    <a:lnT>
                      <a:noFill/>
                    </a:lnT>
                    <a:lnB>
                      <a:noFill/>
                    </a:lnB>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Kootenai</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04"/>
                  </a:ext>
                </a:extLst>
              </a:tr>
              <a:tr h="152400">
                <a:tc>
                  <a:txBody>
                    <a:bodyPr/>
                    <a:lstStyle/>
                    <a:p>
                      <a:pPr algn="l" fontAlgn="t"/>
                      <a:r>
                        <a:rPr lang="en-US" sz="1000" b="0" i="0" u="none" strike="noStrike">
                          <a:solidFill>
                            <a:srgbClr val="000000"/>
                          </a:solidFill>
                          <a:effectLst/>
                          <a:latin typeface="Arial"/>
                        </a:rPr>
                        <a:t>Idaho</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8%</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6%</a:t>
                      </a:r>
                    </a:p>
                  </a:txBody>
                  <a:tcPr marL="12700" marR="12700" marT="12700" marB="0">
                    <a:lnL>
                      <a:noFill/>
                    </a:lnL>
                    <a:lnR>
                      <a:noFill/>
                    </a:lnR>
                    <a:lnT>
                      <a:noFill/>
                    </a:lnT>
                    <a:lnB>
                      <a:noFill/>
                    </a:lnB>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Bonneville</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06"/>
                  </a:ext>
                </a:extLst>
              </a:tr>
              <a:tr h="152400">
                <a:tc>
                  <a:txBody>
                    <a:bodyPr/>
                    <a:lstStyle/>
                    <a:p>
                      <a:pPr algn="l" fontAlgn="t"/>
                      <a:r>
                        <a:rPr lang="en-US" sz="1000" b="0" i="0" u="none" strike="noStrike">
                          <a:solidFill>
                            <a:srgbClr val="000000"/>
                          </a:solidFill>
                          <a:effectLst/>
                          <a:latin typeface="Arial"/>
                        </a:rPr>
                        <a:t>Twin Falls</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4%</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5%</a:t>
                      </a:r>
                    </a:p>
                  </a:txBody>
                  <a:tcPr marL="12700" marR="12700" marT="12700" marB="0">
                    <a:lnL>
                      <a:noFill/>
                    </a:lnL>
                    <a:lnR>
                      <a:noFill/>
                    </a:lnR>
                    <a:lnT>
                      <a:noFill/>
                    </a:lnT>
                    <a:lnB>
                      <a:noFill/>
                    </a:lnB>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Bannock</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08"/>
                  </a:ext>
                </a:extLst>
              </a:tr>
              <a:tr h="152400">
                <a:tc>
                  <a:txBody>
                    <a:bodyPr/>
                    <a:lstStyle/>
                    <a:p>
                      <a:pPr algn="l" fontAlgn="t"/>
                      <a:r>
                        <a:rPr lang="en-US" sz="1000" b="0" i="0" u="none" strike="noStrike">
                          <a:solidFill>
                            <a:srgbClr val="000000"/>
                          </a:solidFill>
                          <a:effectLst/>
                          <a:latin typeface="Arial"/>
                        </a:rPr>
                        <a:t>Boise</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5%</a:t>
                      </a:r>
                    </a:p>
                  </a:txBody>
                  <a:tcPr marL="12700" marR="12700" marT="12700" marB="0">
                    <a:lnL>
                      <a:noFill/>
                    </a:lnL>
                    <a:lnR>
                      <a:noFill/>
                    </a:lnR>
                    <a:lnT>
                      <a:noFill/>
                    </a:lnT>
                    <a:lnB>
                      <a:noFill/>
                    </a:lnB>
                    <a:solidFill>
                      <a:srgbClr val="FFFF00"/>
                    </a:solidFill>
                  </a:tcPr>
                </a:tc>
                <a:tc>
                  <a:txBody>
                    <a:bodyPr/>
                    <a:lstStyle/>
                    <a:p>
                      <a:pPr algn="ctr" fontAlgn="t"/>
                      <a:r>
                        <a:rPr lang="en-US" sz="1000" b="0" i="0" u="none" strike="noStrike">
                          <a:solidFill>
                            <a:srgbClr val="000000"/>
                          </a:solidFill>
                          <a:effectLst/>
                          <a:latin typeface="Arial"/>
                        </a:rPr>
                        <a:t>1%</a:t>
                      </a:r>
                    </a:p>
                  </a:txBody>
                  <a:tcPr marL="12700" marR="12700" marT="12700" marB="0">
                    <a:lnL>
                      <a:noFill/>
                    </a:lnL>
                    <a:lnR>
                      <a:noFill/>
                    </a:lnR>
                    <a:lnT>
                      <a:noFill/>
                    </a:lnT>
                    <a:lnB>
                      <a:noFill/>
                    </a:lnB>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Latah</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10"/>
                  </a:ext>
                </a:extLst>
              </a:tr>
              <a:tr h="152400">
                <a:tc>
                  <a:txBody>
                    <a:bodyPr/>
                    <a:lstStyle/>
                    <a:p>
                      <a:pPr algn="l" fontAlgn="t"/>
                      <a:r>
                        <a:rPr lang="en-US" sz="1000" b="0" i="0" u="none" strike="noStrike">
                          <a:solidFill>
                            <a:srgbClr val="000000"/>
                          </a:solidFill>
                          <a:effectLst/>
                          <a:latin typeface="Arial"/>
                        </a:rPr>
                        <a:t>Bonner</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3%</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2%</a:t>
                      </a:r>
                    </a:p>
                  </a:txBody>
                  <a:tcPr marL="12700" marR="12700" marT="12700" marB="0">
                    <a:lnL>
                      <a:noFill/>
                    </a:lnL>
                    <a:lnR>
                      <a:noFill/>
                    </a:lnR>
                    <a:lnT>
                      <a:noFill/>
                    </a:lnT>
                    <a:lnB>
                      <a:noFill/>
                    </a:lnB>
                  </a:tcPr>
                </a:tc>
                <a:extLst>
                  <a:ext uri="{0D108BD9-81ED-4DB2-BD59-A6C34878D82A}">
                    <a16:rowId xmlns:a16="http://schemas.microsoft.com/office/drawing/2014/main" val="10011"/>
                  </a:ext>
                </a:extLst>
              </a:tr>
              <a:tr h="152400">
                <a:tc>
                  <a:txBody>
                    <a:bodyPr/>
                    <a:lstStyle/>
                    <a:p>
                      <a:pPr algn="l" fontAlgn="t"/>
                      <a:r>
                        <a:rPr lang="en-US" sz="1000" b="0" i="0" u="none" strike="noStrike" dirty="0">
                          <a:solidFill>
                            <a:srgbClr val="000000"/>
                          </a:solidFill>
                          <a:effectLst/>
                          <a:latin typeface="Arial"/>
                        </a:rPr>
                        <a:t>Bingham</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12"/>
                  </a:ext>
                </a:extLst>
              </a:tr>
              <a:tr h="152400">
                <a:tc>
                  <a:txBody>
                    <a:bodyPr/>
                    <a:lstStyle/>
                    <a:p>
                      <a:pPr algn="l" fontAlgn="t"/>
                      <a:r>
                        <a:rPr lang="en-US" sz="1000" b="0" i="0" u="none" strike="noStrike">
                          <a:solidFill>
                            <a:srgbClr val="000000"/>
                          </a:solidFill>
                          <a:effectLst/>
                          <a:latin typeface="Arial"/>
                        </a:rPr>
                        <a:t>Nez Perce</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4%</a:t>
                      </a:r>
                    </a:p>
                  </a:txBody>
                  <a:tcPr marL="12700" marR="12700" marT="12700" marB="0">
                    <a:lnL>
                      <a:noFill/>
                    </a:lnL>
                    <a:lnR>
                      <a:noFill/>
                    </a:lnR>
                    <a:lnT>
                      <a:noFill/>
                    </a:lnT>
                    <a:lnB>
                      <a:noFill/>
                    </a:lnB>
                    <a:solidFill>
                      <a:srgbClr val="FFFF00"/>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tcPr>
                </a:tc>
                <a:extLst>
                  <a:ext uri="{0D108BD9-81ED-4DB2-BD59-A6C34878D82A}">
                    <a16:rowId xmlns:a16="http://schemas.microsoft.com/office/drawing/2014/main" val="10013"/>
                  </a:ext>
                </a:extLst>
              </a:tr>
              <a:tr h="152400">
                <a:tc>
                  <a:txBody>
                    <a:bodyPr/>
                    <a:lstStyle/>
                    <a:p>
                      <a:pPr algn="l" fontAlgn="t"/>
                      <a:r>
                        <a:rPr lang="en-US" sz="1000" b="0" i="0" u="none" strike="noStrike" dirty="0">
                          <a:solidFill>
                            <a:srgbClr val="000000"/>
                          </a:solidFill>
                          <a:effectLst/>
                          <a:latin typeface="Arial"/>
                        </a:rPr>
                        <a:t>Madison</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a:noFill/>
                    </a:lnL>
                    <a:lnR>
                      <a:noFill/>
                    </a:lnR>
                    <a:lnT>
                      <a:noFill/>
                    </a:lnT>
                    <a:lnB>
                      <a:noFill/>
                    </a:lnB>
                    <a:solidFill>
                      <a:srgbClr val="FFFF00"/>
                    </a:solidFill>
                  </a:tcPr>
                </a:tc>
                <a:extLst>
                  <a:ext uri="{0D108BD9-81ED-4DB2-BD59-A6C34878D82A}">
                    <a16:rowId xmlns:a16="http://schemas.microsoft.com/office/drawing/2014/main" val="10014"/>
                  </a:ext>
                </a:extLst>
              </a:tr>
              <a:tr h="152400">
                <a:tc>
                  <a:txBody>
                    <a:bodyPr/>
                    <a:lstStyle/>
                    <a:p>
                      <a:pPr algn="l" fontAlgn="t"/>
                      <a:r>
                        <a:rPr lang="en-US" sz="1000" b="0" i="0" u="none" strike="noStrike">
                          <a:solidFill>
                            <a:srgbClr val="000000"/>
                          </a:solidFill>
                          <a:effectLst/>
                          <a:latin typeface="Arial"/>
                        </a:rPr>
                        <a:t>Payette</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2%</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2%</a:t>
                      </a:r>
                    </a:p>
                  </a:txBody>
                  <a:tcPr marL="12700" marR="12700" marT="12700" marB="0">
                    <a:lnL>
                      <a:noFill/>
                    </a:lnL>
                    <a:lnR>
                      <a:noFill/>
                    </a:lnR>
                    <a:lnT>
                      <a:noFill/>
                    </a:lnT>
                    <a:lnB>
                      <a:noFill/>
                    </a:lnB>
                  </a:tcPr>
                </a:tc>
                <a:extLst>
                  <a:ext uri="{0D108BD9-81ED-4DB2-BD59-A6C34878D82A}">
                    <a16:rowId xmlns:a16="http://schemas.microsoft.com/office/drawing/2014/main" val="10015"/>
                  </a:ext>
                </a:extLst>
              </a:tr>
              <a:tr h="152400">
                <a:tc>
                  <a:txBody>
                    <a:bodyPr/>
                    <a:lstStyle/>
                    <a:p>
                      <a:pPr algn="l" fontAlgn="t"/>
                      <a:r>
                        <a:rPr lang="en-US" sz="1000" b="0" i="0" u="none" strike="noStrike" dirty="0">
                          <a:solidFill>
                            <a:srgbClr val="000000"/>
                          </a:solidFill>
                          <a:effectLst/>
                          <a:latin typeface="Arial"/>
                        </a:rPr>
                        <a:t>Jerome</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16"/>
                  </a:ext>
                </a:extLst>
              </a:tr>
              <a:tr h="152400">
                <a:tc>
                  <a:txBody>
                    <a:bodyPr/>
                    <a:lstStyle/>
                    <a:p>
                      <a:pPr algn="l" fontAlgn="t"/>
                      <a:r>
                        <a:rPr lang="en-US" sz="1000" b="0" i="0" u="none" strike="noStrike">
                          <a:solidFill>
                            <a:srgbClr val="000000"/>
                          </a:solidFill>
                          <a:effectLst/>
                          <a:latin typeface="Arial"/>
                        </a:rPr>
                        <a:t>Elmore</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1%</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2%</a:t>
                      </a:r>
                    </a:p>
                  </a:txBody>
                  <a:tcPr marL="12700" marR="12700" marT="12700" marB="0">
                    <a:lnL>
                      <a:noFill/>
                    </a:lnL>
                    <a:lnR>
                      <a:noFill/>
                    </a:lnR>
                    <a:lnT>
                      <a:noFill/>
                    </a:lnT>
                    <a:lnB>
                      <a:noFill/>
                    </a:lnB>
                  </a:tcPr>
                </a:tc>
                <a:extLst>
                  <a:ext uri="{0D108BD9-81ED-4DB2-BD59-A6C34878D82A}">
                    <a16:rowId xmlns:a16="http://schemas.microsoft.com/office/drawing/2014/main" val="10017"/>
                  </a:ext>
                </a:extLst>
              </a:tr>
              <a:tr h="152400">
                <a:tc>
                  <a:txBody>
                    <a:bodyPr/>
                    <a:lstStyle/>
                    <a:p>
                      <a:pPr algn="l" fontAlgn="t"/>
                      <a:r>
                        <a:rPr lang="en-US" sz="1000" b="0" i="0" u="none" strike="noStrike" dirty="0">
                          <a:solidFill>
                            <a:srgbClr val="000000"/>
                          </a:solidFill>
                          <a:effectLst/>
                          <a:latin typeface="Arial"/>
                        </a:rPr>
                        <a:t>Jefferson</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18"/>
                  </a:ext>
                </a:extLst>
              </a:tr>
              <a:tr h="152400">
                <a:tc>
                  <a:txBody>
                    <a:bodyPr/>
                    <a:lstStyle/>
                    <a:p>
                      <a:pPr algn="l" fontAlgn="t"/>
                      <a:r>
                        <a:rPr lang="en-US" sz="1000" b="0" i="0" u="none" strike="noStrike" dirty="0">
                          <a:solidFill>
                            <a:srgbClr val="000000"/>
                          </a:solidFill>
                          <a:effectLst/>
                          <a:latin typeface="Arial"/>
                        </a:rPr>
                        <a:t>Cassia</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1%</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1%</a:t>
                      </a:r>
                    </a:p>
                  </a:txBody>
                  <a:tcPr marL="12700" marR="12700" marT="12700" marB="0">
                    <a:lnL>
                      <a:noFill/>
                    </a:lnL>
                    <a:lnR>
                      <a:noFill/>
                    </a:lnR>
                    <a:lnT>
                      <a:noFill/>
                    </a:lnT>
                    <a:lnB>
                      <a:noFill/>
                    </a:lnB>
                  </a:tcPr>
                </a:tc>
                <a:extLst>
                  <a:ext uri="{0D108BD9-81ED-4DB2-BD59-A6C34878D82A}">
                    <a16:rowId xmlns:a16="http://schemas.microsoft.com/office/drawing/2014/main" val="10019"/>
                  </a:ext>
                </a:extLst>
              </a:tr>
              <a:tr h="152400">
                <a:tc>
                  <a:txBody>
                    <a:bodyPr/>
                    <a:lstStyle/>
                    <a:p>
                      <a:pPr algn="l" fontAlgn="t"/>
                      <a:r>
                        <a:rPr lang="en-US" sz="1000" b="0" i="0" u="none" strike="noStrike" dirty="0">
                          <a:solidFill>
                            <a:srgbClr val="000000"/>
                          </a:solidFill>
                          <a:effectLst/>
                          <a:latin typeface="Arial"/>
                        </a:rPr>
                        <a:t>Minidoka</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20"/>
                  </a:ext>
                </a:extLst>
              </a:tr>
              <a:tr h="152400">
                <a:tc>
                  <a:txBody>
                    <a:bodyPr/>
                    <a:lstStyle/>
                    <a:p>
                      <a:pPr algn="l" fontAlgn="t"/>
                      <a:r>
                        <a:rPr lang="en-US" sz="1000" b="0" i="0" u="none" strike="noStrike">
                          <a:solidFill>
                            <a:srgbClr val="000000"/>
                          </a:solidFill>
                          <a:effectLst/>
                          <a:latin typeface="Arial"/>
                        </a:rPr>
                        <a:t>Valley</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tcPr>
                </a:tc>
                <a:extLst>
                  <a:ext uri="{0D108BD9-81ED-4DB2-BD59-A6C34878D82A}">
                    <a16:rowId xmlns:a16="http://schemas.microsoft.com/office/drawing/2014/main" val="1002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14280102"/>
              </p:ext>
            </p:extLst>
          </p:nvPr>
        </p:nvGraphicFramePr>
        <p:xfrm>
          <a:off x="6800850" y="1359694"/>
          <a:ext cx="2628900" cy="3937000"/>
        </p:xfrm>
        <a:graphic>
          <a:graphicData uri="http://schemas.openxmlformats.org/drawingml/2006/table">
            <a:tbl>
              <a:tblPr/>
              <a:tblGrid>
                <a:gridCol w="10668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tblGrid>
              <a:tr h="304800">
                <a:tc>
                  <a:txBody>
                    <a:bodyPr/>
                    <a:lstStyle/>
                    <a:p>
                      <a:pPr algn="ctr" fontAlgn="b"/>
                      <a:r>
                        <a:rPr lang="en-US" sz="1000" b="0" i="0" u="none" strike="noStrike" dirty="0">
                          <a:solidFill>
                            <a:srgbClr val="F2F2F2"/>
                          </a:solidFill>
                          <a:effectLst/>
                          <a:latin typeface="Arial"/>
                        </a:rPr>
                        <a:t> </a:t>
                      </a:r>
                      <a:br>
                        <a:rPr lang="en-US" sz="1000" b="0" i="0" u="none" strike="noStrike" dirty="0">
                          <a:solidFill>
                            <a:srgbClr val="F2F2F2"/>
                          </a:solidFill>
                          <a:effectLst/>
                          <a:latin typeface="Arial"/>
                        </a:rPr>
                      </a:br>
                      <a:r>
                        <a:rPr lang="en-US" sz="1000" b="0" i="0" u="none" strike="noStrike" dirty="0">
                          <a:solidFill>
                            <a:srgbClr val="F2F2F2"/>
                          </a:solidFill>
                          <a:effectLst/>
                          <a:latin typeface="Arial"/>
                        </a:rPr>
                        <a:t> </a:t>
                      </a:r>
                      <a:br>
                        <a:rPr lang="en-US" sz="1000" b="0" i="0" u="none" strike="noStrike" dirty="0">
                          <a:solidFill>
                            <a:srgbClr val="F2F2F2"/>
                          </a:solidFill>
                          <a:effectLst/>
                          <a:latin typeface="Arial"/>
                        </a:rPr>
                      </a:br>
                      <a:r>
                        <a:rPr lang="en-US" sz="1000" b="0" i="0" u="none" strike="noStrike" dirty="0">
                          <a:solidFill>
                            <a:srgbClr val="F2F2F2"/>
                          </a:solidFill>
                          <a:effectLst/>
                          <a:latin typeface="Arial"/>
                        </a:rPr>
                        <a:t> </a:t>
                      </a:r>
                    </a:p>
                  </a:txBody>
                  <a:tcPr marL="12700" marR="12700" marT="12700" marB="0" anchor="b">
                    <a:lnL>
                      <a:noFill/>
                    </a:lnL>
                    <a:lnR>
                      <a:noFill/>
                    </a:lnR>
                    <a:lnT>
                      <a:noFill/>
                    </a:lnT>
                    <a:lnB>
                      <a:noFill/>
                    </a:lnB>
                    <a:solidFill>
                      <a:srgbClr val="004F7E"/>
                    </a:solidFill>
                  </a:tcPr>
                </a:tc>
                <a:tc>
                  <a:txBody>
                    <a:bodyPr/>
                    <a:lstStyle/>
                    <a:p>
                      <a:pPr algn="ctr" fontAlgn="b"/>
                      <a:r>
                        <a:rPr lang="en-US" sz="1000" b="0" i="0" u="none" strike="noStrike" dirty="0">
                          <a:solidFill>
                            <a:srgbClr val="F2F2F2"/>
                          </a:solidFill>
                          <a:effectLst/>
                          <a:latin typeface="Arial"/>
                        </a:rPr>
                        <a:t>USER</a:t>
                      </a:r>
                      <a:br>
                        <a:rPr lang="en-US" sz="1000" b="0" i="0" u="none" strike="noStrike" dirty="0">
                          <a:solidFill>
                            <a:srgbClr val="F2F2F2"/>
                          </a:solidFill>
                          <a:effectLst/>
                          <a:latin typeface="Arial"/>
                        </a:rPr>
                      </a:br>
                      <a:r>
                        <a:rPr lang="en-US" sz="1000" b="0" i="0" u="none" strike="noStrike" dirty="0">
                          <a:solidFill>
                            <a:srgbClr val="F2F2F2"/>
                          </a:solidFill>
                          <a:effectLst/>
                          <a:latin typeface="Arial"/>
                        </a:rPr>
                        <a:t>-------</a:t>
                      </a:r>
                    </a:p>
                  </a:txBody>
                  <a:tcPr marL="12700" marR="12700" marT="12700" marB="0" anchor="b">
                    <a:lnL>
                      <a:noFill/>
                    </a:lnL>
                    <a:lnR>
                      <a:noFill/>
                    </a:lnR>
                    <a:lnT>
                      <a:noFill/>
                    </a:lnT>
                    <a:lnB>
                      <a:noFill/>
                    </a:lnB>
                    <a:solidFill>
                      <a:srgbClr val="004F7E"/>
                    </a:solidFill>
                  </a:tcPr>
                </a:tc>
                <a:tc>
                  <a:txBody>
                    <a:bodyPr/>
                    <a:lstStyle/>
                    <a:p>
                      <a:pPr algn="ctr" fontAlgn="b"/>
                      <a:r>
                        <a:rPr lang="en-US" sz="1000" b="0" i="0" u="none" strike="noStrike" dirty="0">
                          <a:solidFill>
                            <a:srgbClr val="F2F2F2"/>
                          </a:solidFill>
                          <a:effectLst/>
                          <a:latin typeface="Arial"/>
                        </a:rPr>
                        <a:t>NON-USER</a:t>
                      </a:r>
                      <a:br>
                        <a:rPr lang="en-US" sz="1000" b="0" i="0" u="none" strike="noStrike" dirty="0">
                          <a:solidFill>
                            <a:srgbClr val="F2F2F2"/>
                          </a:solidFill>
                          <a:effectLst/>
                          <a:latin typeface="Arial"/>
                        </a:rPr>
                      </a:br>
                      <a:r>
                        <a:rPr lang="en-US" sz="1000" b="0" i="0" u="none" strike="noStrike" dirty="0">
                          <a:solidFill>
                            <a:srgbClr val="F2F2F2"/>
                          </a:solidFill>
                          <a:effectLst/>
                          <a:latin typeface="Arial"/>
                        </a:rPr>
                        <a:t>--------</a:t>
                      </a:r>
                    </a:p>
                  </a:txBody>
                  <a:tcPr marL="12700" marR="12700" marT="12700" marB="0" anchor="b">
                    <a:lnL>
                      <a:noFill/>
                    </a:lnL>
                    <a:lnR>
                      <a:noFill/>
                    </a:lnR>
                    <a:lnT>
                      <a:noFill/>
                    </a:lnT>
                    <a:lnB>
                      <a:noFill/>
                    </a:lnB>
                    <a:solidFill>
                      <a:srgbClr val="004F7E"/>
                    </a:solidFill>
                  </a:tcPr>
                </a:tc>
                <a:extLst>
                  <a:ext uri="{0D108BD9-81ED-4DB2-BD59-A6C34878D82A}">
                    <a16:rowId xmlns:a16="http://schemas.microsoft.com/office/drawing/2014/main" val="10000"/>
                  </a:ext>
                </a:extLst>
              </a:tr>
              <a:tr h="152400">
                <a:tc>
                  <a:txBody>
                    <a:bodyPr/>
                    <a:lstStyle/>
                    <a:p>
                      <a:pPr algn="l" fontAlgn="t"/>
                      <a:r>
                        <a:rPr lang="en-US" sz="1000" b="0" i="0" u="none" strike="noStrike" dirty="0">
                          <a:solidFill>
                            <a:srgbClr val="000000"/>
                          </a:solidFill>
                          <a:effectLst/>
                          <a:latin typeface="Arial"/>
                        </a:rPr>
                        <a:t>Total</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401</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446</a:t>
                      </a:r>
                    </a:p>
                  </a:txBody>
                  <a:tcPr marL="12700" marR="12700" marT="12700" marB="0">
                    <a:lnL>
                      <a:noFill/>
                    </a:lnL>
                    <a:lnR>
                      <a:noFill/>
                    </a:lnR>
                    <a:lnT>
                      <a:noFill/>
                    </a:lnT>
                    <a:lnB>
                      <a:noFill/>
                    </a:lnB>
                  </a:tcPr>
                </a:tc>
                <a:extLst>
                  <a:ext uri="{0D108BD9-81ED-4DB2-BD59-A6C34878D82A}">
                    <a16:rowId xmlns:a16="http://schemas.microsoft.com/office/drawing/2014/main" val="10001"/>
                  </a:ext>
                </a:extLst>
              </a:tr>
              <a:tr h="152400">
                <a:tc>
                  <a:txBody>
                    <a:bodyPr/>
                    <a:lstStyle/>
                    <a:p>
                      <a:pPr algn="l" fontAlgn="t"/>
                      <a:r>
                        <a:rPr lang="en-US" sz="1000" b="0" i="0" u="none" strike="noStrike" dirty="0">
                          <a:solidFill>
                            <a:srgbClr val="000000"/>
                          </a:solidFill>
                          <a:effectLst/>
                          <a:latin typeface="Arial"/>
                        </a:rPr>
                        <a:t>Fremont</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02"/>
                  </a:ext>
                </a:extLst>
              </a:tr>
              <a:tr h="152400">
                <a:tc>
                  <a:txBody>
                    <a:bodyPr/>
                    <a:lstStyle/>
                    <a:p>
                      <a:pPr algn="l" fontAlgn="t"/>
                      <a:r>
                        <a:rPr lang="en-US" sz="1000" b="0" i="0" u="none" strike="noStrike">
                          <a:solidFill>
                            <a:srgbClr val="000000"/>
                          </a:solidFill>
                          <a:effectLst/>
                          <a:latin typeface="Arial"/>
                        </a:rPr>
                        <a:t>Gem</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1%</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&lt;1%</a:t>
                      </a:r>
                    </a:p>
                  </a:txBody>
                  <a:tcPr marL="12700" marR="12700" marT="12700" marB="0">
                    <a:lnL>
                      <a:noFill/>
                    </a:lnL>
                    <a:lnR>
                      <a:noFill/>
                    </a:lnR>
                    <a:lnT>
                      <a:noFill/>
                    </a:lnT>
                    <a:lnB>
                      <a:noFill/>
                    </a:lnB>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Clearwater</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04"/>
                  </a:ext>
                </a:extLst>
              </a:tr>
              <a:tr h="152400">
                <a:tc>
                  <a:txBody>
                    <a:bodyPr/>
                    <a:lstStyle/>
                    <a:p>
                      <a:pPr algn="l" fontAlgn="t"/>
                      <a:r>
                        <a:rPr lang="en-US" sz="1000" b="0" i="0" u="none" strike="noStrike">
                          <a:solidFill>
                            <a:srgbClr val="000000"/>
                          </a:solidFill>
                          <a:effectLst/>
                          <a:latin typeface="Arial"/>
                        </a:rPr>
                        <a:t>Adams</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1%</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&lt;1%</a:t>
                      </a:r>
                    </a:p>
                  </a:txBody>
                  <a:tcPr marL="12700" marR="12700" marT="12700" marB="0">
                    <a:lnL>
                      <a:noFill/>
                    </a:lnL>
                    <a:lnR>
                      <a:noFill/>
                    </a:lnR>
                    <a:lnT>
                      <a:noFill/>
                    </a:lnT>
                    <a:lnB>
                      <a:noFill/>
                    </a:lnB>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Boundary</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06"/>
                  </a:ext>
                </a:extLst>
              </a:tr>
              <a:tr h="152400">
                <a:tc>
                  <a:txBody>
                    <a:bodyPr/>
                    <a:lstStyle/>
                    <a:p>
                      <a:pPr algn="l" fontAlgn="t"/>
                      <a:r>
                        <a:rPr lang="en-US" sz="1000" b="0" i="0" u="none" strike="noStrike">
                          <a:solidFill>
                            <a:srgbClr val="000000"/>
                          </a:solidFill>
                          <a:effectLst/>
                          <a:latin typeface="Arial"/>
                        </a:rPr>
                        <a:t>Caribou</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&lt;1%</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Franklin</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&lt;1%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08"/>
                  </a:ext>
                </a:extLst>
              </a:tr>
              <a:tr h="152400">
                <a:tc>
                  <a:txBody>
                    <a:bodyPr/>
                    <a:lstStyle/>
                    <a:p>
                      <a:pPr algn="l" fontAlgn="t"/>
                      <a:r>
                        <a:rPr lang="en-US" sz="1000" b="0" i="0" u="none" strike="noStrike">
                          <a:solidFill>
                            <a:srgbClr val="000000"/>
                          </a:solidFill>
                          <a:effectLst/>
                          <a:latin typeface="Arial"/>
                        </a:rPr>
                        <a:t>Shoshone</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Benewah</a:t>
                      </a:r>
                    </a:p>
                  </a:txBody>
                  <a:tcPr marL="12700" marR="12700" marT="12700" marB="0">
                    <a:lnL>
                      <a:noFill/>
                    </a:lnL>
                    <a:lnR>
                      <a:noFill/>
                    </a:lnR>
                    <a:lnT>
                      <a:noFill/>
                    </a:lnT>
                    <a:lnB>
                      <a:noFill/>
                    </a:lnB>
                    <a:solidFill>
                      <a:srgbClr val="BDD7EE"/>
                    </a:solidFill>
                  </a:tcPr>
                </a:tc>
                <a:tc>
                  <a:txBody>
                    <a:bodyPr/>
                    <a:lstStyle/>
                    <a:p>
                      <a:pPr algn="ctr" fontAlgn="b"/>
                      <a:r>
                        <a:rPr lang="en-US" sz="1000" b="0" i="0" u="none" strike="noStrike" dirty="0">
                          <a:solidFill>
                            <a:srgbClr val="000000"/>
                          </a:solidFill>
                          <a:effectLst/>
                          <a:latin typeface="Arial"/>
                        </a:rPr>
                        <a:t>0%</a:t>
                      </a:r>
                    </a:p>
                  </a:txBody>
                  <a:tcPr marL="12700" marR="12700" marT="12700" marB="0" anchor="b">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10"/>
                  </a:ext>
                </a:extLst>
              </a:tr>
              <a:tr h="152400">
                <a:tc>
                  <a:txBody>
                    <a:bodyPr/>
                    <a:lstStyle/>
                    <a:p>
                      <a:pPr algn="l" fontAlgn="t"/>
                      <a:r>
                        <a:rPr lang="en-US" sz="1000" b="0" i="0" u="none" strike="noStrike">
                          <a:solidFill>
                            <a:srgbClr val="000000"/>
                          </a:solidFill>
                          <a:effectLst/>
                          <a:latin typeface="Arial"/>
                        </a:rPr>
                        <a:t>Blaine</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1%</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&lt;1%</a:t>
                      </a:r>
                    </a:p>
                  </a:txBody>
                  <a:tcPr marL="12700" marR="12700" marT="12700" marB="0">
                    <a:lnL>
                      <a:noFill/>
                    </a:lnL>
                    <a:lnR>
                      <a:noFill/>
                    </a:lnR>
                    <a:lnT>
                      <a:noFill/>
                    </a:lnT>
                    <a:lnB>
                      <a:noFill/>
                    </a:lnB>
                  </a:tcPr>
                </a:tc>
                <a:extLst>
                  <a:ext uri="{0D108BD9-81ED-4DB2-BD59-A6C34878D82A}">
                    <a16:rowId xmlns:a16="http://schemas.microsoft.com/office/drawing/2014/main" val="10011"/>
                  </a:ext>
                </a:extLst>
              </a:tr>
              <a:tr h="152400">
                <a:tc>
                  <a:txBody>
                    <a:bodyPr/>
                    <a:lstStyle/>
                    <a:p>
                      <a:pPr algn="l" fontAlgn="t"/>
                      <a:r>
                        <a:rPr lang="en-US" sz="1000" b="0" i="0" u="none" strike="noStrike" dirty="0">
                          <a:solidFill>
                            <a:srgbClr val="000000"/>
                          </a:solidFill>
                          <a:effectLst/>
                          <a:latin typeface="Arial"/>
                        </a:rPr>
                        <a:t>Gooding</a:t>
                      </a:r>
                    </a:p>
                  </a:txBody>
                  <a:tcPr marL="12700" marR="12700" marT="12700" marB="0">
                    <a:lnL>
                      <a:noFill/>
                    </a:lnL>
                    <a:lnR>
                      <a:noFill/>
                    </a:lnR>
                    <a:lnT>
                      <a:noFill/>
                    </a:lnT>
                    <a:lnB>
                      <a:noFill/>
                    </a:lnB>
                    <a:solidFill>
                      <a:srgbClr val="BDD7EE"/>
                    </a:solidFill>
                  </a:tcPr>
                </a:tc>
                <a:tc>
                  <a:txBody>
                    <a:bodyPr/>
                    <a:lstStyle/>
                    <a:p>
                      <a:pPr algn="ctr" fontAlgn="b"/>
                      <a:r>
                        <a:rPr lang="en-US" sz="1000" b="0" i="0" u="none" strike="noStrike" dirty="0">
                          <a:solidFill>
                            <a:srgbClr val="000000"/>
                          </a:solidFill>
                          <a:effectLst/>
                          <a:latin typeface="Arial"/>
                        </a:rPr>
                        <a:t>0%</a:t>
                      </a:r>
                    </a:p>
                  </a:txBody>
                  <a:tcPr marL="12700" marR="12700" marT="12700" marB="0" anchor="b">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12"/>
                  </a:ext>
                </a:extLst>
              </a:tr>
              <a:tr h="152400">
                <a:tc>
                  <a:txBody>
                    <a:bodyPr/>
                    <a:lstStyle/>
                    <a:p>
                      <a:pPr algn="l" fontAlgn="t"/>
                      <a:r>
                        <a:rPr lang="en-US" sz="1000" b="0" i="0" u="none" strike="noStrike">
                          <a:solidFill>
                            <a:srgbClr val="000000"/>
                          </a:solidFill>
                          <a:effectLst/>
                          <a:latin typeface="Arial"/>
                        </a:rPr>
                        <a:t>Lincoln</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1%</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&lt;1%</a:t>
                      </a:r>
                    </a:p>
                  </a:txBody>
                  <a:tcPr marL="12700" marR="12700" marT="12700" marB="0">
                    <a:lnL>
                      <a:noFill/>
                    </a:lnL>
                    <a:lnR>
                      <a:noFill/>
                    </a:lnR>
                    <a:lnT>
                      <a:noFill/>
                    </a:lnT>
                    <a:lnB>
                      <a:noFill/>
                    </a:lnB>
                  </a:tcPr>
                </a:tc>
                <a:extLst>
                  <a:ext uri="{0D108BD9-81ED-4DB2-BD59-A6C34878D82A}">
                    <a16:rowId xmlns:a16="http://schemas.microsoft.com/office/drawing/2014/main" val="10013"/>
                  </a:ext>
                </a:extLst>
              </a:tr>
              <a:tr h="152400">
                <a:tc>
                  <a:txBody>
                    <a:bodyPr/>
                    <a:lstStyle/>
                    <a:p>
                      <a:pPr algn="l" fontAlgn="t"/>
                      <a:r>
                        <a:rPr lang="en-US" sz="1000" b="0" i="0" u="none" strike="noStrike" dirty="0">
                          <a:solidFill>
                            <a:srgbClr val="000000"/>
                          </a:solidFill>
                          <a:effectLst/>
                          <a:latin typeface="Arial"/>
                        </a:rPr>
                        <a:t>Power</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&lt;1%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14"/>
                  </a:ext>
                </a:extLst>
              </a:tr>
              <a:tr h="152400">
                <a:tc>
                  <a:txBody>
                    <a:bodyPr/>
                    <a:lstStyle/>
                    <a:p>
                      <a:pPr algn="l" fontAlgn="t"/>
                      <a:r>
                        <a:rPr lang="en-US" sz="1000" b="0" i="0" u="none" strike="noStrike">
                          <a:solidFill>
                            <a:srgbClr val="000000"/>
                          </a:solidFill>
                          <a:effectLst/>
                          <a:latin typeface="Arial"/>
                        </a:rPr>
                        <a:t>Butte</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1%</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&lt;1%</a:t>
                      </a:r>
                    </a:p>
                  </a:txBody>
                  <a:tcPr marL="12700" marR="12700" marT="12700" marB="0">
                    <a:lnL>
                      <a:noFill/>
                    </a:lnL>
                    <a:lnR>
                      <a:noFill/>
                    </a:lnR>
                    <a:lnT>
                      <a:noFill/>
                    </a:lnT>
                    <a:lnB>
                      <a:noFill/>
                    </a:lnB>
                  </a:tcPr>
                </a:tc>
                <a:extLst>
                  <a:ext uri="{0D108BD9-81ED-4DB2-BD59-A6C34878D82A}">
                    <a16:rowId xmlns:a16="http://schemas.microsoft.com/office/drawing/2014/main" val="10015"/>
                  </a:ext>
                </a:extLst>
              </a:tr>
              <a:tr h="152400">
                <a:tc>
                  <a:txBody>
                    <a:bodyPr/>
                    <a:lstStyle/>
                    <a:p>
                      <a:pPr algn="l" fontAlgn="t"/>
                      <a:r>
                        <a:rPr lang="en-US" sz="1000" b="0" i="0" u="none" strike="noStrike" dirty="0">
                          <a:solidFill>
                            <a:srgbClr val="000000"/>
                          </a:solidFill>
                          <a:effectLst/>
                          <a:latin typeface="Arial"/>
                        </a:rPr>
                        <a:t>Lemhi</a:t>
                      </a:r>
                    </a:p>
                  </a:txBody>
                  <a:tcPr marL="12700" marR="12700" marT="12700" marB="0">
                    <a:lnL>
                      <a:noFill/>
                    </a:lnL>
                    <a:lnR>
                      <a:noFill/>
                    </a:lnR>
                    <a:lnT>
                      <a:noFill/>
                    </a:lnT>
                    <a:lnB>
                      <a:noFill/>
                    </a:lnB>
                    <a:solidFill>
                      <a:srgbClr val="BDD7EE"/>
                    </a:solidFill>
                  </a:tcPr>
                </a:tc>
                <a:tc>
                  <a:txBody>
                    <a:bodyPr/>
                    <a:lstStyle/>
                    <a:p>
                      <a:pPr algn="ctr" fontAlgn="b"/>
                      <a:r>
                        <a:rPr lang="en-US" sz="1000" b="0" i="0" u="none" strike="noStrike" dirty="0">
                          <a:solidFill>
                            <a:srgbClr val="000000"/>
                          </a:solidFill>
                          <a:effectLst/>
                          <a:latin typeface="Arial"/>
                        </a:rPr>
                        <a:t>0%</a:t>
                      </a:r>
                    </a:p>
                  </a:txBody>
                  <a:tcPr marL="12700" marR="12700" marT="12700" marB="0" anchor="b">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16"/>
                  </a:ext>
                </a:extLst>
              </a:tr>
              <a:tr h="152400">
                <a:tc>
                  <a:txBody>
                    <a:bodyPr/>
                    <a:lstStyle/>
                    <a:p>
                      <a:pPr algn="l" fontAlgn="t"/>
                      <a:r>
                        <a:rPr lang="en-US" sz="1000" b="0" i="0" u="none" strike="noStrike">
                          <a:solidFill>
                            <a:srgbClr val="000000"/>
                          </a:solidFill>
                          <a:effectLst/>
                          <a:latin typeface="Arial"/>
                        </a:rPr>
                        <a:t>Owyhee</a:t>
                      </a:r>
                    </a:p>
                  </a:txBody>
                  <a:tcPr marL="12700" marR="12700" marT="12700" marB="0">
                    <a:lnL>
                      <a:noFill/>
                    </a:lnL>
                    <a:lnR>
                      <a:noFill/>
                    </a:lnR>
                    <a:lnT>
                      <a:noFill/>
                    </a:lnT>
                    <a:lnB>
                      <a:noFill/>
                    </a:lnB>
                  </a:tcPr>
                </a:tc>
                <a:tc>
                  <a:txBody>
                    <a:bodyPr/>
                    <a:lstStyle/>
                    <a:p>
                      <a:pPr algn="ctr" fontAlgn="t"/>
                      <a:r>
                        <a:rPr lang="en-US" sz="1000" b="0" i="0" u="none" strike="noStrike">
                          <a:solidFill>
                            <a:srgbClr val="000000"/>
                          </a:solidFill>
                          <a:effectLst/>
                          <a:latin typeface="Arial"/>
                        </a:rPr>
                        <a:t>&lt;1%</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&lt;1%</a:t>
                      </a:r>
                    </a:p>
                  </a:txBody>
                  <a:tcPr marL="12700" marR="12700" marT="12700" marB="0">
                    <a:lnL>
                      <a:noFill/>
                    </a:lnL>
                    <a:lnR>
                      <a:noFill/>
                    </a:lnR>
                    <a:lnT>
                      <a:noFill/>
                    </a:lnT>
                    <a:lnB>
                      <a:noFill/>
                    </a:lnB>
                  </a:tcPr>
                </a:tc>
                <a:extLst>
                  <a:ext uri="{0D108BD9-81ED-4DB2-BD59-A6C34878D82A}">
                    <a16:rowId xmlns:a16="http://schemas.microsoft.com/office/drawing/2014/main" val="10017"/>
                  </a:ext>
                </a:extLst>
              </a:tr>
              <a:tr h="152400">
                <a:tc>
                  <a:txBody>
                    <a:bodyPr/>
                    <a:lstStyle/>
                    <a:p>
                      <a:pPr algn="l" fontAlgn="t"/>
                      <a:r>
                        <a:rPr lang="en-US" sz="1000" b="0" i="0" u="none" strike="noStrike" dirty="0">
                          <a:solidFill>
                            <a:srgbClr val="000000"/>
                          </a:solidFill>
                          <a:effectLst/>
                          <a:latin typeface="Arial"/>
                        </a:rPr>
                        <a:t>Washington</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&lt;1%</a:t>
                      </a:r>
                    </a:p>
                  </a:txBody>
                  <a:tcPr marL="12700" marR="12700" marT="12700" marB="0">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&lt;1%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18"/>
                  </a:ext>
                </a:extLst>
              </a:tr>
              <a:tr h="152400">
                <a:tc>
                  <a:txBody>
                    <a:bodyPr/>
                    <a:lstStyle/>
                    <a:p>
                      <a:pPr algn="l" fontAlgn="t"/>
                      <a:r>
                        <a:rPr lang="en-US" sz="1000" b="0" i="0" u="none" strike="noStrike">
                          <a:solidFill>
                            <a:srgbClr val="000000"/>
                          </a:solidFill>
                          <a:effectLst/>
                          <a:latin typeface="Arial"/>
                        </a:rPr>
                        <a:t>Custer</a:t>
                      </a:r>
                    </a:p>
                  </a:txBody>
                  <a:tcPr marL="12700" marR="12700" marT="12700" marB="0">
                    <a:lnL>
                      <a:noFill/>
                    </a:lnL>
                    <a:lnR>
                      <a:noFill/>
                    </a:lnR>
                    <a:lnT>
                      <a:noFill/>
                    </a:lnT>
                    <a:lnB>
                      <a:noFill/>
                    </a:lnB>
                  </a:tcPr>
                </a:tc>
                <a:tc>
                  <a:txBody>
                    <a:bodyPr/>
                    <a:lstStyle/>
                    <a:p>
                      <a:pPr algn="ctr" fontAlgn="b"/>
                      <a:r>
                        <a:rPr lang="en-US" sz="1000" b="0" i="0" u="none" strike="noStrike" dirty="0">
                          <a:solidFill>
                            <a:srgbClr val="000000"/>
                          </a:solidFill>
                          <a:effectLst/>
                          <a:latin typeface="Arial"/>
                        </a:rPr>
                        <a:t>0%</a:t>
                      </a:r>
                    </a:p>
                  </a:txBody>
                  <a:tcPr marL="12700" marR="12700" marT="12700" marB="0" anchor="b">
                    <a:lnL>
                      <a:noFill/>
                    </a:lnL>
                    <a:lnR>
                      <a:noFill/>
                    </a:lnR>
                    <a:lnT>
                      <a:noFill/>
                    </a:lnT>
                    <a:lnB>
                      <a:noFill/>
                    </a:lnB>
                  </a:tcPr>
                </a:tc>
                <a:tc>
                  <a:txBody>
                    <a:bodyPr/>
                    <a:lstStyle/>
                    <a:p>
                      <a:pPr algn="ctr" fontAlgn="t"/>
                      <a:r>
                        <a:rPr lang="en-US" sz="1000" b="0" i="0" u="none" strike="noStrike" dirty="0">
                          <a:solidFill>
                            <a:srgbClr val="000000"/>
                          </a:solidFill>
                          <a:effectLst/>
                          <a:latin typeface="Arial"/>
                        </a:rPr>
                        <a:t>&lt;1%</a:t>
                      </a:r>
                    </a:p>
                  </a:txBody>
                  <a:tcPr marL="12700" marR="12700" marT="12700" marB="0">
                    <a:lnL>
                      <a:noFill/>
                    </a:lnL>
                    <a:lnR>
                      <a:noFill/>
                    </a:lnR>
                    <a:lnT>
                      <a:noFill/>
                    </a:lnT>
                    <a:lnB>
                      <a:noFill/>
                    </a:lnB>
                  </a:tcPr>
                </a:tc>
                <a:extLst>
                  <a:ext uri="{0D108BD9-81ED-4DB2-BD59-A6C34878D82A}">
                    <a16:rowId xmlns:a16="http://schemas.microsoft.com/office/drawing/2014/main" val="10019"/>
                  </a:ext>
                </a:extLst>
              </a:tr>
              <a:tr h="152400">
                <a:tc>
                  <a:txBody>
                    <a:bodyPr/>
                    <a:lstStyle/>
                    <a:p>
                      <a:pPr algn="l" fontAlgn="t"/>
                      <a:r>
                        <a:rPr lang="en-US" sz="1000" b="0" i="0" u="none" strike="noStrike" dirty="0">
                          <a:solidFill>
                            <a:srgbClr val="000000"/>
                          </a:solidFill>
                          <a:effectLst/>
                          <a:latin typeface="Arial"/>
                        </a:rPr>
                        <a:t>Camas</a:t>
                      </a:r>
                    </a:p>
                  </a:txBody>
                  <a:tcPr marL="12700" marR="12700" marT="12700" marB="0">
                    <a:lnL>
                      <a:noFill/>
                    </a:lnL>
                    <a:lnR>
                      <a:noFill/>
                    </a:lnR>
                    <a:lnT>
                      <a:noFill/>
                    </a:lnT>
                    <a:lnB>
                      <a:noFill/>
                    </a:lnB>
                    <a:solidFill>
                      <a:srgbClr val="BDD7EE"/>
                    </a:solidFill>
                  </a:tcPr>
                </a:tc>
                <a:tc>
                  <a:txBody>
                    <a:bodyPr/>
                    <a:lstStyle/>
                    <a:p>
                      <a:pPr algn="ctr" fontAlgn="b"/>
                      <a:r>
                        <a:rPr lang="en-US" sz="1000" b="0" i="0" u="none" strike="noStrike" dirty="0">
                          <a:solidFill>
                            <a:srgbClr val="000000"/>
                          </a:solidFill>
                          <a:effectLst/>
                          <a:latin typeface="Arial"/>
                        </a:rPr>
                        <a:t>0%</a:t>
                      </a:r>
                    </a:p>
                  </a:txBody>
                  <a:tcPr marL="12700" marR="12700" marT="12700" marB="0" anchor="b">
                    <a:lnL>
                      <a:noFill/>
                    </a:lnL>
                    <a:lnR>
                      <a:noFill/>
                    </a:lnR>
                    <a:lnT>
                      <a:noFill/>
                    </a:lnT>
                    <a:lnB>
                      <a:noFill/>
                    </a:lnB>
                    <a:solidFill>
                      <a:srgbClr val="BDD7EE"/>
                    </a:solidFill>
                  </a:tcPr>
                </a:tc>
                <a:tc>
                  <a:txBody>
                    <a:bodyPr/>
                    <a:lstStyle/>
                    <a:p>
                      <a:pPr algn="ctr" fontAlgn="t"/>
                      <a:r>
                        <a:rPr lang="en-US" sz="1000" b="0" i="0" u="none" strike="noStrike" dirty="0">
                          <a:solidFill>
                            <a:srgbClr val="000000"/>
                          </a:solidFill>
                          <a:effectLst/>
                          <a:latin typeface="Arial"/>
                        </a:rPr>
                        <a:t>&lt;1%</a:t>
                      </a:r>
                    </a:p>
                  </a:txBody>
                  <a:tcPr marL="12700" marR="12700" marT="12700" marB="0">
                    <a:lnL>
                      <a:noFill/>
                    </a:lnL>
                    <a:lnR>
                      <a:noFill/>
                    </a:lnR>
                    <a:lnT>
                      <a:noFill/>
                    </a:lnT>
                    <a:lnB>
                      <a:noFill/>
                    </a:lnB>
                    <a:solidFill>
                      <a:srgbClr val="BDD7EE"/>
                    </a:solidFill>
                  </a:tcPr>
                </a:tc>
                <a:extLst>
                  <a:ext uri="{0D108BD9-81ED-4DB2-BD59-A6C34878D82A}">
                    <a16:rowId xmlns:a16="http://schemas.microsoft.com/office/drawing/2014/main" val="10020"/>
                  </a:ext>
                </a:extLst>
              </a:tr>
              <a:tr h="152400">
                <a:tc>
                  <a:txBody>
                    <a:bodyPr/>
                    <a:lstStyle/>
                    <a:p>
                      <a:pPr algn="l" fontAlgn="t"/>
                      <a:r>
                        <a:rPr lang="en-US" sz="1000" b="0" i="0" u="none" strike="noStrike">
                          <a:solidFill>
                            <a:srgbClr val="000000"/>
                          </a:solidFill>
                          <a:effectLst/>
                          <a:latin typeface="Arial"/>
                        </a:rPr>
                        <a:t>Oneida</a:t>
                      </a:r>
                    </a:p>
                  </a:txBody>
                  <a:tcPr marL="12700" marR="12700" marT="12700" marB="0">
                    <a:lnL>
                      <a:noFill/>
                    </a:lnL>
                    <a:lnR>
                      <a:noFill/>
                    </a:lnR>
                    <a:lnT>
                      <a:noFill/>
                    </a:lnT>
                    <a:lnB>
                      <a:noFill/>
                    </a:lnB>
                  </a:tcPr>
                </a:tc>
                <a:tc>
                  <a:txBody>
                    <a:bodyPr/>
                    <a:lstStyle/>
                    <a:p>
                      <a:pPr algn="ctr" fontAlgn="t"/>
                      <a:r>
                        <a:rPr lang="en-US" sz="1000" b="0" i="0" u="none" strike="noStrike" dirty="0">
                          <a:solidFill>
                            <a:srgbClr val="000000"/>
                          </a:solidFill>
                          <a:effectLst/>
                          <a:latin typeface="Arial"/>
                        </a:rPr>
                        <a:t>&lt;1%</a:t>
                      </a:r>
                    </a:p>
                  </a:txBody>
                  <a:tcPr marL="12700" marR="12700" marT="12700" marB="0">
                    <a:lnL>
                      <a:noFill/>
                    </a:lnL>
                    <a:lnR>
                      <a:noFill/>
                    </a:lnR>
                    <a:lnT>
                      <a:noFill/>
                    </a:lnT>
                    <a:lnB>
                      <a:noFill/>
                    </a:lnB>
                  </a:tcPr>
                </a:tc>
                <a:tc>
                  <a:txBody>
                    <a:bodyPr/>
                    <a:lstStyle/>
                    <a:p>
                      <a:pPr algn="ctr" fontAlgn="b"/>
                      <a:r>
                        <a:rPr lang="en-US" sz="1000" b="0" i="0" u="none" strike="noStrike" dirty="0">
                          <a:solidFill>
                            <a:srgbClr val="000000"/>
                          </a:solidFill>
                          <a:effectLst/>
                          <a:latin typeface="Arial"/>
                        </a:rPr>
                        <a:t>0%</a:t>
                      </a:r>
                    </a:p>
                  </a:txBody>
                  <a:tcPr marL="12700" marR="12700" marT="12700" marB="0" anchor="b">
                    <a:lnL>
                      <a:noFill/>
                    </a:lnL>
                    <a:lnR>
                      <a:noFill/>
                    </a:lnR>
                    <a:lnT>
                      <a:noFill/>
                    </a:lnT>
                    <a:lnB>
                      <a:noFill/>
                    </a:lnB>
                  </a:tcPr>
                </a:tc>
                <a:extLst>
                  <a:ext uri="{0D108BD9-81ED-4DB2-BD59-A6C34878D82A}">
                    <a16:rowId xmlns:a16="http://schemas.microsoft.com/office/drawing/2014/main" val="10021"/>
                  </a:ext>
                </a:extLst>
              </a:tr>
            </a:tbl>
          </a:graphicData>
        </a:graphic>
      </p:graphicFrame>
      <p:sp>
        <p:nvSpPr>
          <p:cNvPr id="7" name="TextBox 6"/>
          <p:cNvSpPr txBox="1"/>
          <p:nvPr/>
        </p:nvSpPr>
        <p:spPr>
          <a:xfrm>
            <a:off x="239772" y="72197"/>
            <a:ext cx="11812527" cy="369332"/>
          </a:xfrm>
          <a:prstGeom prst="rect">
            <a:avLst/>
          </a:prstGeom>
          <a:noFill/>
        </p:spPr>
        <p:txBody>
          <a:bodyPr wrap="square" rtlCol="0">
            <a:spAutoFit/>
          </a:bodyPr>
          <a:lstStyle/>
          <a:p>
            <a:pPr lvl="1"/>
            <a:r>
              <a:rPr lang="en-US" dirty="0">
                <a:solidFill>
                  <a:schemeClr val="bg1"/>
                </a:solidFill>
              </a:rPr>
              <a:t>DEMOGRAPHICS – IDAHO COUNTIES</a:t>
            </a:r>
          </a:p>
        </p:txBody>
      </p:sp>
      <p:sp>
        <p:nvSpPr>
          <p:cNvPr id="8" name="TextBox 7"/>
          <p:cNvSpPr txBox="1"/>
          <p:nvPr/>
        </p:nvSpPr>
        <p:spPr>
          <a:xfrm>
            <a:off x="2470150" y="5778500"/>
            <a:ext cx="3232150" cy="307777"/>
          </a:xfrm>
          <a:prstGeom prst="rect">
            <a:avLst/>
          </a:prstGeom>
          <a:solidFill>
            <a:srgbClr val="FFFF00"/>
          </a:solidFill>
        </p:spPr>
        <p:txBody>
          <a:bodyPr wrap="square" rtlCol="0">
            <a:spAutoFit/>
          </a:bodyPr>
          <a:lstStyle/>
          <a:p>
            <a:r>
              <a:rPr lang="en-US" sz="1400" dirty="0"/>
              <a:t>Yellow highlight = significantly higher</a:t>
            </a:r>
          </a:p>
        </p:txBody>
      </p:sp>
    </p:spTree>
    <p:extLst>
      <p:ext uri="{BB962C8B-B14F-4D97-AF65-F5344CB8AC3E}">
        <p14:creationId xmlns:p14="http://schemas.microsoft.com/office/powerpoint/2010/main" val="219760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568778" y="3747184"/>
            <a:ext cx="5744936"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accent2">
                    <a:lumMod val="50000"/>
                  </a:schemeClr>
                </a:solidFill>
                <a:latin typeface="Franklin Gothic Demi Cond" charset="0"/>
                <a:ea typeface="Franklin Gothic Demi Cond" charset="0"/>
                <a:cs typeface="Franklin Gothic Demi Cond" charset="0"/>
              </a:rPr>
              <a:t>Executive Summary</a:t>
            </a:r>
          </a:p>
        </p:txBody>
      </p:sp>
      <p:sp>
        <p:nvSpPr>
          <p:cNvPr id="9" name="Text Placeholder 2"/>
          <p:cNvSpPr txBox="1">
            <a:spLocks/>
          </p:cNvSpPr>
          <p:nvPr/>
        </p:nvSpPr>
        <p:spPr>
          <a:xfrm>
            <a:off x="704850" y="4489677"/>
            <a:ext cx="5608864" cy="150018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solidFill>
                  <a:schemeClr val="accent2">
                    <a:lumMod val="50000"/>
                  </a:schemeClr>
                </a:solidFill>
                <a:latin typeface="Franklin Gothic Medium Cond" charset="0"/>
                <a:ea typeface="Franklin Gothic Medium Cond" charset="0"/>
                <a:cs typeface="Franklin Gothic Medium Cond" charset="0"/>
              </a:rPr>
              <a:t>Key Insights and Recommendations</a:t>
            </a:r>
          </a:p>
        </p:txBody>
      </p:sp>
      <p:sp>
        <p:nvSpPr>
          <p:cNvPr id="3" name="Slide Number Placeholder 2"/>
          <p:cNvSpPr>
            <a:spLocks noGrp="1"/>
          </p:cNvSpPr>
          <p:nvPr>
            <p:ph type="sldNum" sz="quarter" idx="12"/>
          </p:nvPr>
        </p:nvSpPr>
        <p:spPr/>
        <p:txBody>
          <a:bodyPr/>
          <a:lstStyle/>
          <a:p>
            <a:fld id="{B7C5CABF-F878-C74C-8870-EC106A83C25A}" type="slidenum">
              <a:rPr lang="en-US" smtClean="0"/>
              <a:t>7</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stretch>
            <a:fillRect/>
          </a:stretch>
        </p:blipFill>
        <p:spPr>
          <a:xfrm>
            <a:off x="9376228" y="194135"/>
            <a:ext cx="2456055" cy="1902638"/>
          </a:xfrm>
          <a:prstGeom prst="rect">
            <a:avLst/>
          </a:prstGeom>
        </p:spPr>
      </p:pic>
      <p:pic>
        <p:nvPicPr>
          <p:cNvPr id="22" name="Picture 21"/>
          <p:cNvPicPr>
            <a:picLocks noChangeAspect="1"/>
          </p:cNvPicPr>
          <p:nvPr/>
        </p:nvPicPr>
        <p:blipFill>
          <a:blip r:embed="rId3"/>
          <a:stretch>
            <a:fillRect/>
          </a:stretch>
        </p:blipFill>
        <p:spPr>
          <a:xfrm>
            <a:off x="8073572" y="1587500"/>
            <a:ext cx="1792515" cy="1191987"/>
          </a:xfrm>
          <a:prstGeom prst="rect">
            <a:avLst/>
          </a:prstGeom>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79000" y="1954615"/>
            <a:ext cx="1061974" cy="1210409"/>
          </a:xfrm>
          <a:prstGeom prst="rect">
            <a:avLst/>
          </a:prstGeom>
        </p:spPr>
      </p:pic>
    </p:spTree>
    <p:extLst>
      <p:ext uri="{BB962C8B-B14F-4D97-AF65-F5344CB8AC3E}">
        <p14:creationId xmlns:p14="http://schemas.microsoft.com/office/powerpoint/2010/main" val="104698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773" y="771147"/>
            <a:ext cx="8552143" cy="6678752"/>
          </a:xfrm>
          <a:prstGeom prst="rect">
            <a:avLst/>
          </a:prstGeom>
          <a:noFill/>
        </p:spPr>
        <p:txBody>
          <a:bodyPr wrap="square" rtlCol="0">
            <a:spAutoFit/>
          </a:bodyPr>
          <a:lstStyle/>
          <a:p>
            <a:pPr marL="285750" indent="-285750">
              <a:buFont typeface="Wingdings" charset="2"/>
              <a:buChar char="v"/>
            </a:pPr>
            <a:r>
              <a:rPr lang="en-US" sz="1600" dirty="0"/>
              <a:t>Compared to non-users, Idahoans using </a:t>
            </a:r>
            <a:r>
              <a:rPr lang="en-US" sz="1600" dirty="0" err="1"/>
              <a:t>vaping</a:t>
            </a:r>
            <a:r>
              <a:rPr lang="en-US" sz="1600" dirty="0"/>
              <a:t> products are more likely to be younger (age 18-35), more likely to say they are LGBTQ, and more likely to be Hispanic. They are less likely to be married versus non-users (likely due to their age.) Slightly more males than females are using </a:t>
            </a:r>
            <a:r>
              <a:rPr lang="en-US" sz="1600" dirty="0" err="1"/>
              <a:t>vaping</a:t>
            </a:r>
            <a:r>
              <a:rPr lang="en-US" sz="1600" dirty="0"/>
              <a:t> products. Cigarettes and other tobacco products are also used more frequently by </a:t>
            </a:r>
            <a:r>
              <a:rPr lang="en-US" sz="1600" dirty="0" err="1"/>
              <a:t>vaping</a:t>
            </a:r>
            <a:r>
              <a:rPr lang="en-US" sz="1600" dirty="0"/>
              <a:t> product users compared to non-users. </a:t>
            </a:r>
          </a:p>
          <a:p>
            <a:pPr marL="742950" lvl="1" indent="-285750">
              <a:buSzPct val="60000"/>
              <a:buFont typeface="Wingdings" charset="2"/>
              <a:buChar char="u"/>
            </a:pPr>
            <a:r>
              <a:rPr lang="en-US" sz="1600" dirty="0"/>
              <a:t>Frequent (daily) users are more likely to be age 18-25, more likely to have been out of work for less than a year and more likely to say they are LGBTQ compared to occasional users.</a:t>
            </a:r>
          </a:p>
          <a:p>
            <a:pPr>
              <a:buSzPct val="60000"/>
            </a:pPr>
            <a:endParaRPr lang="en-US" sz="1000" dirty="0"/>
          </a:p>
          <a:p>
            <a:pPr>
              <a:buSzPct val="60000"/>
            </a:pPr>
            <a:endParaRPr lang="en-US" sz="1000" dirty="0"/>
          </a:p>
          <a:p>
            <a:pPr marL="285750" indent="-285750">
              <a:buSzPct val="100000"/>
              <a:buFont typeface="Wingdings" charset="2"/>
              <a:buChar char="v"/>
            </a:pPr>
            <a:r>
              <a:rPr lang="en-US" sz="1600" dirty="0"/>
              <a:t>Parents report that 20% of their children age 9-12 and 31% of their children age 13-17 have tried </a:t>
            </a:r>
            <a:r>
              <a:rPr lang="en-US" sz="1600" dirty="0" err="1"/>
              <a:t>vaping</a:t>
            </a:r>
            <a:r>
              <a:rPr lang="en-US" sz="1600" dirty="0"/>
              <a:t> products. This increases to nearly half of children age 18+. Parents are most likely to turn to a medical professional for advice/education about </a:t>
            </a:r>
            <a:r>
              <a:rPr lang="en-US" sz="1600" dirty="0" err="1"/>
              <a:t>vaping</a:t>
            </a:r>
            <a:r>
              <a:rPr lang="en-US" sz="1600" dirty="0"/>
              <a:t> products, followed by searching online.</a:t>
            </a:r>
          </a:p>
          <a:p>
            <a:pPr>
              <a:buSzPct val="60000"/>
            </a:pPr>
            <a:endParaRPr lang="en-US" sz="1000" dirty="0"/>
          </a:p>
          <a:p>
            <a:pPr>
              <a:buSzPct val="60000"/>
            </a:pPr>
            <a:endParaRPr lang="en-US" sz="1000" dirty="0"/>
          </a:p>
          <a:p>
            <a:pPr marL="285750" indent="-285750">
              <a:buSzPct val="100000"/>
              <a:buFont typeface="Wingdings" charset="2"/>
              <a:buChar char="v"/>
            </a:pPr>
            <a:r>
              <a:rPr lang="en-US" sz="1600" dirty="0"/>
              <a:t>Idahoans are buying </a:t>
            </a:r>
            <a:r>
              <a:rPr lang="en-US" sz="1600" dirty="0" err="1"/>
              <a:t>vaping</a:t>
            </a:r>
            <a:r>
              <a:rPr lang="en-US" sz="1600" dirty="0"/>
              <a:t> products primarily at </a:t>
            </a:r>
            <a:r>
              <a:rPr lang="en-US" sz="1600" dirty="0" err="1"/>
              <a:t>vape</a:t>
            </a:r>
            <a:r>
              <a:rPr lang="en-US" sz="1600" dirty="0"/>
              <a:t> shops, followed by tobacco stores and convenience stores/gas stations. They are using </a:t>
            </a:r>
            <a:r>
              <a:rPr lang="en-US" sz="1600" dirty="0" err="1"/>
              <a:t>vaping</a:t>
            </a:r>
            <a:r>
              <a:rPr lang="en-US" sz="1600" dirty="0"/>
              <a:t> products most often at social events and in the evening when relaxing. </a:t>
            </a:r>
          </a:p>
          <a:p>
            <a:pPr marL="742950" lvl="1" indent="-285750">
              <a:buSzPct val="60000"/>
              <a:buFont typeface="Wingdings" charset="2"/>
              <a:buChar char="u"/>
            </a:pPr>
            <a:r>
              <a:rPr lang="en-US" sz="1600" dirty="0"/>
              <a:t>Frequent users are more likely to be using anytime, including during and after work or school, after meals, and when they first wake up.</a:t>
            </a:r>
          </a:p>
          <a:p>
            <a:pPr lvl="1">
              <a:buSzPct val="60000"/>
            </a:pPr>
            <a:endParaRPr lang="en-US" sz="1000" dirty="0"/>
          </a:p>
          <a:p>
            <a:pPr>
              <a:buSzPct val="100000"/>
            </a:pPr>
            <a:endParaRPr lang="en-US" sz="10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Profile of Users of </a:t>
            </a:r>
            <a:r>
              <a:rPr lang="en-US" sz="2000" dirty="0" err="1">
                <a:solidFill>
                  <a:schemeClr val="bg1"/>
                </a:solidFill>
              </a:rPr>
              <a:t>Vaping</a:t>
            </a:r>
            <a:r>
              <a:rPr lang="en-US" sz="2000" dirty="0">
                <a:solidFill>
                  <a:schemeClr val="bg1"/>
                </a:solidFill>
              </a:rPr>
              <a:t> Products – Who, What, When, Where …</a:t>
            </a:r>
          </a:p>
        </p:txBody>
      </p:sp>
      <p:sp>
        <p:nvSpPr>
          <p:cNvPr id="3" name="Slide Number Placeholder 2"/>
          <p:cNvSpPr>
            <a:spLocks noGrp="1"/>
          </p:cNvSpPr>
          <p:nvPr>
            <p:ph type="sldNum" sz="quarter" idx="12"/>
          </p:nvPr>
        </p:nvSpPr>
        <p:spPr/>
        <p:txBody>
          <a:bodyPr/>
          <a:lstStyle/>
          <a:p>
            <a:fld id="{B7C5CABF-F878-C74C-8870-EC106A83C25A}" type="slidenum">
              <a:rPr lang="en-US" smtClean="0"/>
              <a:t>8</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74120" y="0"/>
            <a:ext cx="3126015" cy="6858000"/>
          </a:xfrm>
          <a:prstGeom prst="rect">
            <a:avLst/>
          </a:prstGeom>
        </p:spPr>
      </p:pic>
    </p:spTree>
    <p:extLst>
      <p:ext uri="{BB962C8B-B14F-4D97-AF65-F5344CB8AC3E}">
        <p14:creationId xmlns:p14="http://schemas.microsoft.com/office/powerpoint/2010/main" val="9328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587" y="771147"/>
            <a:ext cx="11574420" cy="3754874"/>
          </a:xfrm>
          <a:prstGeom prst="rect">
            <a:avLst/>
          </a:prstGeom>
          <a:noFill/>
        </p:spPr>
        <p:txBody>
          <a:bodyPr wrap="square" rtlCol="0">
            <a:spAutoFit/>
          </a:bodyPr>
          <a:lstStyle/>
          <a:p>
            <a:pPr lvl="1">
              <a:buSzPct val="60000"/>
            </a:pPr>
            <a:endParaRPr lang="en-US" sz="1000" dirty="0"/>
          </a:p>
          <a:p>
            <a:pPr marL="285750" indent="-285750">
              <a:buSzPct val="100000"/>
              <a:buFont typeface="Wingdings" charset="2"/>
              <a:buChar char="v"/>
            </a:pPr>
            <a:r>
              <a:rPr lang="en-US" sz="1600" dirty="0"/>
              <a:t>Users of </a:t>
            </a:r>
            <a:r>
              <a:rPr lang="en-US" sz="1600" dirty="0" err="1"/>
              <a:t>vaping</a:t>
            </a:r>
            <a:r>
              <a:rPr lang="en-US" sz="1600" dirty="0"/>
              <a:t> products say the key reason they use is because they like the taste; this is especially true for those age 18-25 and frequent users. Those age 18-25 are also more likely to say they use </a:t>
            </a:r>
            <a:r>
              <a:rPr lang="en-US" sz="1600" dirty="0" err="1"/>
              <a:t>vaping</a:t>
            </a:r>
            <a:r>
              <a:rPr lang="en-US" sz="1600" dirty="0"/>
              <a:t> products because their family members or friends use these products.  </a:t>
            </a:r>
          </a:p>
          <a:p>
            <a:pPr marL="742950" lvl="1" indent="-285750">
              <a:buSzPct val="60000"/>
              <a:buFont typeface="Wingdings" charset="2"/>
              <a:buChar char="u"/>
            </a:pPr>
            <a:r>
              <a:rPr lang="en-US" sz="1600" dirty="0"/>
              <a:t>Frequent users are more to say </a:t>
            </a:r>
            <a:r>
              <a:rPr lang="en-US" sz="1600" dirty="0" err="1"/>
              <a:t>vaping</a:t>
            </a:r>
            <a:r>
              <a:rPr lang="en-US" sz="1600" dirty="0"/>
              <a:t> helps them relax and deal with stress. Older users choose to </a:t>
            </a:r>
            <a:r>
              <a:rPr lang="en-US" sz="1600" dirty="0" err="1"/>
              <a:t>vape</a:t>
            </a:r>
            <a:r>
              <a:rPr lang="en-US" sz="1600" dirty="0"/>
              <a:t> to help them quit smoking and/or to reduce tobacco consumption.</a:t>
            </a:r>
          </a:p>
          <a:p>
            <a:pPr lvl="1">
              <a:buSzPct val="100000"/>
            </a:pPr>
            <a:endParaRPr lang="en-US" sz="1000" dirty="0"/>
          </a:p>
          <a:p>
            <a:pPr marL="285750" indent="-285750">
              <a:buSzPct val="100000"/>
              <a:buFont typeface="Wingdings" charset="2"/>
              <a:buChar char="v"/>
            </a:pPr>
            <a:r>
              <a:rPr lang="en-US" sz="1600" dirty="0"/>
              <a:t>Idahoans who have not tried </a:t>
            </a:r>
            <a:r>
              <a:rPr lang="en-US" sz="1600" dirty="0" err="1"/>
              <a:t>vaping</a:t>
            </a:r>
            <a:r>
              <a:rPr lang="en-US" sz="1600" dirty="0"/>
              <a:t> products say the reason they don’t use is they believe </a:t>
            </a:r>
            <a:r>
              <a:rPr lang="en-US" sz="1600" dirty="0" err="1"/>
              <a:t>vaping</a:t>
            </a:r>
            <a:r>
              <a:rPr lang="en-US" sz="1600" dirty="0"/>
              <a:t> products are harmful to their health.</a:t>
            </a:r>
          </a:p>
          <a:p>
            <a:pPr marL="285750" indent="-285750">
              <a:buSzPct val="100000"/>
              <a:buFont typeface="Wingdings" charset="2"/>
              <a:buChar char="v"/>
            </a:pPr>
            <a:endParaRPr lang="en-US" sz="10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Profile of Users of </a:t>
            </a:r>
            <a:r>
              <a:rPr lang="en-US" sz="2000" dirty="0" err="1">
                <a:solidFill>
                  <a:schemeClr val="bg1"/>
                </a:solidFill>
              </a:rPr>
              <a:t>Vaping</a:t>
            </a:r>
            <a:r>
              <a:rPr lang="en-US" sz="2000" dirty="0">
                <a:solidFill>
                  <a:schemeClr val="bg1"/>
                </a:solidFill>
              </a:rPr>
              <a:t> Products – …and Why</a:t>
            </a:r>
          </a:p>
        </p:txBody>
      </p:sp>
      <p:sp>
        <p:nvSpPr>
          <p:cNvPr id="3" name="Slide Number Placeholder 2"/>
          <p:cNvSpPr>
            <a:spLocks noGrp="1"/>
          </p:cNvSpPr>
          <p:nvPr>
            <p:ph type="sldNum" sz="quarter" idx="12"/>
          </p:nvPr>
        </p:nvSpPr>
        <p:spPr/>
        <p:txBody>
          <a:bodyPr/>
          <a:lstStyle/>
          <a:p>
            <a:fld id="{B7C5CABF-F878-C74C-8870-EC106A83C25A}" type="slidenum">
              <a:rPr lang="en-US" smtClean="0"/>
              <a:t>9</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978106" y="3152955"/>
            <a:ext cx="8014237" cy="3058637"/>
            <a:chOff x="239773" y="2955342"/>
            <a:chExt cx="8014237" cy="3058637"/>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61677" y="3907842"/>
              <a:ext cx="5255839" cy="2106137"/>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9773" y="2955342"/>
              <a:ext cx="2062302" cy="1905000"/>
            </a:xfrm>
            <a:prstGeom prst="rect">
              <a:avLst/>
            </a:prstGeom>
          </p:spPr>
        </p:pic>
        <p:pic>
          <p:nvPicPr>
            <p:cNvPr id="2" name="Picture 1"/>
            <p:cNvPicPr>
              <a:picLocks noChangeAspect="1"/>
            </p:cNvPicPr>
            <p:nvPr/>
          </p:nvPicPr>
          <p:blipFill>
            <a:blip r:embed="rId4"/>
            <a:stretch>
              <a:fillRect/>
            </a:stretch>
          </p:blipFill>
          <p:spPr>
            <a:xfrm>
              <a:off x="5985225" y="3152955"/>
              <a:ext cx="2268785" cy="1509773"/>
            </a:xfrm>
            <a:prstGeom prst="rect">
              <a:avLst/>
            </a:prstGeom>
          </p:spPr>
        </p:pic>
      </p:grpSp>
    </p:spTree>
    <p:extLst>
      <p:ext uri="{BB962C8B-B14F-4D97-AF65-F5344CB8AC3E}">
        <p14:creationId xmlns:p14="http://schemas.microsoft.com/office/powerpoint/2010/main" val="332477198"/>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C6F6BAC37B6D42A0A301B5D1310E6E" ma:contentTypeVersion="15" ma:contentTypeDescription="Create a new document." ma:contentTypeScope="" ma:versionID="bac8704436c6cd1420cf9e3ce1a63497">
  <xsd:schema xmlns:xsd="http://www.w3.org/2001/XMLSchema" xmlns:xs="http://www.w3.org/2001/XMLSchema" xmlns:p="http://schemas.microsoft.com/office/2006/metadata/properties" xmlns:ns2="425263af-8471-4291-b4e7-6a6544f32749" xmlns:ns3="e83a6d31-3081-4a55-8580-d32e48e1b6c6" targetNamespace="http://schemas.microsoft.com/office/2006/metadata/properties" ma:root="true" ma:fieldsID="3a00115b9248ec1c6a0689508d900fbc" ns2:_="" ns3:_="">
    <xsd:import namespace="425263af-8471-4291-b4e7-6a6544f32749"/>
    <xsd:import namespace="e83a6d31-3081-4a55-8580-d32e48e1b6c6"/>
    <xsd:element name="properties">
      <xsd:complexType>
        <xsd:sequence>
          <xsd:element name="documentManagement">
            <xsd:complexType>
              <xsd:all>
                <xsd:element ref="ns2:Customer" minOccurs="0"/>
                <xsd:element ref="ns2:Project" minOccurs="0"/>
                <xsd:element ref="ns3:SharedWithUsers" minOccurs="0"/>
                <xsd:element ref="ns3:SharingHintHash"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5263af-8471-4291-b4e7-6a6544f32749" elementFormDefault="qualified">
    <xsd:import namespace="http://schemas.microsoft.com/office/2006/documentManagement/types"/>
    <xsd:import namespace="http://schemas.microsoft.com/office/infopath/2007/PartnerControls"/>
    <xsd:element name="Customer" ma:index="8" nillable="true" ma:displayName="Customer" ma:internalName="Customer">
      <xsd:simpleType>
        <xsd:restriction base="dms:Text">
          <xsd:maxLength value="255"/>
        </xsd:restriction>
      </xsd:simpleType>
    </xsd:element>
    <xsd:element name="Project" ma:index="9" nillable="true" ma:displayName="Project" ma:internalName="Project">
      <xsd:simpleType>
        <xsd:restriction base="dms:Text">
          <xsd:maxLength value="255"/>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3a6d31-3081-4a55-8580-d32e48e1b6c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ustomer xmlns="425263af-8471-4291-b4e7-6a6544f32749" xsi:nil="true"/>
    <Project xmlns="425263af-8471-4291-b4e7-6a6544f3274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0663F6-AC08-41E0-B469-8A5865148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5263af-8471-4291-b4e7-6a6544f32749"/>
    <ds:schemaRef ds:uri="e83a6d31-3081-4a55-8580-d32e48e1b6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CAB6A6-30BA-4F06-A252-10481C865FC3}">
  <ds:schemaRefs>
    <ds:schemaRef ds:uri="http://schemas.microsoft.com/office/2006/documentManagement/types"/>
    <ds:schemaRef ds:uri="http://schemas.microsoft.com/office/2006/metadata/properties"/>
    <ds:schemaRef ds:uri="http://purl.org/dc/elements/1.1/"/>
    <ds:schemaRef ds:uri="425263af-8471-4291-b4e7-6a6544f32749"/>
    <ds:schemaRef ds:uri="http://purl.org/dc/terms/"/>
    <ds:schemaRef ds:uri="http://schemas.microsoft.com/office/infopath/2007/PartnerControls"/>
    <ds:schemaRef ds:uri="http://schemas.openxmlformats.org/package/2006/metadata/core-properties"/>
    <ds:schemaRef ds:uri="e83a6d31-3081-4a55-8580-d32e48e1b6c6"/>
    <ds:schemaRef ds:uri="http://www.w3.org/XML/1998/namespace"/>
    <ds:schemaRef ds:uri="http://purl.org/dc/dcmitype/"/>
  </ds:schemaRefs>
</ds:datastoreItem>
</file>

<file path=customXml/itemProps3.xml><?xml version="1.0" encoding="utf-8"?>
<ds:datastoreItem xmlns:ds="http://schemas.openxmlformats.org/officeDocument/2006/customXml" ds:itemID="{B0E464AC-276D-4AB3-86B7-9FC2762BE4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25945</TotalTime>
  <Words>14972</Words>
  <Application>Microsoft Office PowerPoint</Application>
  <PresentationFormat>Widescreen</PresentationFormat>
  <Paragraphs>2928</Paragraphs>
  <Slides>68</Slides>
  <Notes>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68</vt:i4>
      </vt:variant>
    </vt:vector>
  </HeadingPairs>
  <TitlesOfParts>
    <vt:vector size="85" baseType="lpstr">
      <vt:lpstr>Arial</vt:lpstr>
      <vt:lpstr>Arial Black</vt:lpstr>
      <vt:lpstr>Calibri</vt:lpstr>
      <vt:lpstr>Calibri Light</vt:lpstr>
      <vt:lpstr>Comic Sans MS</vt:lpstr>
      <vt:lpstr>Courier New</vt:lpstr>
      <vt:lpstr>Franklin Gothic Book</vt:lpstr>
      <vt:lpstr>Franklin Gothic Demi</vt:lpstr>
      <vt:lpstr>Franklin Gothic Demi Cond</vt:lpstr>
      <vt:lpstr>Franklin Gothic Medium</vt:lpstr>
      <vt:lpstr>Franklin Gothic Medium Cond</vt:lpstr>
      <vt:lpstr>Marker Felt</vt:lpstr>
      <vt:lpstr>Verdana</vt:lpstr>
      <vt:lpstr>Wingdings</vt:lpstr>
      <vt:lpstr>Office Theme</vt:lpstr>
      <vt:lpstr>Custom Design</vt:lpstr>
      <vt:lpstr>1_Office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the benefit of visualization.</dc:title>
  <dc:creator>Stephen Yokley</dc:creator>
  <cp:lastModifiedBy>Lynne Lockwood</cp:lastModifiedBy>
  <cp:revision>715</cp:revision>
  <cp:lastPrinted>2017-10-03T13:19:52Z</cp:lastPrinted>
  <dcterms:created xsi:type="dcterms:W3CDTF">2017-08-16T20:32:55Z</dcterms:created>
  <dcterms:modified xsi:type="dcterms:W3CDTF">2020-06-29T17:38:42Z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0x01010074C6F6BAC37B6D42A0A301B5D1310E6E</vt:lpwstr>
  </property>
</Properties>
</file>