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notesSlides/notesSlide3.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theme/themeOverride14.xml" ContentType="application/vnd.openxmlformats-officedocument.themeOverride+xml"/>
  <Override PartName="/ppt/charts/chart20.xml" ContentType="application/vnd.openxmlformats-officedocument.drawingml.chart+xml"/>
  <Override PartName="/ppt/theme/themeOverride15.xml" ContentType="application/vnd.openxmlformats-officedocument.themeOverride+xml"/>
  <Override PartName="/ppt/charts/chart21.xml" ContentType="application/vnd.openxmlformats-officedocument.drawingml.chart+xml"/>
  <Override PartName="/ppt/theme/themeOverride16.xml" ContentType="application/vnd.openxmlformats-officedocument.themeOverride+xml"/>
  <Override PartName="/ppt/charts/chart22.xml" ContentType="application/vnd.openxmlformats-officedocument.drawingml.chart+xml"/>
  <Override PartName="/ppt/theme/themeOverride17.xml" ContentType="application/vnd.openxmlformats-officedocument.themeOverride+xml"/>
  <Override PartName="/ppt/charts/chart23.xml" ContentType="application/vnd.openxmlformats-officedocument.drawingml.chart+xml"/>
  <Override PartName="/ppt/theme/themeOverride18.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charts/chart25.xml" ContentType="application/vnd.openxmlformats-officedocument.drawingml.chart+xml"/>
  <Override PartName="/ppt/theme/themeOverride20.xml" ContentType="application/vnd.openxmlformats-officedocument.themeOverride+xml"/>
  <Override PartName="/ppt/charts/chart26.xml" ContentType="application/vnd.openxmlformats-officedocument.drawingml.chart+xml"/>
  <Override PartName="/ppt/theme/themeOverride21.xml" ContentType="application/vnd.openxmlformats-officedocument.themeOverride+xml"/>
  <Override PartName="/ppt/charts/chart27.xml" ContentType="application/vnd.openxmlformats-officedocument.drawingml.chart+xml"/>
  <Override PartName="/ppt/theme/themeOverride22.xml" ContentType="application/vnd.openxmlformats-officedocument.themeOverride+xml"/>
  <Override PartName="/ppt/charts/chart28.xml" ContentType="application/vnd.openxmlformats-officedocument.drawingml.chart+xml"/>
  <Override PartName="/ppt/theme/themeOverride23.xml" ContentType="application/vnd.openxmlformats-officedocument.themeOverride+xml"/>
  <Override PartName="/ppt/charts/chart29.xml" ContentType="application/vnd.openxmlformats-officedocument.drawingml.chart+xml"/>
  <Override PartName="/ppt/theme/themeOverride24.xml" ContentType="application/vnd.openxmlformats-officedocument.themeOverride+xml"/>
  <Override PartName="/ppt/charts/chart30.xml" ContentType="application/vnd.openxmlformats-officedocument.drawingml.chart+xml"/>
  <Override PartName="/ppt/theme/themeOverride25.xml" ContentType="application/vnd.openxmlformats-officedocument.themeOverride+xml"/>
  <Override PartName="/ppt/charts/chart31.xml" ContentType="application/vnd.openxmlformats-officedocument.drawingml.chart+xml"/>
  <Override PartName="/ppt/theme/themeOverride26.xml" ContentType="application/vnd.openxmlformats-officedocument.themeOverride+xml"/>
  <Override PartName="/ppt/charts/chart32.xml" ContentType="application/vnd.openxmlformats-officedocument.drawingml.chart+xml"/>
  <Override PartName="/ppt/theme/themeOverride27.xml" ContentType="application/vnd.openxmlformats-officedocument.themeOverride+xml"/>
  <Override PartName="/ppt/charts/chart33.xml" ContentType="application/vnd.openxmlformats-officedocument.drawingml.chart+xml"/>
  <Override PartName="/ppt/theme/themeOverride28.xml" ContentType="application/vnd.openxmlformats-officedocument.themeOverride+xml"/>
  <Override PartName="/ppt/charts/chart34.xml" ContentType="application/vnd.openxmlformats-officedocument.drawingml.chart+xml"/>
  <Override PartName="/ppt/theme/themeOverride29.xml" ContentType="application/vnd.openxmlformats-officedocument.themeOverride+xml"/>
  <Override PartName="/ppt/charts/chart35.xml" ContentType="application/vnd.openxmlformats-officedocument.drawingml.chart+xml"/>
  <Override PartName="/ppt/theme/themeOverride30.xml" ContentType="application/vnd.openxmlformats-officedocument.themeOverride+xml"/>
  <Override PartName="/ppt/charts/chart36.xml" ContentType="application/vnd.openxmlformats-officedocument.drawingml.chart+xml"/>
  <Override PartName="/ppt/theme/themeOverride31.xml" ContentType="application/vnd.openxmlformats-officedocument.themeOverride+xml"/>
  <Override PartName="/ppt/charts/chart37.xml" ContentType="application/vnd.openxmlformats-officedocument.drawingml.chart+xml"/>
  <Override PartName="/ppt/theme/themeOverride32.xml" ContentType="application/vnd.openxmlformats-officedocument.themeOverride+xml"/>
  <Override PartName="/ppt/charts/chart38.xml" ContentType="application/vnd.openxmlformats-officedocument.drawingml.chart+xml"/>
  <Override PartName="/ppt/theme/themeOverride33.xml" ContentType="application/vnd.openxmlformats-officedocument.themeOverride+xml"/>
  <Override PartName="/ppt/charts/chart39.xml" ContentType="application/vnd.openxmlformats-officedocument.drawingml.chart+xml"/>
  <Override PartName="/ppt/theme/themeOverride34.xml" ContentType="application/vnd.openxmlformats-officedocument.themeOverride+xml"/>
  <Override PartName="/ppt/charts/chart40.xml" ContentType="application/vnd.openxmlformats-officedocument.drawingml.chart+xml"/>
  <Override PartName="/ppt/theme/themeOverride35.xml" ContentType="application/vnd.openxmlformats-officedocument.themeOverride+xml"/>
  <Override PartName="/ppt/charts/chart41.xml" ContentType="application/vnd.openxmlformats-officedocument.drawingml.chart+xml"/>
  <Override PartName="/ppt/theme/themeOverride3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Lst>
  <p:notesMasterIdLst>
    <p:notesMasterId r:id="rId110"/>
  </p:notesMasterIdLst>
  <p:handoutMasterIdLst>
    <p:handoutMasterId r:id="rId111"/>
  </p:handoutMasterIdLst>
  <p:sldIdLst>
    <p:sldId id="608" r:id="rId6"/>
    <p:sldId id="609" r:id="rId7"/>
    <p:sldId id="610" r:id="rId8"/>
    <p:sldId id="676" r:id="rId9"/>
    <p:sldId id="677" r:id="rId10"/>
    <p:sldId id="712" r:id="rId11"/>
    <p:sldId id="713" r:id="rId12"/>
    <p:sldId id="612" r:id="rId13"/>
    <p:sldId id="678" r:id="rId14"/>
    <p:sldId id="632" r:id="rId15"/>
    <p:sldId id="633" r:id="rId16"/>
    <p:sldId id="634" r:id="rId17"/>
    <p:sldId id="635" r:id="rId18"/>
    <p:sldId id="679" r:id="rId19"/>
    <p:sldId id="619" r:id="rId20"/>
    <p:sldId id="680" r:id="rId21"/>
    <p:sldId id="570" r:id="rId22"/>
    <p:sldId id="557" r:id="rId23"/>
    <p:sldId id="559" r:id="rId24"/>
    <p:sldId id="558" r:id="rId25"/>
    <p:sldId id="561" r:id="rId26"/>
    <p:sldId id="562" r:id="rId27"/>
    <p:sldId id="563" r:id="rId28"/>
    <p:sldId id="622" r:id="rId29"/>
    <p:sldId id="572" r:id="rId30"/>
    <p:sldId id="573" r:id="rId31"/>
    <p:sldId id="574" r:id="rId32"/>
    <p:sldId id="575" r:id="rId33"/>
    <p:sldId id="623" r:id="rId34"/>
    <p:sldId id="577" r:id="rId35"/>
    <p:sldId id="578" r:id="rId36"/>
    <p:sldId id="579" r:id="rId37"/>
    <p:sldId id="580" r:id="rId38"/>
    <p:sldId id="624" r:id="rId39"/>
    <p:sldId id="582" r:id="rId40"/>
    <p:sldId id="583" r:id="rId41"/>
    <p:sldId id="584" r:id="rId42"/>
    <p:sldId id="585" r:id="rId43"/>
    <p:sldId id="625" r:id="rId44"/>
    <p:sldId id="587" r:id="rId45"/>
    <p:sldId id="588" r:id="rId46"/>
    <p:sldId id="589" r:id="rId47"/>
    <p:sldId id="590" r:id="rId48"/>
    <p:sldId id="626" r:id="rId49"/>
    <p:sldId id="592" r:id="rId50"/>
    <p:sldId id="593" r:id="rId51"/>
    <p:sldId id="594" r:id="rId52"/>
    <p:sldId id="595" r:id="rId53"/>
    <p:sldId id="627" r:id="rId54"/>
    <p:sldId id="597" r:id="rId55"/>
    <p:sldId id="598" r:id="rId56"/>
    <p:sldId id="599" r:id="rId57"/>
    <p:sldId id="600" r:id="rId58"/>
    <p:sldId id="628" r:id="rId59"/>
    <p:sldId id="602" r:id="rId60"/>
    <p:sldId id="603" r:id="rId61"/>
    <p:sldId id="604" r:id="rId62"/>
    <p:sldId id="605" r:id="rId63"/>
    <p:sldId id="643" r:id="rId64"/>
    <p:sldId id="681" r:id="rId65"/>
    <p:sldId id="682" r:id="rId66"/>
    <p:sldId id="683" r:id="rId67"/>
    <p:sldId id="684" r:id="rId68"/>
    <p:sldId id="685" r:id="rId69"/>
    <p:sldId id="686" r:id="rId70"/>
    <p:sldId id="687" r:id="rId71"/>
    <p:sldId id="688" r:id="rId72"/>
    <p:sldId id="689" r:id="rId73"/>
    <p:sldId id="690" r:id="rId74"/>
    <p:sldId id="691" r:id="rId75"/>
    <p:sldId id="692" r:id="rId76"/>
    <p:sldId id="693" r:id="rId77"/>
    <p:sldId id="694" r:id="rId78"/>
    <p:sldId id="695" r:id="rId79"/>
    <p:sldId id="696" r:id="rId80"/>
    <p:sldId id="697" r:id="rId81"/>
    <p:sldId id="698" r:id="rId82"/>
    <p:sldId id="699" r:id="rId83"/>
    <p:sldId id="700" r:id="rId84"/>
    <p:sldId id="701" r:id="rId85"/>
    <p:sldId id="702" r:id="rId86"/>
    <p:sldId id="703" r:id="rId87"/>
    <p:sldId id="704" r:id="rId88"/>
    <p:sldId id="705" r:id="rId89"/>
    <p:sldId id="706" r:id="rId90"/>
    <p:sldId id="707" r:id="rId91"/>
    <p:sldId id="708" r:id="rId92"/>
    <p:sldId id="711" r:id="rId93"/>
    <p:sldId id="709" r:id="rId94"/>
    <p:sldId id="710" r:id="rId95"/>
    <p:sldId id="256" r:id="rId96"/>
    <p:sldId id="257" r:id="rId97"/>
    <p:sldId id="258" r:id="rId98"/>
    <p:sldId id="259" r:id="rId99"/>
    <p:sldId id="260" r:id="rId100"/>
    <p:sldId id="261" r:id="rId101"/>
    <p:sldId id="262" r:id="rId102"/>
    <p:sldId id="263" r:id="rId103"/>
    <p:sldId id="264" r:id="rId104"/>
    <p:sldId id="265" r:id="rId105"/>
    <p:sldId id="266" r:id="rId106"/>
    <p:sldId id="267" r:id="rId107"/>
    <p:sldId id="268" r:id="rId108"/>
    <p:sldId id="269"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Cunningham" initials="KC" lastIdx="1" clrIdx="0"/>
  <p:cmAuthor id="2" name="Jim Whalen" initials="JW" lastIdx="12" clrIdx="1"/>
  <p:cmAuthor id="3" name="Lynne Lockwood" initials="" lastIdx="0" clrIdx="2"/>
  <p:cmAuthor id="4" name="Courtney Willman" initials="C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9C0"/>
    <a:srgbClr val="DA9CA1"/>
    <a:srgbClr val="FF1188"/>
    <a:srgbClr val="3D2E1D"/>
    <a:srgbClr val="6E5334"/>
    <a:srgbClr val="B68A56"/>
    <a:srgbClr val="FFE595"/>
    <a:srgbClr val="624A2E"/>
    <a:srgbClr val="B48955"/>
    <a:srgbClr val="FFC1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83" autoAdjust="0"/>
    <p:restoredTop sz="99811" autoAdjust="0"/>
  </p:normalViewPr>
  <p:slideViewPr>
    <p:cSldViewPr snapToGrid="0" snapToObjects="1">
      <p:cViewPr varScale="1">
        <p:scale>
          <a:sx n="86" d="100"/>
          <a:sy n="86" d="100"/>
        </p:scale>
        <p:origin x="84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commentAuthors" Target="commentAuthor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6.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7.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8.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9.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0.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1.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3.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5.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8826978764899E-2"/>
          <c:y val="2.9408965473642999E-2"/>
          <c:w val="0.97326064516301902"/>
          <c:h val="0.9442605161944990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Other</c:v>
                </c:pt>
                <c:pt idx="1">
                  <c:v>My family members use these products</c:v>
                </c:pt>
                <c:pt idx="2">
                  <c:v>My friends use these products</c:v>
                </c:pt>
                <c:pt idx="3">
                  <c:v>To help me manage my appetite/reduce snacking/control my weight</c:v>
                </c:pt>
                <c:pt idx="4">
                  <c:v>I can't quit/it's an addiction</c:v>
                </c:pt>
                <c:pt idx="5">
                  <c:v>It gives me a "buzz"</c:v>
                </c:pt>
                <c:pt idx="6">
                  <c:v>I enjoy the taste</c:v>
                </c:pt>
                <c:pt idx="7">
                  <c:v>It's just a habit</c:v>
                </c:pt>
                <c:pt idx="8">
                  <c:v>It's pleasant/pleasurable</c:v>
                </c:pt>
                <c:pt idx="9">
                  <c:v>To help me relax or deal with stress, anxiety</c:v>
                </c:pt>
              </c:strCache>
            </c:strRef>
          </c:cat>
          <c:val>
            <c:numRef>
              <c:f>Sheet1!$B$2:$B$11</c:f>
              <c:numCache>
                <c:formatCode>0%</c:formatCode>
                <c:ptCount val="10"/>
                <c:pt idx="0">
                  <c:v>0.02</c:v>
                </c:pt>
                <c:pt idx="1">
                  <c:v>0.11</c:v>
                </c:pt>
                <c:pt idx="2">
                  <c:v>0.17</c:v>
                </c:pt>
                <c:pt idx="3">
                  <c:v>0.19</c:v>
                </c:pt>
                <c:pt idx="4">
                  <c:v>0.22</c:v>
                </c:pt>
                <c:pt idx="5">
                  <c:v>0.23</c:v>
                </c:pt>
                <c:pt idx="6">
                  <c:v>0.34</c:v>
                </c:pt>
                <c:pt idx="7">
                  <c:v>0.43</c:v>
                </c:pt>
                <c:pt idx="8">
                  <c:v>0.49</c:v>
                </c:pt>
                <c:pt idx="9">
                  <c:v>0.7</c:v>
                </c:pt>
              </c:numCache>
            </c:numRef>
          </c:val>
          <c:extLst>
            <c:ext xmlns:c16="http://schemas.microsoft.com/office/drawing/2014/chart" uri="{C3380CC4-5D6E-409C-BE32-E72D297353CC}">
              <c16:uniqueId val="{00000000-F565-40ED-B7A1-3FC6AF8D9FCC}"/>
            </c:ext>
          </c:extLst>
        </c:ser>
        <c:dLbls>
          <c:showLegendKey val="0"/>
          <c:showVal val="0"/>
          <c:showCatName val="0"/>
          <c:showSerName val="0"/>
          <c:showPercent val="0"/>
          <c:showBubbleSize val="0"/>
        </c:dLbls>
        <c:gapWidth val="100"/>
        <c:axId val="-2115558552"/>
        <c:axId val="-2115565000"/>
      </c:barChart>
      <c:catAx>
        <c:axId val="-2115558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565000"/>
        <c:crosses val="autoZero"/>
        <c:auto val="1"/>
        <c:lblAlgn val="ctr"/>
        <c:lblOffset val="100"/>
        <c:noMultiLvlLbl val="0"/>
      </c:catAx>
      <c:valAx>
        <c:axId val="-2115565000"/>
        <c:scaling>
          <c:orientation val="minMax"/>
          <c:max val="1"/>
        </c:scaling>
        <c:delete val="1"/>
        <c:axPos val="b"/>
        <c:numFmt formatCode="0%" sourceLinked="1"/>
        <c:majorTickMark val="out"/>
        <c:minorTickMark val="none"/>
        <c:tickLblPos val="nextTo"/>
        <c:crossAx val="-2115558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FFC177"/>
            </a:solidFill>
            <a:ln>
              <a:noFill/>
            </a:ln>
            <a:effectLst/>
          </c:spPr>
          <c:invertIfNegative val="0"/>
          <c:dPt>
            <c:idx val="0"/>
            <c:invertIfNegative val="0"/>
            <c:bubble3D val="0"/>
            <c:extLst>
              <c:ext xmlns:c16="http://schemas.microsoft.com/office/drawing/2014/chart" uri="{C3380CC4-5D6E-409C-BE32-E72D297353CC}">
                <c16:uniqueId val="{00000003-51ED-4353-B73E-B23F44E0EDA2}"/>
              </c:ext>
            </c:extLst>
          </c:dPt>
          <c:dPt>
            <c:idx val="1"/>
            <c:invertIfNegative val="0"/>
            <c:bubble3D val="0"/>
            <c:extLst>
              <c:ext xmlns:c16="http://schemas.microsoft.com/office/drawing/2014/chart" uri="{C3380CC4-5D6E-409C-BE32-E72D297353CC}">
                <c16:uniqueId val="{00000004-51ED-4353-B73E-B23F44E0ED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Other</c:v>
                </c:pt>
                <c:pt idx="2">
                  <c:v>In-person counseling (individual or group)</c:v>
                </c:pt>
                <c:pt idx="3">
                  <c:v>Hypnosis</c:v>
                </c:pt>
                <c:pt idx="4">
                  <c:v>Acupuncture</c:v>
                </c:pt>
                <c:pt idx="5">
                  <c:v>An in-person cessation program</c:v>
                </c:pt>
                <c:pt idx="6">
                  <c:v>A phone cessation program/quitline</c:v>
                </c:pt>
                <c:pt idx="7">
                  <c:v>An online cessation program</c:v>
                </c:pt>
                <c:pt idx="8">
                  <c:v>A prescription drug product such as Zyban, etc.</c:v>
                </c:pt>
                <c:pt idx="9">
                  <c:v>Nicotine patch, gum, nasal spray, lozenges</c:v>
                </c:pt>
              </c:strCache>
            </c:strRef>
          </c:cat>
          <c:val>
            <c:numRef>
              <c:f>Sheet1!$B$2:$B$11</c:f>
              <c:numCache>
                <c:formatCode>0%</c:formatCode>
                <c:ptCount val="10"/>
                <c:pt idx="0">
                  <c:v>0.28000000000000003</c:v>
                </c:pt>
                <c:pt idx="1">
                  <c:v>0.09</c:v>
                </c:pt>
                <c:pt idx="2">
                  <c:v>0.05</c:v>
                </c:pt>
                <c:pt idx="3">
                  <c:v>0.06</c:v>
                </c:pt>
                <c:pt idx="4">
                  <c:v>0.06</c:v>
                </c:pt>
                <c:pt idx="5">
                  <c:v>0.06</c:v>
                </c:pt>
                <c:pt idx="6">
                  <c:v>0.08</c:v>
                </c:pt>
                <c:pt idx="7">
                  <c:v>0.11</c:v>
                </c:pt>
                <c:pt idx="8">
                  <c:v>0.28000000000000003</c:v>
                </c:pt>
                <c:pt idx="9">
                  <c:v>0.56000000000000005</c:v>
                </c:pt>
              </c:numCache>
            </c:numRef>
          </c:val>
          <c:extLst>
            <c:ext xmlns:c16="http://schemas.microsoft.com/office/drawing/2014/chart" uri="{C3380CC4-5D6E-409C-BE32-E72D297353CC}">
              <c16:uniqueId val="{00000000-51ED-4353-B73E-B23F44E0EDA2}"/>
            </c:ext>
          </c:extLst>
        </c:ser>
        <c:dLbls>
          <c:dLblPos val="outEnd"/>
          <c:showLegendKey val="0"/>
          <c:showVal val="1"/>
          <c:showCatName val="0"/>
          <c:showSerName val="0"/>
          <c:showPercent val="0"/>
          <c:showBubbleSize val="0"/>
        </c:dLbls>
        <c:gapWidth val="68"/>
        <c:axId val="-2087391352"/>
        <c:axId val="-2087409368"/>
      </c:barChart>
      <c:catAx>
        <c:axId val="-2087391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7409368"/>
        <c:crosses val="autoZero"/>
        <c:auto val="1"/>
        <c:lblAlgn val="ctr"/>
        <c:lblOffset val="100"/>
        <c:noMultiLvlLbl val="0"/>
      </c:catAx>
      <c:valAx>
        <c:axId val="-2087409368"/>
        <c:scaling>
          <c:orientation val="minMax"/>
          <c:max val="1"/>
        </c:scaling>
        <c:delete val="1"/>
        <c:axPos val="b"/>
        <c:numFmt formatCode="0%" sourceLinked="1"/>
        <c:majorTickMark val="none"/>
        <c:minorTickMark val="none"/>
        <c:tickLblPos val="nextTo"/>
        <c:crossAx val="-2087391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FFC177"/>
            </a:solidFill>
            <a:ln>
              <a:noFill/>
            </a:ln>
            <a:effectLst/>
          </c:spPr>
          <c:invertIfNegative val="0"/>
          <c:dPt>
            <c:idx val="0"/>
            <c:invertIfNegative val="0"/>
            <c:bubble3D val="0"/>
            <c:extLst>
              <c:ext xmlns:c16="http://schemas.microsoft.com/office/drawing/2014/chart" uri="{C3380CC4-5D6E-409C-BE32-E72D297353CC}">
                <c16:uniqueId val="{00000001-7B51-4A99-9B23-856BE5B7C11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Hypnosis</c:v>
                </c:pt>
                <c:pt idx="2">
                  <c:v>In-person counseling (individual or group)</c:v>
                </c:pt>
                <c:pt idx="3">
                  <c:v>An online cessation program</c:v>
                </c:pt>
                <c:pt idx="4">
                  <c:v>Nicotine patch, gum, nasal spray, lozenges</c:v>
                </c:pt>
                <c:pt idx="5">
                  <c:v>A prescription drug product such as Zyban, etc.</c:v>
                </c:pt>
                <c:pt idx="6">
                  <c:v>An in-person cessation program</c:v>
                </c:pt>
                <c:pt idx="7">
                  <c:v>A phone cessation program/quitline</c:v>
                </c:pt>
                <c:pt idx="8">
                  <c:v>Acupuncture</c:v>
                </c:pt>
              </c:strCache>
            </c:strRef>
          </c:cat>
          <c:val>
            <c:numRef>
              <c:f>Sheet1!$B$2:$B$10</c:f>
              <c:numCache>
                <c:formatCode>0%</c:formatCode>
                <c:ptCount val="9"/>
                <c:pt idx="0">
                  <c:v>0.47</c:v>
                </c:pt>
                <c:pt idx="1">
                  <c:v>0.22</c:v>
                </c:pt>
                <c:pt idx="2">
                  <c:v>0.25</c:v>
                </c:pt>
                <c:pt idx="3">
                  <c:v>0.41</c:v>
                </c:pt>
                <c:pt idx="4">
                  <c:v>0.49</c:v>
                </c:pt>
                <c:pt idx="5">
                  <c:v>0.5</c:v>
                </c:pt>
                <c:pt idx="6">
                  <c:v>0.5</c:v>
                </c:pt>
                <c:pt idx="7">
                  <c:v>0.57999999999999996</c:v>
                </c:pt>
                <c:pt idx="8">
                  <c:v>0.9</c:v>
                </c:pt>
              </c:numCache>
            </c:numRef>
          </c:val>
          <c:extLst>
            <c:ext xmlns:c16="http://schemas.microsoft.com/office/drawing/2014/chart" uri="{C3380CC4-5D6E-409C-BE32-E72D297353CC}">
              <c16:uniqueId val="{00000000-7B51-4A99-9B23-856BE5B7C11E}"/>
            </c:ext>
          </c:extLst>
        </c:ser>
        <c:dLbls>
          <c:dLblPos val="outEnd"/>
          <c:showLegendKey val="0"/>
          <c:showVal val="1"/>
          <c:showCatName val="0"/>
          <c:showSerName val="0"/>
          <c:showPercent val="0"/>
          <c:showBubbleSize val="0"/>
        </c:dLbls>
        <c:gapWidth val="68"/>
        <c:axId val="-2087468328"/>
        <c:axId val="-2087483896"/>
      </c:barChart>
      <c:catAx>
        <c:axId val="-2087468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7483896"/>
        <c:crosses val="autoZero"/>
        <c:auto val="1"/>
        <c:lblAlgn val="ctr"/>
        <c:lblOffset val="100"/>
        <c:noMultiLvlLbl val="0"/>
      </c:catAx>
      <c:valAx>
        <c:axId val="-2087483896"/>
        <c:scaling>
          <c:orientation val="minMax"/>
          <c:max val="1"/>
        </c:scaling>
        <c:delete val="1"/>
        <c:axPos val="b"/>
        <c:numFmt formatCode="0%" sourceLinked="1"/>
        <c:majorTickMark val="none"/>
        <c:minorTickMark val="none"/>
        <c:tickLblPos val="nextTo"/>
        <c:crossAx val="-2087468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accent1">
                <a:lumMod val="60000"/>
                <a:lumOff val="40000"/>
              </a:schemeClr>
            </a:solidFill>
            <a:ln>
              <a:solidFill>
                <a:schemeClr val="tx1">
                  <a:lumMod val="65000"/>
                  <a:lumOff val="35000"/>
                </a:schemeClr>
              </a:solidFill>
            </a:ln>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More than 20</c:v>
                </c:pt>
                <c:pt idx="1">
                  <c:v>16 to 20</c:v>
                </c:pt>
                <c:pt idx="2">
                  <c:v>11 to 15</c:v>
                </c:pt>
                <c:pt idx="3">
                  <c:v>6 to 10</c:v>
                </c:pt>
                <c:pt idx="4">
                  <c:v>3 to 5</c:v>
                </c:pt>
                <c:pt idx="5">
                  <c:v>1 or 2</c:v>
                </c:pt>
              </c:strCache>
            </c:strRef>
          </c:cat>
          <c:val>
            <c:numRef>
              <c:f>Sheet1!$B$2:$B$7</c:f>
              <c:numCache>
                <c:formatCode>0%</c:formatCode>
                <c:ptCount val="6"/>
                <c:pt idx="0">
                  <c:v>0</c:v>
                </c:pt>
                <c:pt idx="1">
                  <c:v>0</c:v>
                </c:pt>
                <c:pt idx="2">
                  <c:v>0.17</c:v>
                </c:pt>
                <c:pt idx="3">
                  <c:v>0.28000000000000003</c:v>
                </c:pt>
                <c:pt idx="4">
                  <c:v>0.33</c:v>
                </c:pt>
                <c:pt idx="5">
                  <c:v>0.22</c:v>
                </c:pt>
              </c:numCache>
            </c:numRef>
          </c:val>
          <c:extLst>
            <c:ext xmlns:c16="http://schemas.microsoft.com/office/drawing/2014/chart" uri="{C3380CC4-5D6E-409C-BE32-E72D297353CC}">
              <c16:uniqueId val="{00000000-F9E2-4307-AE7B-B4E658F9DA52}"/>
            </c:ext>
          </c:extLst>
        </c:ser>
        <c:dLbls>
          <c:showLegendKey val="0"/>
          <c:showVal val="0"/>
          <c:showCatName val="0"/>
          <c:showSerName val="0"/>
          <c:showPercent val="0"/>
          <c:showBubbleSize val="0"/>
        </c:dLbls>
        <c:gapWidth val="150"/>
        <c:axId val="1759793816"/>
        <c:axId val="1760405896"/>
      </c:barChart>
      <c:catAx>
        <c:axId val="1759793816"/>
        <c:scaling>
          <c:orientation val="minMax"/>
        </c:scaling>
        <c:delete val="0"/>
        <c:axPos val="l"/>
        <c:numFmt formatCode="General" sourceLinked="0"/>
        <c:majorTickMark val="out"/>
        <c:minorTickMark val="none"/>
        <c:tickLblPos val="nextTo"/>
        <c:txPr>
          <a:bodyPr/>
          <a:lstStyle/>
          <a:p>
            <a:pPr>
              <a:defRPr sz="800"/>
            </a:pPr>
            <a:endParaRPr lang="en-US"/>
          </a:p>
        </c:txPr>
        <c:crossAx val="1760405896"/>
        <c:crosses val="autoZero"/>
        <c:auto val="1"/>
        <c:lblAlgn val="ctr"/>
        <c:lblOffset val="100"/>
        <c:noMultiLvlLbl val="0"/>
      </c:catAx>
      <c:valAx>
        <c:axId val="1760405896"/>
        <c:scaling>
          <c:orientation val="minMax"/>
        </c:scaling>
        <c:delete val="1"/>
        <c:axPos val="b"/>
        <c:numFmt formatCode="0%" sourceLinked="1"/>
        <c:majorTickMark val="out"/>
        <c:minorTickMark val="none"/>
        <c:tickLblPos val="nextTo"/>
        <c:crossAx val="17597938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86196911995"/>
          <c:y val="8.94294330335971E-2"/>
          <c:w val="0.69923433442544003"/>
          <c:h val="0.61568033754409002"/>
        </c:manualLayout>
      </c:layout>
      <c:doughnutChart>
        <c:varyColors val="1"/>
        <c:ser>
          <c:idx val="0"/>
          <c:order val="0"/>
          <c:tx>
            <c:strRef>
              <c:f>Sheet1!$B$1</c:f>
              <c:strCache>
                <c:ptCount val="1"/>
                <c:pt idx="0">
                  <c:v>Sales</c:v>
                </c:pt>
              </c:strCache>
            </c:strRef>
          </c:tx>
          <c:dPt>
            <c:idx val="0"/>
            <c:bubble3D val="0"/>
            <c:spPr>
              <a:solidFill>
                <a:schemeClr val="accent6">
                  <a:lumMod val="20000"/>
                  <a:lumOff val="80000"/>
                </a:schemeClr>
              </a:solidFill>
            </c:spPr>
            <c:extLst>
              <c:ext xmlns:c16="http://schemas.microsoft.com/office/drawing/2014/chart" uri="{C3380CC4-5D6E-409C-BE32-E72D297353CC}">
                <c16:uniqueId val="{00000001-6D79-4022-9754-919E2EE0BE14}"/>
              </c:ext>
            </c:extLst>
          </c:dPt>
          <c:dPt>
            <c:idx val="1"/>
            <c:bubble3D val="0"/>
            <c:spPr>
              <a:solidFill>
                <a:schemeClr val="accent6">
                  <a:lumMod val="40000"/>
                  <a:lumOff val="60000"/>
                </a:schemeClr>
              </a:solidFill>
            </c:spPr>
            <c:extLst>
              <c:ext xmlns:c16="http://schemas.microsoft.com/office/drawing/2014/chart" uri="{C3380CC4-5D6E-409C-BE32-E72D297353CC}">
                <c16:uniqueId val="{00000003-6D79-4022-9754-919E2EE0BE14}"/>
              </c:ext>
            </c:extLst>
          </c:dPt>
          <c:dPt>
            <c:idx val="2"/>
            <c:bubble3D val="0"/>
            <c:spPr>
              <a:solidFill>
                <a:schemeClr val="accent6">
                  <a:lumMod val="60000"/>
                  <a:lumOff val="40000"/>
                </a:schemeClr>
              </a:solidFill>
            </c:spPr>
            <c:extLst>
              <c:ext xmlns:c16="http://schemas.microsoft.com/office/drawing/2014/chart" uri="{C3380CC4-5D6E-409C-BE32-E72D297353CC}">
                <c16:uniqueId val="{00000005-6D79-4022-9754-919E2EE0BE14}"/>
              </c:ext>
            </c:extLst>
          </c:dPt>
          <c:dPt>
            <c:idx val="3"/>
            <c:bubble3D val="0"/>
            <c:spPr>
              <a:solidFill>
                <a:schemeClr val="accent6">
                  <a:lumMod val="75000"/>
                </a:schemeClr>
              </a:solidFill>
            </c:spPr>
            <c:extLst>
              <c:ext xmlns:c16="http://schemas.microsoft.com/office/drawing/2014/chart" uri="{C3380CC4-5D6E-409C-BE32-E72D297353CC}">
                <c16:uniqueId val="{00000007-6D79-4022-9754-919E2EE0BE14}"/>
              </c:ext>
            </c:extLst>
          </c:dPt>
          <c:dPt>
            <c:idx val="4"/>
            <c:bubble3D val="0"/>
            <c:spPr>
              <a:solidFill>
                <a:schemeClr val="accent6">
                  <a:lumMod val="50000"/>
                </a:schemeClr>
              </a:solidFill>
            </c:spPr>
            <c:extLst>
              <c:ext xmlns:c16="http://schemas.microsoft.com/office/drawing/2014/chart" uri="{C3380CC4-5D6E-409C-BE32-E72D297353CC}">
                <c16:uniqueId val="{00000009-6D79-4022-9754-919E2EE0BE14}"/>
              </c:ext>
            </c:extLst>
          </c:dPt>
          <c:dLbls>
            <c:dLbl>
              <c:idx val="3"/>
              <c:layout>
                <c:manualLayout>
                  <c:x val="-5.26988111326957E-2"/>
                  <c:y val="-0.1048705633008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79-4022-9754-919E2EE0BE14}"/>
                </c:ext>
              </c:extLst>
            </c:dLbl>
            <c:dLbl>
              <c:idx val="4"/>
              <c:layout>
                <c:manualLayout>
                  <c:x val="-1.21612641075452E-2"/>
                  <c:y val="-0.12983974503909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79-4022-9754-919E2EE0BE14}"/>
                </c:ext>
              </c:extLst>
            </c:dLbl>
            <c:spPr>
              <a:noFill/>
              <a:ln>
                <a:noFill/>
              </a:ln>
              <a:effectLst/>
            </c:spPr>
            <c:txPr>
              <a:bodyPr/>
              <a:lstStyle/>
              <a:p>
                <a:pPr>
                  <a:defRPr sz="1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Once</c:v>
                </c:pt>
                <c:pt idx="1">
                  <c:v>2-3 times</c:v>
                </c:pt>
                <c:pt idx="2">
                  <c:v>4-5 times</c:v>
                </c:pt>
                <c:pt idx="3">
                  <c:v>6-10 times</c:v>
                </c:pt>
                <c:pt idx="4">
                  <c:v>More than 10 times</c:v>
                </c:pt>
              </c:strCache>
            </c:strRef>
          </c:cat>
          <c:val>
            <c:numRef>
              <c:f>Sheet1!$B$2:$B$6</c:f>
              <c:numCache>
                <c:formatCode>0%</c:formatCode>
                <c:ptCount val="5"/>
                <c:pt idx="0">
                  <c:v>0.32</c:v>
                </c:pt>
                <c:pt idx="1">
                  <c:v>0.28999999999999998</c:v>
                </c:pt>
                <c:pt idx="2">
                  <c:v>0.28999999999999998</c:v>
                </c:pt>
                <c:pt idx="3">
                  <c:v>7.0000000000000007E-2</c:v>
                </c:pt>
                <c:pt idx="4">
                  <c:v>0.04</c:v>
                </c:pt>
              </c:numCache>
            </c:numRef>
          </c:val>
          <c:extLst>
            <c:ext xmlns:c16="http://schemas.microsoft.com/office/drawing/2014/chart" uri="{C3380CC4-5D6E-409C-BE32-E72D297353CC}">
              <c16:uniqueId val="{0000000A-6D79-4022-9754-919E2EE0BE14}"/>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12241956169655099"/>
          <c:y val="0.72765700601816297"/>
          <c:w val="0.85325791008835905"/>
          <c:h val="0.26734915763417999"/>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accent1">
                <a:lumMod val="60000"/>
                <a:lumOff val="40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Used to use but I successfully quit.</c:v>
                </c:pt>
                <c:pt idx="1">
                  <c:v>I only use this product socially.</c:v>
                </c:pt>
                <c:pt idx="2">
                  <c:v>Currently use/tried to quit/not been successful.</c:v>
                </c:pt>
                <c:pt idx="3">
                  <c:v>Currently use/not tried to quit/planning to quit.</c:v>
                </c:pt>
                <c:pt idx="4">
                  <c:v>Currently use/no desire to quit.</c:v>
                </c:pt>
              </c:strCache>
            </c:strRef>
          </c:cat>
          <c:val>
            <c:numRef>
              <c:f>Sheet1!$B$2:$B$6</c:f>
              <c:numCache>
                <c:formatCode>0%</c:formatCode>
                <c:ptCount val="5"/>
                <c:pt idx="0">
                  <c:v>0.16</c:v>
                </c:pt>
                <c:pt idx="1">
                  <c:v>0.48</c:v>
                </c:pt>
                <c:pt idx="2">
                  <c:v>0.1</c:v>
                </c:pt>
                <c:pt idx="3">
                  <c:v>0.03</c:v>
                </c:pt>
                <c:pt idx="4">
                  <c:v>0.23</c:v>
                </c:pt>
              </c:numCache>
            </c:numRef>
          </c:val>
          <c:extLst>
            <c:ext xmlns:c16="http://schemas.microsoft.com/office/drawing/2014/chart" uri="{C3380CC4-5D6E-409C-BE32-E72D297353CC}">
              <c16:uniqueId val="{00000000-EC0C-4B52-89E4-64DBF792F4A3}"/>
            </c:ext>
          </c:extLst>
        </c:ser>
        <c:dLbls>
          <c:showLegendKey val="0"/>
          <c:showVal val="0"/>
          <c:showCatName val="0"/>
          <c:showSerName val="0"/>
          <c:showPercent val="0"/>
          <c:showBubbleSize val="0"/>
        </c:dLbls>
        <c:gapWidth val="150"/>
        <c:axId val="1760224040"/>
        <c:axId val="1760216936"/>
      </c:barChart>
      <c:catAx>
        <c:axId val="1760224040"/>
        <c:scaling>
          <c:orientation val="minMax"/>
        </c:scaling>
        <c:delete val="0"/>
        <c:axPos val="l"/>
        <c:numFmt formatCode="General" sourceLinked="0"/>
        <c:majorTickMark val="out"/>
        <c:minorTickMark val="none"/>
        <c:tickLblPos val="nextTo"/>
        <c:txPr>
          <a:bodyPr/>
          <a:lstStyle/>
          <a:p>
            <a:pPr>
              <a:defRPr sz="800"/>
            </a:pPr>
            <a:endParaRPr lang="en-US"/>
          </a:p>
        </c:txPr>
        <c:crossAx val="1760216936"/>
        <c:crosses val="autoZero"/>
        <c:auto val="1"/>
        <c:lblAlgn val="ctr"/>
        <c:lblOffset val="100"/>
        <c:noMultiLvlLbl val="0"/>
      </c:catAx>
      <c:valAx>
        <c:axId val="1760216936"/>
        <c:scaling>
          <c:orientation val="minMax"/>
        </c:scaling>
        <c:delete val="1"/>
        <c:axPos val="b"/>
        <c:numFmt formatCode="0%" sourceLinked="1"/>
        <c:majorTickMark val="out"/>
        <c:minorTickMark val="none"/>
        <c:tickLblPos val="nextTo"/>
        <c:crossAx val="17602240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ACD68E"/>
            </a:solidFill>
            <a:ln>
              <a:noFill/>
            </a:ln>
            <a:effectLst/>
          </c:spPr>
          <c:invertIfNegative val="0"/>
          <c:dPt>
            <c:idx val="0"/>
            <c:invertIfNegative val="0"/>
            <c:bubble3D val="0"/>
            <c:extLst>
              <c:ext xmlns:c16="http://schemas.microsoft.com/office/drawing/2014/chart" uri="{C3380CC4-5D6E-409C-BE32-E72D297353CC}">
                <c16:uniqueId val="{00000003-51ED-4353-B73E-B23F44E0EDA2}"/>
              </c:ext>
            </c:extLst>
          </c:dPt>
          <c:dPt>
            <c:idx val="1"/>
            <c:invertIfNegative val="0"/>
            <c:bubble3D val="0"/>
            <c:extLst>
              <c:ext xmlns:c16="http://schemas.microsoft.com/office/drawing/2014/chart" uri="{C3380CC4-5D6E-409C-BE32-E72D297353CC}">
                <c16:uniqueId val="{00000004-51ED-4353-B73E-B23F44E0EDA2}"/>
              </c:ext>
            </c:extLst>
          </c:dPt>
          <c:dPt>
            <c:idx val="2"/>
            <c:invertIfNegative val="0"/>
            <c:bubble3D val="0"/>
            <c:extLst>
              <c:ext xmlns:c16="http://schemas.microsoft.com/office/drawing/2014/chart" uri="{C3380CC4-5D6E-409C-BE32-E72D297353CC}">
                <c16:uniqueId val="{00000007-E4B5-478C-BEC9-508313DE560A}"/>
              </c:ext>
            </c:extLst>
          </c:dPt>
          <c:dPt>
            <c:idx val="3"/>
            <c:invertIfNegative val="0"/>
            <c:bubble3D val="0"/>
            <c:extLst>
              <c:ext xmlns:c16="http://schemas.microsoft.com/office/drawing/2014/chart" uri="{C3380CC4-5D6E-409C-BE32-E72D297353CC}">
                <c16:uniqueId val="{00000006-E4B5-478C-BEC9-508313DE560A}"/>
              </c:ext>
            </c:extLst>
          </c:dPt>
          <c:dPt>
            <c:idx val="4"/>
            <c:invertIfNegative val="0"/>
            <c:bubble3D val="0"/>
            <c:extLst>
              <c:ext xmlns:c16="http://schemas.microsoft.com/office/drawing/2014/chart" uri="{C3380CC4-5D6E-409C-BE32-E72D297353CC}">
                <c16:uniqueId val="{00000005-E4B5-478C-BEC9-508313DE560A}"/>
              </c:ext>
            </c:extLst>
          </c:dPt>
          <c:dPt>
            <c:idx val="5"/>
            <c:invertIfNegative val="0"/>
            <c:bubble3D val="0"/>
            <c:extLst>
              <c:ext xmlns:c16="http://schemas.microsoft.com/office/drawing/2014/chart" uri="{C3380CC4-5D6E-409C-BE32-E72D297353CC}">
                <c16:uniqueId val="{00000004-E4B5-478C-BEC9-508313DE560A}"/>
              </c:ext>
            </c:extLst>
          </c:dPt>
          <c:dPt>
            <c:idx val="6"/>
            <c:invertIfNegative val="0"/>
            <c:bubble3D val="0"/>
            <c:extLst>
              <c:ext xmlns:c16="http://schemas.microsoft.com/office/drawing/2014/chart" uri="{C3380CC4-5D6E-409C-BE32-E72D297353CC}">
                <c16:uniqueId val="{00000003-E4B5-478C-BEC9-508313DE560A}"/>
              </c:ext>
            </c:extLst>
          </c:dPt>
          <c:dPt>
            <c:idx val="7"/>
            <c:invertIfNegative val="0"/>
            <c:bubble3D val="0"/>
            <c:extLst>
              <c:ext xmlns:c16="http://schemas.microsoft.com/office/drawing/2014/chart" uri="{C3380CC4-5D6E-409C-BE32-E72D297353CC}">
                <c16:uniqueId val="{00000002-E4B5-478C-BEC9-508313DE560A}"/>
              </c:ext>
            </c:extLst>
          </c:dPt>
          <c:dPt>
            <c:idx val="8"/>
            <c:invertIfNegative val="0"/>
            <c:bubble3D val="0"/>
            <c:extLst>
              <c:ext xmlns:c16="http://schemas.microsoft.com/office/drawing/2014/chart" uri="{C3380CC4-5D6E-409C-BE32-E72D297353CC}">
                <c16:uniqueId val="{00000001-E4B5-478C-BEC9-508313DE560A}"/>
              </c:ext>
            </c:extLst>
          </c:dPt>
          <c:dPt>
            <c:idx val="9"/>
            <c:invertIfNegative val="0"/>
            <c:bubble3D val="0"/>
            <c:extLst>
              <c:ext xmlns:c16="http://schemas.microsoft.com/office/drawing/2014/chart" uri="{C3380CC4-5D6E-409C-BE32-E72D297353CC}">
                <c16:uniqueId val="{00000000-E4B5-478C-BEC9-508313DE56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Other</c:v>
                </c:pt>
                <c:pt idx="2">
                  <c:v>Hypnosis</c:v>
                </c:pt>
                <c:pt idx="3">
                  <c:v>In-person counseling (individual or group)</c:v>
                </c:pt>
                <c:pt idx="4">
                  <c:v>An in-person cessation program</c:v>
                </c:pt>
                <c:pt idx="5">
                  <c:v>A phone cessation program/quitline</c:v>
                </c:pt>
                <c:pt idx="6">
                  <c:v>An online cessation program</c:v>
                </c:pt>
                <c:pt idx="7">
                  <c:v>Acupuncture</c:v>
                </c:pt>
                <c:pt idx="8">
                  <c:v>A prescription drug product such as Zyban, etc.</c:v>
                </c:pt>
                <c:pt idx="9">
                  <c:v>Nicotine patch, gum, nasal spray, lozenges</c:v>
                </c:pt>
              </c:strCache>
            </c:strRef>
          </c:cat>
          <c:val>
            <c:numRef>
              <c:f>Sheet1!$B$2:$B$11</c:f>
              <c:numCache>
                <c:formatCode>0%</c:formatCode>
                <c:ptCount val="10"/>
                <c:pt idx="0">
                  <c:v>0.28999999999999998</c:v>
                </c:pt>
                <c:pt idx="1">
                  <c:v>0.04</c:v>
                </c:pt>
                <c:pt idx="2">
                  <c:v>7.0000000000000007E-2</c:v>
                </c:pt>
                <c:pt idx="3">
                  <c:v>0.11</c:v>
                </c:pt>
                <c:pt idx="4">
                  <c:v>0.11</c:v>
                </c:pt>
                <c:pt idx="5">
                  <c:v>0.11</c:v>
                </c:pt>
                <c:pt idx="6">
                  <c:v>0.11</c:v>
                </c:pt>
                <c:pt idx="7">
                  <c:v>0.14000000000000001</c:v>
                </c:pt>
                <c:pt idx="8">
                  <c:v>0.21</c:v>
                </c:pt>
                <c:pt idx="9">
                  <c:v>0.46</c:v>
                </c:pt>
              </c:numCache>
            </c:numRef>
          </c:val>
          <c:extLst>
            <c:ext xmlns:c16="http://schemas.microsoft.com/office/drawing/2014/chart" uri="{C3380CC4-5D6E-409C-BE32-E72D297353CC}">
              <c16:uniqueId val="{00000000-51ED-4353-B73E-B23F44E0EDA2}"/>
            </c:ext>
          </c:extLst>
        </c:ser>
        <c:dLbls>
          <c:dLblPos val="outEnd"/>
          <c:showLegendKey val="0"/>
          <c:showVal val="1"/>
          <c:showCatName val="0"/>
          <c:showSerName val="0"/>
          <c:showPercent val="0"/>
          <c:showBubbleSize val="0"/>
        </c:dLbls>
        <c:gapWidth val="68"/>
        <c:axId val="1760117768"/>
        <c:axId val="1760107032"/>
      </c:barChart>
      <c:catAx>
        <c:axId val="1760117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107032"/>
        <c:crosses val="autoZero"/>
        <c:auto val="1"/>
        <c:lblAlgn val="ctr"/>
        <c:lblOffset val="100"/>
        <c:noMultiLvlLbl val="0"/>
      </c:catAx>
      <c:valAx>
        <c:axId val="1760107032"/>
        <c:scaling>
          <c:orientation val="minMax"/>
          <c:max val="1"/>
        </c:scaling>
        <c:delete val="1"/>
        <c:axPos val="b"/>
        <c:numFmt formatCode="0%" sourceLinked="1"/>
        <c:majorTickMark val="none"/>
        <c:minorTickMark val="none"/>
        <c:tickLblPos val="nextTo"/>
        <c:crossAx val="1760117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ACD68E"/>
            </a:solidFill>
            <a:ln>
              <a:noFill/>
            </a:ln>
            <a:effectLst/>
          </c:spPr>
          <c:invertIfNegative val="0"/>
          <c:dPt>
            <c:idx val="0"/>
            <c:invertIfNegative val="0"/>
            <c:bubble3D val="0"/>
            <c:extLst>
              <c:ext xmlns:c16="http://schemas.microsoft.com/office/drawing/2014/chart" uri="{C3380CC4-5D6E-409C-BE32-E72D297353CC}">
                <c16:uniqueId val="{00000001-7B51-4A99-9B23-856BE5B7C11E}"/>
              </c:ext>
            </c:extLst>
          </c:dPt>
          <c:dPt>
            <c:idx val="1"/>
            <c:invertIfNegative val="0"/>
            <c:bubble3D val="0"/>
            <c:extLst>
              <c:ext xmlns:c16="http://schemas.microsoft.com/office/drawing/2014/chart" uri="{C3380CC4-5D6E-409C-BE32-E72D297353CC}">
                <c16:uniqueId val="{00000007-2F4F-47B6-BB06-A1D6898E8F7D}"/>
              </c:ext>
            </c:extLst>
          </c:dPt>
          <c:dPt>
            <c:idx val="2"/>
            <c:invertIfNegative val="0"/>
            <c:bubble3D val="0"/>
            <c:extLst>
              <c:ext xmlns:c16="http://schemas.microsoft.com/office/drawing/2014/chart" uri="{C3380CC4-5D6E-409C-BE32-E72D297353CC}">
                <c16:uniqueId val="{00000006-2F4F-47B6-BB06-A1D6898E8F7D}"/>
              </c:ext>
            </c:extLst>
          </c:dPt>
          <c:dPt>
            <c:idx val="3"/>
            <c:invertIfNegative val="0"/>
            <c:bubble3D val="0"/>
            <c:extLst>
              <c:ext xmlns:c16="http://schemas.microsoft.com/office/drawing/2014/chart" uri="{C3380CC4-5D6E-409C-BE32-E72D297353CC}">
                <c16:uniqueId val="{00000005-2F4F-47B6-BB06-A1D6898E8F7D}"/>
              </c:ext>
            </c:extLst>
          </c:dPt>
          <c:dPt>
            <c:idx val="4"/>
            <c:invertIfNegative val="0"/>
            <c:bubble3D val="0"/>
            <c:extLst>
              <c:ext xmlns:c16="http://schemas.microsoft.com/office/drawing/2014/chart" uri="{C3380CC4-5D6E-409C-BE32-E72D297353CC}">
                <c16:uniqueId val="{00000004-2F4F-47B6-BB06-A1D6898E8F7D}"/>
              </c:ext>
            </c:extLst>
          </c:dPt>
          <c:dPt>
            <c:idx val="5"/>
            <c:invertIfNegative val="0"/>
            <c:bubble3D val="0"/>
            <c:extLst>
              <c:ext xmlns:c16="http://schemas.microsoft.com/office/drawing/2014/chart" uri="{C3380CC4-5D6E-409C-BE32-E72D297353CC}">
                <c16:uniqueId val="{00000003-2F4F-47B6-BB06-A1D6898E8F7D}"/>
              </c:ext>
            </c:extLst>
          </c:dPt>
          <c:dPt>
            <c:idx val="6"/>
            <c:invertIfNegative val="0"/>
            <c:bubble3D val="0"/>
            <c:extLst>
              <c:ext xmlns:c16="http://schemas.microsoft.com/office/drawing/2014/chart" uri="{C3380CC4-5D6E-409C-BE32-E72D297353CC}">
                <c16:uniqueId val="{00000002-2F4F-47B6-BB06-A1D6898E8F7D}"/>
              </c:ext>
            </c:extLst>
          </c:dPt>
          <c:dPt>
            <c:idx val="7"/>
            <c:invertIfNegative val="0"/>
            <c:bubble3D val="0"/>
            <c:extLst>
              <c:ext xmlns:c16="http://schemas.microsoft.com/office/drawing/2014/chart" uri="{C3380CC4-5D6E-409C-BE32-E72D297353CC}">
                <c16:uniqueId val="{00000001-2F4F-47B6-BB06-A1D6898E8F7D}"/>
              </c:ext>
            </c:extLst>
          </c:dPt>
          <c:dPt>
            <c:idx val="8"/>
            <c:invertIfNegative val="0"/>
            <c:bubble3D val="0"/>
            <c:extLst>
              <c:ext xmlns:c16="http://schemas.microsoft.com/office/drawing/2014/chart" uri="{C3380CC4-5D6E-409C-BE32-E72D297353CC}">
                <c16:uniqueId val="{00000000-2F4F-47B6-BB06-A1D6898E8F7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 online cessation program</c:v>
                </c:pt>
                <c:pt idx="1">
                  <c:v>Hypnosis</c:v>
                </c:pt>
                <c:pt idx="2">
                  <c:v>In-person counseling (individual or group)</c:v>
                </c:pt>
                <c:pt idx="3">
                  <c:v>A prescription drug product such as Zyban, etc.</c:v>
                </c:pt>
                <c:pt idx="4">
                  <c:v>An in-person cessation program</c:v>
                </c:pt>
                <c:pt idx="5">
                  <c:v>Acupuncture</c:v>
                </c:pt>
                <c:pt idx="6">
                  <c:v>Nicotine patch, gum, nasal spray, lozenges</c:v>
                </c:pt>
                <c:pt idx="7">
                  <c:v>A phone cessation program/quitline</c:v>
                </c:pt>
              </c:strCache>
            </c:strRef>
          </c:cat>
          <c:val>
            <c:numRef>
              <c:f>Sheet1!$B$2:$B$9</c:f>
              <c:numCache>
                <c:formatCode>0%</c:formatCode>
                <c:ptCount val="8"/>
                <c:pt idx="0">
                  <c:v>0.33</c:v>
                </c:pt>
                <c:pt idx="1">
                  <c:v>0.5</c:v>
                </c:pt>
                <c:pt idx="2">
                  <c:v>0.67</c:v>
                </c:pt>
                <c:pt idx="3">
                  <c:v>0.67</c:v>
                </c:pt>
                <c:pt idx="4">
                  <c:v>0.67</c:v>
                </c:pt>
                <c:pt idx="5">
                  <c:v>0.75</c:v>
                </c:pt>
                <c:pt idx="6">
                  <c:v>0.77</c:v>
                </c:pt>
                <c:pt idx="7">
                  <c:v>1</c:v>
                </c:pt>
              </c:numCache>
            </c:numRef>
          </c:val>
          <c:extLst>
            <c:ext xmlns:c16="http://schemas.microsoft.com/office/drawing/2014/chart" uri="{C3380CC4-5D6E-409C-BE32-E72D297353CC}">
              <c16:uniqueId val="{00000000-7B51-4A99-9B23-856BE5B7C11E}"/>
            </c:ext>
          </c:extLst>
        </c:ser>
        <c:dLbls>
          <c:dLblPos val="outEnd"/>
          <c:showLegendKey val="0"/>
          <c:showVal val="1"/>
          <c:showCatName val="0"/>
          <c:showSerName val="0"/>
          <c:showPercent val="0"/>
          <c:showBubbleSize val="0"/>
        </c:dLbls>
        <c:gapWidth val="68"/>
        <c:axId val="1760053752"/>
        <c:axId val="1760041336"/>
      </c:barChart>
      <c:catAx>
        <c:axId val="1760053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041336"/>
        <c:crosses val="autoZero"/>
        <c:auto val="1"/>
        <c:lblAlgn val="ctr"/>
        <c:lblOffset val="100"/>
        <c:noMultiLvlLbl val="0"/>
      </c:catAx>
      <c:valAx>
        <c:axId val="1760041336"/>
        <c:scaling>
          <c:orientation val="minMax"/>
          <c:max val="1"/>
        </c:scaling>
        <c:delete val="1"/>
        <c:axPos val="b"/>
        <c:numFmt formatCode="0%" sourceLinked="1"/>
        <c:majorTickMark val="none"/>
        <c:minorTickMark val="none"/>
        <c:tickLblPos val="nextTo"/>
        <c:crossAx val="1760053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accent4">
                <a:lumMod val="60000"/>
                <a:lumOff val="40000"/>
              </a:schemeClr>
            </a:solidFill>
            <a:ln>
              <a:solidFill>
                <a:schemeClr val="tx1">
                  <a:lumMod val="65000"/>
                  <a:lumOff val="35000"/>
                </a:schemeClr>
              </a:solidFill>
            </a:ln>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More than 20</c:v>
                </c:pt>
                <c:pt idx="1">
                  <c:v>16 to 20</c:v>
                </c:pt>
                <c:pt idx="2">
                  <c:v>11 to 15</c:v>
                </c:pt>
                <c:pt idx="3">
                  <c:v>6 to 10</c:v>
                </c:pt>
                <c:pt idx="4">
                  <c:v>3 to 5</c:v>
                </c:pt>
                <c:pt idx="5">
                  <c:v>1 or 2</c:v>
                </c:pt>
              </c:strCache>
            </c:strRef>
          </c:cat>
          <c:val>
            <c:numRef>
              <c:f>Sheet1!$B$2:$B$7</c:f>
              <c:numCache>
                <c:formatCode>0%</c:formatCode>
                <c:ptCount val="6"/>
                <c:pt idx="0">
                  <c:v>0.37</c:v>
                </c:pt>
                <c:pt idx="1">
                  <c:v>0.1</c:v>
                </c:pt>
                <c:pt idx="2">
                  <c:v>0.1</c:v>
                </c:pt>
                <c:pt idx="3">
                  <c:v>0.18</c:v>
                </c:pt>
                <c:pt idx="4">
                  <c:v>0.18</c:v>
                </c:pt>
                <c:pt idx="5">
                  <c:v>0.06</c:v>
                </c:pt>
              </c:numCache>
            </c:numRef>
          </c:val>
          <c:extLst>
            <c:ext xmlns:c16="http://schemas.microsoft.com/office/drawing/2014/chart" uri="{C3380CC4-5D6E-409C-BE32-E72D297353CC}">
              <c16:uniqueId val="{00000000-F9E2-4307-AE7B-B4E658F9DA52}"/>
            </c:ext>
          </c:extLst>
        </c:ser>
        <c:dLbls>
          <c:showLegendKey val="0"/>
          <c:showVal val="0"/>
          <c:showCatName val="0"/>
          <c:showSerName val="0"/>
          <c:showPercent val="0"/>
          <c:showBubbleSize val="0"/>
        </c:dLbls>
        <c:gapWidth val="150"/>
        <c:axId val="1759810568"/>
        <c:axId val="1759805496"/>
      </c:barChart>
      <c:catAx>
        <c:axId val="1759810568"/>
        <c:scaling>
          <c:orientation val="minMax"/>
        </c:scaling>
        <c:delete val="0"/>
        <c:axPos val="l"/>
        <c:numFmt formatCode="General" sourceLinked="0"/>
        <c:majorTickMark val="out"/>
        <c:minorTickMark val="none"/>
        <c:tickLblPos val="nextTo"/>
        <c:txPr>
          <a:bodyPr/>
          <a:lstStyle/>
          <a:p>
            <a:pPr>
              <a:defRPr sz="800"/>
            </a:pPr>
            <a:endParaRPr lang="en-US"/>
          </a:p>
        </c:txPr>
        <c:crossAx val="1759805496"/>
        <c:crosses val="autoZero"/>
        <c:auto val="1"/>
        <c:lblAlgn val="ctr"/>
        <c:lblOffset val="100"/>
        <c:noMultiLvlLbl val="0"/>
      </c:catAx>
      <c:valAx>
        <c:axId val="1759805496"/>
        <c:scaling>
          <c:orientation val="minMax"/>
        </c:scaling>
        <c:delete val="1"/>
        <c:axPos val="b"/>
        <c:numFmt formatCode="0%" sourceLinked="1"/>
        <c:majorTickMark val="out"/>
        <c:minorTickMark val="none"/>
        <c:tickLblPos val="nextTo"/>
        <c:crossAx val="17598105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86196911995"/>
          <c:y val="8.94294330335971E-2"/>
          <c:w val="0.69923433442544003"/>
          <c:h val="0.61568033754409002"/>
        </c:manualLayout>
      </c:layout>
      <c:doughnutChart>
        <c:varyColors val="1"/>
        <c:ser>
          <c:idx val="0"/>
          <c:order val="0"/>
          <c:tx>
            <c:strRef>
              <c:f>Sheet1!$B$1</c:f>
              <c:strCache>
                <c:ptCount val="1"/>
                <c:pt idx="0">
                  <c:v>Sales</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01-F6D8-4F84-AA0F-0091F38C4C53}"/>
              </c:ext>
            </c:extLst>
          </c:dPt>
          <c:dPt>
            <c:idx val="1"/>
            <c:bubble3D val="0"/>
            <c:spPr>
              <a:solidFill>
                <a:schemeClr val="accent4">
                  <a:lumMod val="40000"/>
                  <a:lumOff val="60000"/>
                </a:schemeClr>
              </a:solidFill>
            </c:spPr>
            <c:extLst>
              <c:ext xmlns:c16="http://schemas.microsoft.com/office/drawing/2014/chart" uri="{C3380CC4-5D6E-409C-BE32-E72D297353CC}">
                <c16:uniqueId val="{00000003-F6D8-4F84-AA0F-0091F38C4C53}"/>
              </c:ext>
            </c:extLst>
          </c:dPt>
          <c:dPt>
            <c:idx val="2"/>
            <c:bubble3D val="0"/>
            <c:spPr>
              <a:solidFill>
                <a:schemeClr val="accent4">
                  <a:lumMod val="60000"/>
                  <a:lumOff val="40000"/>
                </a:schemeClr>
              </a:solidFill>
            </c:spPr>
            <c:extLst>
              <c:ext xmlns:c16="http://schemas.microsoft.com/office/drawing/2014/chart" uri="{C3380CC4-5D6E-409C-BE32-E72D297353CC}">
                <c16:uniqueId val="{00000005-F6D8-4F84-AA0F-0091F38C4C53}"/>
              </c:ext>
            </c:extLst>
          </c:dPt>
          <c:dPt>
            <c:idx val="3"/>
            <c:bubble3D val="0"/>
            <c:spPr>
              <a:solidFill>
                <a:schemeClr val="accent4">
                  <a:lumMod val="75000"/>
                </a:schemeClr>
              </a:solidFill>
            </c:spPr>
            <c:extLst>
              <c:ext xmlns:c16="http://schemas.microsoft.com/office/drawing/2014/chart" uri="{C3380CC4-5D6E-409C-BE32-E72D297353CC}">
                <c16:uniqueId val="{00000007-F6D8-4F84-AA0F-0091F38C4C53}"/>
              </c:ext>
            </c:extLst>
          </c:dPt>
          <c:dPt>
            <c:idx val="4"/>
            <c:bubble3D val="0"/>
            <c:spPr>
              <a:solidFill>
                <a:schemeClr val="accent4">
                  <a:lumMod val="50000"/>
                </a:schemeClr>
              </a:solidFill>
            </c:spPr>
            <c:extLst>
              <c:ext xmlns:c16="http://schemas.microsoft.com/office/drawing/2014/chart" uri="{C3380CC4-5D6E-409C-BE32-E72D297353CC}">
                <c16:uniqueId val="{00000009-F6D8-4F84-AA0F-0091F38C4C53}"/>
              </c:ext>
            </c:extLst>
          </c:dPt>
          <c:dLbls>
            <c:dLbl>
              <c:idx val="3"/>
              <c:layout>
                <c:manualLayout>
                  <c:x val="-5.26988111326957E-2"/>
                  <c:y val="-0.1048705633008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D8-4F84-AA0F-0091F38C4C53}"/>
                </c:ext>
              </c:extLst>
            </c:dLbl>
            <c:dLbl>
              <c:idx val="4"/>
              <c:layout>
                <c:manualLayout>
                  <c:x val="-1.21612641075452E-2"/>
                  <c:y val="-0.12983974503909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D8-4F84-AA0F-0091F38C4C53}"/>
                </c:ext>
              </c:extLst>
            </c:dLbl>
            <c:spPr>
              <a:noFill/>
              <a:ln>
                <a:noFill/>
              </a:ln>
              <a:effectLst/>
            </c:spPr>
            <c:txPr>
              <a:bodyPr/>
              <a:lstStyle/>
              <a:p>
                <a:pPr>
                  <a:defRPr sz="1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Once</c:v>
                </c:pt>
                <c:pt idx="1">
                  <c:v>2-3 times</c:v>
                </c:pt>
                <c:pt idx="2">
                  <c:v>4-5 times</c:v>
                </c:pt>
                <c:pt idx="3">
                  <c:v>6-10 times</c:v>
                </c:pt>
                <c:pt idx="4">
                  <c:v>More than 10 times</c:v>
                </c:pt>
              </c:strCache>
            </c:strRef>
          </c:cat>
          <c:val>
            <c:numRef>
              <c:f>Sheet1!$B$2:$B$6</c:f>
              <c:numCache>
                <c:formatCode>0%</c:formatCode>
                <c:ptCount val="5"/>
                <c:pt idx="0">
                  <c:v>0.28999999999999998</c:v>
                </c:pt>
                <c:pt idx="1">
                  <c:v>0.46</c:v>
                </c:pt>
                <c:pt idx="2">
                  <c:v>0.19</c:v>
                </c:pt>
                <c:pt idx="3">
                  <c:v>0.01</c:v>
                </c:pt>
                <c:pt idx="4">
                  <c:v>0.05</c:v>
                </c:pt>
              </c:numCache>
            </c:numRef>
          </c:val>
          <c:extLst>
            <c:ext xmlns:c16="http://schemas.microsoft.com/office/drawing/2014/chart" uri="{C3380CC4-5D6E-409C-BE32-E72D297353CC}">
              <c16:uniqueId val="{0000000A-F6D8-4F84-AA0F-0091F38C4C53}"/>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12241956169655099"/>
          <c:y val="0.72765700601816297"/>
          <c:w val="0.85325791008835905"/>
          <c:h val="0.26734915763417999"/>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accent4">
                <a:lumMod val="60000"/>
                <a:lumOff val="40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Used to use but I successfully quit.</c:v>
                </c:pt>
                <c:pt idx="1">
                  <c:v>I only use this product socially.</c:v>
                </c:pt>
                <c:pt idx="2">
                  <c:v>Currently use/tried to quit/not been successful.</c:v>
                </c:pt>
                <c:pt idx="3">
                  <c:v>Currently use/not tried to quit/planning to quit.</c:v>
                </c:pt>
                <c:pt idx="4">
                  <c:v>Currently use/no desire to quit.</c:v>
                </c:pt>
              </c:strCache>
            </c:strRef>
          </c:cat>
          <c:val>
            <c:numRef>
              <c:f>Sheet1!$B$2:$B$6</c:f>
              <c:numCache>
                <c:formatCode>0%</c:formatCode>
                <c:ptCount val="5"/>
                <c:pt idx="0">
                  <c:v>0.17</c:v>
                </c:pt>
                <c:pt idx="1">
                  <c:v>0.28000000000000003</c:v>
                </c:pt>
                <c:pt idx="2">
                  <c:v>0.11</c:v>
                </c:pt>
                <c:pt idx="3">
                  <c:v>0.13</c:v>
                </c:pt>
                <c:pt idx="4">
                  <c:v>0.3</c:v>
                </c:pt>
              </c:numCache>
            </c:numRef>
          </c:val>
          <c:extLst>
            <c:ext xmlns:c16="http://schemas.microsoft.com/office/drawing/2014/chart" uri="{C3380CC4-5D6E-409C-BE32-E72D297353CC}">
              <c16:uniqueId val="{00000000-EC0C-4B52-89E4-64DBF792F4A3}"/>
            </c:ext>
          </c:extLst>
        </c:ser>
        <c:dLbls>
          <c:showLegendKey val="0"/>
          <c:showVal val="0"/>
          <c:showCatName val="0"/>
          <c:showSerName val="0"/>
          <c:showPercent val="0"/>
          <c:showBubbleSize val="0"/>
        </c:dLbls>
        <c:gapWidth val="150"/>
        <c:axId val="1813945976"/>
        <c:axId val="1813942664"/>
      </c:barChart>
      <c:catAx>
        <c:axId val="1813945976"/>
        <c:scaling>
          <c:orientation val="minMax"/>
        </c:scaling>
        <c:delete val="0"/>
        <c:axPos val="l"/>
        <c:numFmt formatCode="General" sourceLinked="0"/>
        <c:majorTickMark val="out"/>
        <c:minorTickMark val="none"/>
        <c:tickLblPos val="nextTo"/>
        <c:txPr>
          <a:bodyPr/>
          <a:lstStyle/>
          <a:p>
            <a:pPr>
              <a:defRPr sz="800"/>
            </a:pPr>
            <a:endParaRPr lang="en-US"/>
          </a:p>
        </c:txPr>
        <c:crossAx val="1813942664"/>
        <c:crosses val="autoZero"/>
        <c:auto val="1"/>
        <c:lblAlgn val="ctr"/>
        <c:lblOffset val="100"/>
        <c:noMultiLvlLbl val="0"/>
      </c:catAx>
      <c:valAx>
        <c:axId val="1813942664"/>
        <c:scaling>
          <c:orientation val="minMax"/>
        </c:scaling>
        <c:delete val="1"/>
        <c:axPos val="b"/>
        <c:numFmt formatCode="0%" sourceLinked="1"/>
        <c:majorTickMark val="out"/>
        <c:minorTickMark val="none"/>
        <c:tickLblPos val="nextTo"/>
        <c:crossAx val="18139459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8826978764899E-2"/>
          <c:y val="2.9408965473642999E-2"/>
          <c:w val="0.97326064516301902"/>
          <c:h val="0.9442605161944990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Other</c:v>
                </c:pt>
                <c:pt idx="1">
                  <c:v>Unable to stop using</c:v>
                </c:pt>
                <c:pt idx="2">
                  <c:v>E-cigarettes are cheaper than smoking</c:v>
                </c:pt>
                <c:pt idx="3">
                  <c:v>To quit smoking or avoid relapsing</c:v>
                </c:pt>
                <c:pt idx="4">
                  <c:v>To reduce tobacco consumption</c:v>
                </c:pt>
                <c:pt idx="5">
                  <c:v>To deal with situations where I can't smoke (at work, etc)</c:v>
                </c:pt>
                <c:pt idx="6">
                  <c:v>My friends and/or family members use these products</c:v>
                </c:pt>
                <c:pt idx="7">
                  <c:v>To avoid bothering others with tobacco</c:v>
                </c:pt>
                <c:pt idx="8">
                  <c:v>I believe it is less harmful to my health than cigarettes</c:v>
                </c:pt>
                <c:pt idx="9">
                  <c:v>To help me relax or deal with stress, anxiety</c:v>
                </c:pt>
                <c:pt idx="10">
                  <c:v>I enjoy the taste/flavor of e-cigarettes/vaping products</c:v>
                </c:pt>
              </c:strCache>
            </c:strRef>
          </c:cat>
          <c:val>
            <c:numRef>
              <c:f>Sheet1!$B$2:$B$12</c:f>
              <c:numCache>
                <c:formatCode>0%</c:formatCode>
                <c:ptCount val="11"/>
                <c:pt idx="0">
                  <c:v>0.03</c:v>
                </c:pt>
                <c:pt idx="1">
                  <c:v>0.1</c:v>
                </c:pt>
                <c:pt idx="2">
                  <c:v>0.16</c:v>
                </c:pt>
                <c:pt idx="3">
                  <c:v>0.23</c:v>
                </c:pt>
                <c:pt idx="4">
                  <c:v>0.24</c:v>
                </c:pt>
                <c:pt idx="5">
                  <c:v>0.25</c:v>
                </c:pt>
                <c:pt idx="6">
                  <c:v>0.27</c:v>
                </c:pt>
                <c:pt idx="7">
                  <c:v>0.28000000000000003</c:v>
                </c:pt>
                <c:pt idx="8">
                  <c:v>0.33</c:v>
                </c:pt>
                <c:pt idx="9">
                  <c:v>0.59</c:v>
                </c:pt>
                <c:pt idx="10">
                  <c:v>0.62</c:v>
                </c:pt>
              </c:numCache>
            </c:numRef>
          </c:val>
          <c:extLst>
            <c:ext xmlns:c16="http://schemas.microsoft.com/office/drawing/2014/chart" uri="{C3380CC4-5D6E-409C-BE32-E72D297353CC}">
              <c16:uniqueId val="{00000000-F565-40ED-B7A1-3FC6AF8D9FCC}"/>
            </c:ext>
          </c:extLst>
        </c:ser>
        <c:dLbls>
          <c:showLegendKey val="0"/>
          <c:showVal val="0"/>
          <c:showCatName val="0"/>
          <c:showSerName val="0"/>
          <c:showPercent val="0"/>
          <c:showBubbleSize val="0"/>
        </c:dLbls>
        <c:gapWidth val="100"/>
        <c:axId val="-2115674664"/>
        <c:axId val="-2115679256"/>
      </c:barChart>
      <c:catAx>
        <c:axId val="-2115674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679256"/>
        <c:crosses val="autoZero"/>
        <c:auto val="1"/>
        <c:lblAlgn val="ctr"/>
        <c:lblOffset val="100"/>
        <c:noMultiLvlLbl val="0"/>
      </c:catAx>
      <c:valAx>
        <c:axId val="-2115679256"/>
        <c:scaling>
          <c:orientation val="minMax"/>
          <c:max val="1"/>
        </c:scaling>
        <c:delete val="1"/>
        <c:axPos val="b"/>
        <c:numFmt formatCode="0%" sourceLinked="1"/>
        <c:majorTickMark val="out"/>
        <c:minorTickMark val="none"/>
        <c:tickLblPos val="nextTo"/>
        <c:crossAx val="-2115674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3-51ED-4353-B73E-B23F44E0EDA2}"/>
              </c:ext>
            </c:extLst>
          </c:dPt>
          <c:dPt>
            <c:idx val="1"/>
            <c:invertIfNegative val="0"/>
            <c:bubble3D val="0"/>
            <c:extLst>
              <c:ext xmlns:c16="http://schemas.microsoft.com/office/drawing/2014/chart" uri="{C3380CC4-5D6E-409C-BE32-E72D297353CC}">
                <c16:uniqueId val="{00000004-51ED-4353-B73E-B23F44E0EDA2}"/>
              </c:ext>
            </c:extLst>
          </c:dPt>
          <c:dPt>
            <c:idx val="2"/>
            <c:invertIfNegative val="0"/>
            <c:bubble3D val="0"/>
            <c:extLst>
              <c:ext xmlns:c16="http://schemas.microsoft.com/office/drawing/2014/chart" uri="{C3380CC4-5D6E-409C-BE32-E72D297353CC}">
                <c16:uniqueId val="{00000007-E4B5-478C-BEC9-508313DE560A}"/>
              </c:ext>
            </c:extLst>
          </c:dPt>
          <c:dPt>
            <c:idx val="3"/>
            <c:invertIfNegative val="0"/>
            <c:bubble3D val="0"/>
            <c:extLst>
              <c:ext xmlns:c16="http://schemas.microsoft.com/office/drawing/2014/chart" uri="{C3380CC4-5D6E-409C-BE32-E72D297353CC}">
                <c16:uniqueId val="{00000006-E4B5-478C-BEC9-508313DE560A}"/>
              </c:ext>
            </c:extLst>
          </c:dPt>
          <c:dPt>
            <c:idx val="4"/>
            <c:invertIfNegative val="0"/>
            <c:bubble3D val="0"/>
            <c:extLst>
              <c:ext xmlns:c16="http://schemas.microsoft.com/office/drawing/2014/chart" uri="{C3380CC4-5D6E-409C-BE32-E72D297353CC}">
                <c16:uniqueId val="{00000005-E4B5-478C-BEC9-508313DE560A}"/>
              </c:ext>
            </c:extLst>
          </c:dPt>
          <c:dPt>
            <c:idx val="5"/>
            <c:invertIfNegative val="0"/>
            <c:bubble3D val="0"/>
            <c:extLst>
              <c:ext xmlns:c16="http://schemas.microsoft.com/office/drawing/2014/chart" uri="{C3380CC4-5D6E-409C-BE32-E72D297353CC}">
                <c16:uniqueId val="{00000004-E4B5-478C-BEC9-508313DE560A}"/>
              </c:ext>
            </c:extLst>
          </c:dPt>
          <c:dPt>
            <c:idx val="6"/>
            <c:invertIfNegative val="0"/>
            <c:bubble3D val="0"/>
            <c:extLst>
              <c:ext xmlns:c16="http://schemas.microsoft.com/office/drawing/2014/chart" uri="{C3380CC4-5D6E-409C-BE32-E72D297353CC}">
                <c16:uniqueId val="{00000003-E4B5-478C-BEC9-508313DE560A}"/>
              </c:ext>
            </c:extLst>
          </c:dPt>
          <c:dPt>
            <c:idx val="7"/>
            <c:invertIfNegative val="0"/>
            <c:bubble3D val="0"/>
            <c:extLst>
              <c:ext xmlns:c16="http://schemas.microsoft.com/office/drawing/2014/chart" uri="{C3380CC4-5D6E-409C-BE32-E72D297353CC}">
                <c16:uniqueId val="{00000002-E4B5-478C-BEC9-508313DE560A}"/>
              </c:ext>
            </c:extLst>
          </c:dPt>
          <c:dPt>
            <c:idx val="8"/>
            <c:invertIfNegative val="0"/>
            <c:bubble3D val="0"/>
            <c:extLst>
              <c:ext xmlns:c16="http://schemas.microsoft.com/office/drawing/2014/chart" uri="{C3380CC4-5D6E-409C-BE32-E72D297353CC}">
                <c16:uniqueId val="{00000001-E4B5-478C-BEC9-508313DE560A}"/>
              </c:ext>
            </c:extLst>
          </c:dPt>
          <c:dPt>
            <c:idx val="9"/>
            <c:invertIfNegative val="0"/>
            <c:bubble3D val="0"/>
            <c:extLst>
              <c:ext xmlns:c16="http://schemas.microsoft.com/office/drawing/2014/chart" uri="{C3380CC4-5D6E-409C-BE32-E72D297353CC}">
                <c16:uniqueId val="{00000000-E4B5-478C-BEC9-508313DE56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Other</c:v>
                </c:pt>
                <c:pt idx="2">
                  <c:v>Acupuncture</c:v>
                </c:pt>
                <c:pt idx="3">
                  <c:v>A phone cessation program/quitline</c:v>
                </c:pt>
                <c:pt idx="4">
                  <c:v>Hypnosis</c:v>
                </c:pt>
                <c:pt idx="5">
                  <c:v>An online cessation program</c:v>
                </c:pt>
                <c:pt idx="6">
                  <c:v>In-person counseling (individual or group)</c:v>
                </c:pt>
                <c:pt idx="7">
                  <c:v>An in-person cessation program</c:v>
                </c:pt>
                <c:pt idx="8">
                  <c:v>A prescription drug product such as Zyban, etc.</c:v>
                </c:pt>
                <c:pt idx="9">
                  <c:v>Nicotine patch, gum, nasal spray, lozenges</c:v>
                </c:pt>
              </c:strCache>
            </c:strRef>
          </c:cat>
          <c:val>
            <c:numRef>
              <c:f>Sheet1!$B$2:$B$11</c:f>
              <c:numCache>
                <c:formatCode>0%</c:formatCode>
                <c:ptCount val="10"/>
                <c:pt idx="0">
                  <c:v>0.59</c:v>
                </c:pt>
                <c:pt idx="1">
                  <c:v>0.04</c:v>
                </c:pt>
                <c:pt idx="2">
                  <c:v>0.03</c:v>
                </c:pt>
                <c:pt idx="3">
                  <c:v>0.03</c:v>
                </c:pt>
                <c:pt idx="4">
                  <c:v>0.04</c:v>
                </c:pt>
                <c:pt idx="5">
                  <c:v>0.04</c:v>
                </c:pt>
                <c:pt idx="6">
                  <c:v>0.05</c:v>
                </c:pt>
                <c:pt idx="7">
                  <c:v>0.11</c:v>
                </c:pt>
                <c:pt idx="8">
                  <c:v>0.11</c:v>
                </c:pt>
                <c:pt idx="9">
                  <c:v>0.23</c:v>
                </c:pt>
              </c:numCache>
            </c:numRef>
          </c:val>
          <c:extLst>
            <c:ext xmlns:c16="http://schemas.microsoft.com/office/drawing/2014/chart" uri="{C3380CC4-5D6E-409C-BE32-E72D297353CC}">
              <c16:uniqueId val="{00000000-51ED-4353-B73E-B23F44E0EDA2}"/>
            </c:ext>
          </c:extLst>
        </c:ser>
        <c:dLbls>
          <c:dLblPos val="outEnd"/>
          <c:showLegendKey val="0"/>
          <c:showVal val="1"/>
          <c:showCatName val="0"/>
          <c:showSerName val="0"/>
          <c:showPercent val="0"/>
          <c:showBubbleSize val="0"/>
        </c:dLbls>
        <c:gapWidth val="68"/>
        <c:axId val="1813858248"/>
        <c:axId val="1813846792"/>
      </c:barChart>
      <c:catAx>
        <c:axId val="1813858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3846792"/>
        <c:crosses val="autoZero"/>
        <c:auto val="1"/>
        <c:lblAlgn val="ctr"/>
        <c:lblOffset val="100"/>
        <c:noMultiLvlLbl val="0"/>
      </c:catAx>
      <c:valAx>
        <c:axId val="1813846792"/>
        <c:scaling>
          <c:orientation val="minMax"/>
          <c:max val="1"/>
        </c:scaling>
        <c:delete val="1"/>
        <c:axPos val="b"/>
        <c:numFmt formatCode="0%" sourceLinked="1"/>
        <c:majorTickMark val="none"/>
        <c:minorTickMark val="none"/>
        <c:tickLblPos val="nextTo"/>
        <c:crossAx val="1813858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Hypnosis</c:v>
                </c:pt>
                <c:pt idx="2">
                  <c:v>A phone cessation program/quitline</c:v>
                </c:pt>
                <c:pt idx="3">
                  <c:v>In-person counseling (individual or group)</c:v>
                </c:pt>
                <c:pt idx="4">
                  <c:v>An online cessation program</c:v>
                </c:pt>
                <c:pt idx="5">
                  <c:v>Nicotine patch, gum, nasal spray, lozenges</c:v>
                </c:pt>
                <c:pt idx="6">
                  <c:v>A prescription drug product such as Zyban, etc.</c:v>
                </c:pt>
                <c:pt idx="7">
                  <c:v>An in-person cessation program</c:v>
                </c:pt>
                <c:pt idx="8">
                  <c:v>Acupuncture</c:v>
                </c:pt>
              </c:strCache>
            </c:strRef>
          </c:cat>
          <c:val>
            <c:numRef>
              <c:f>Sheet1!$B$2:$B$10</c:f>
              <c:numCache>
                <c:formatCode>0%</c:formatCode>
                <c:ptCount val="9"/>
                <c:pt idx="0">
                  <c:v>0.67</c:v>
                </c:pt>
                <c:pt idx="1">
                  <c:v>0.33</c:v>
                </c:pt>
                <c:pt idx="2">
                  <c:v>0.5</c:v>
                </c:pt>
                <c:pt idx="3">
                  <c:v>0.5</c:v>
                </c:pt>
                <c:pt idx="4">
                  <c:v>0.67</c:v>
                </c:pt>
                <c:pt idx="5">
                  <c:v>0.72</c:v>
                </c:pt>
                <c:pt idx="6">
                  <c:v>0.78</c:v>
                </c:pt>
                <c:pt idx="7">
                  <c:v>0.78</c:v>
                </c:pt>
                <c:pt idx="8">
                  <c:v>1</c:v>
                </c:pt>
              </c:numCache>
            </c:numRef>
          </c:val>
          <c:extLst>
            <c:ext xmlns:c16="http://schemas.microsoft.com/office/drawing/2014/chart" uri="{C3380CC4-5D6E-409C-BE32-E72D297353CC}">
              <c16:uniqueId val="{00000000-7B51-4A99-9B23-856BE5B7C11E}"/>
            </c:ext>
          </c:extLst>
        </c:ser>
        <c:dLbls>
          <c:dLblPos val="outEnd"/>
          <c:showLegendKey val="0"/>
          <c:showVal val="1"/>
          <c:showCatName val="0"/>
          <c:showSerName val="0"/>
          <c:showPercent val="0"/>
          <c:showBubbleSize val="0"/>
        </c:dLbls>
        <c:gapWidth val="68"/>
        <c:axId val="1813806808"/>
        <c:axId val="1813793640"/>
      </c:barChart>
      <c:catAx>
        <c:axId val="1813806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3793640"/>
        <c:crosses val="autoZero"/>
        <c:auto val="1"/>
        <c:lblAlgn val="ctr"/>
        <c:lblOffset val="100"/>
        <c:noMultiLvlLbl val="0"/>
      </c:catAx>
      <c:valAx>
        <c:axId val="1813793640"/>
        <c:scaling>
          <c:orientation val="minMax"/>
          <c:max val="1"/>
        </c:scaling>
        <c:delete val="1"/>
        <c:axPos val="b"/>
        <c:numFmt formatCode="0%" sourceLinked="1"/>
        <c:majorTickMark val="none"/>
        <c:minorTickMark val="none"/>
        <c:tickLblPos val="nextTo"/>
        <c:crossAx val="1813806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5B9BD5">
                <a:lumMod val="60000"/>
                <a:lumOff val="40000"/>
              </a:srgbClr>
            </a:solidFill>
            <a:ln>
              <a:solidFill>
                <a:schemeClr val="tx1">
                  <a:lumMod val="65000"/>
                  <a:lumOff val="35000"/>
                </a:schemeClr>
              </a:solidFill>
            </a:ln>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More than 20</c:v>
                </c:pt>
                <c:pt idx="1">
                  <c:v>16 to 20</c:v>
                </c:pt>
                <c:pt idx="2">
                  <c:v>11 to 15</c:v>
                </c:pt>
                <c:pt idx="3">
                  <c:v>6 to 10</c:v>
                </c:pt>
                <c:pt idx="4">
                  <c:v>3 to 5</c:v>
                </c:pt>
                <c:pt idx="5">
                  <c:v>1 or 2</c:v>
                </c:pt>
              </c:strCache>
            </c:strRef>
          </c:cat>
          <c:val>
            <c:numRef>
              <c:f>Sheet1!$B$2:$B$7</c:f>
              <c:numCache>
                <c:formatCode>0%</c:formatCode>
                <c:ptCount val="6"/>
                <c:pt idx="0">
                  <c:v>0</c:v>
                </c:pt>
                <c:pt idx="1">
                  <c:v>0</c:v>
                </c:pt>
                <c:pt idx="2">
                  <c:v>0.14000000000000001</c:v>
                </c:pt>
                <c:pt idx="3">
                  <c:v>0.28999999999999998</c:v>
                </c:pt>
                <c:pt idx="4">
                  <c:v>0.5</c:v>
                </c:pt>
                <c:pt idx="5">
                  <c:v>7.0000000000000007E-2</c:v>
                </c:pt>
              </c:numCache>
            </c:numRef>
          </c:val>
          <c:extLst>
            <c:ext xmlns:c16="http://schemas.microsoft.com/office/drawing/2014/chart" uri="{C3380CC4-5D6E-409C-BE32-E72D297353CC}">
              <c16:uniqueId val="{00000000-F9E2-4307-AE7B-B4E658F9DA52}"/>
            </c:ext>
          </c:extLst>
        </c:ser>
        <c:dLbls>
          <c:showLegendKey val="0"/>
          <c:showVal val="0"/>
          <c:showCatName val="0"/>
          <c:showSerName val="0"/>
          <c:showPercent val="0"/>
          <c:showBubbleSize val="0"/>
        </c:dLbls>
        <c:gapWidth val="150"/>
        <c:axId val="1813574712"/>
        <c:axId val="1813572120"/>
      </c:barChart>
      <c:catAx>
        <c:axId val="1813574712"/>
        <c:scaling>
          <c:orientation val="minMax"/>
        </c:scaling>
        <c:delete val="0"/>
        <c:axPos val="l"/>
        <c:numFmt formatCode="General" sourceLinked="0"/>
        <c:majorTickMark val="out"/>
        <c:minorTickMark val="none"/>
        <c:tickLblPos val="nextTo"/>
        <c:txPr>
          <a:bodyPr/>
          <a:lstStyle/>
          <a:p>
            <a:pPr>
              <a:defRPr sz="800"/>
            </a:pPr>
            <a:endParaRPr lang="en-US"/>
          </a:p>
        </c:txPr>
        <c:crossAx val="1813572120"/>
        <c:crosses val="autoZero"/>
        <c:auto val="1"/>
        <c:lblAlgn val="ctr"/>
        <c:lblOffset val="100"/>
        <c:noMultiLvlLbl val="0"/>
      </c:catAx>
      <c:valAx>
        <c:axId val="1813572120"/>
        <c:scaling>
          <c:orientation val="minMax"/>
        </c:scaling>
        <c:delete val="1"/>
        <c:axPos val="b"/>
        <c:numFmt formatCode="0%" sourceLinked="1"/>
        <c:majorTickMark val="out"/>
        <c:minorTickMark val="none"/>
        <c:tickLblPos val="nextTo"/>
        <c:crossAx val="18135747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86196911995"/>
          <c:y val="8.94294330335971E-2"/>
          <c:w val="0.69923433442544003"/>
          <c:h val="0.61568033754409002"/>
        </c:manualLayout>
      </c:layout>
      <c:doughnutChart>
        <c:varyColors val="1"/>
        <c:ser>
          <c:idx val="0"/>
          <c:order val="0"/>
          <c:tx>
            <c:strRef>
              <c:f>Sheet1!$B$1</c:f>
              <c:strCache>
                <c:ptCount val="1"/>
                <c:pt idx="0">
                  <c:v>Sales</c:v>
                </c:pt>
              </c:strCache>
            </c:strRef>
          </c:tx>
          <c:dPt>
            <c:idx val="0"/>
            <c:bubble3D val="0"/>
            <c:spPr>
              <a:solidFill>
                <a:schemeClr val="accent5">
                  <a:lumMod val="20000"/>
                  <a:lumOff val="80000"/>
                </a:schemeClr>
              </a:solidFill>
            </c:spPr>
            <c:extLst>
              <c:ext xmlns:c16="http://schemas.microsoft.com/office/drawing/2014/chart" uri="{C3380CC4-5D6E-409C-BE32-E72D297353CC}">
                <c16:uniqueId val="{00000001-EF74-4F81-8420-4B40E74BE25F}"/>
              </c:ext>
            </c:extLst>
          </c:dPt>
          <c:dPt>
            <c:idx val="1"/>
            <c:bubble3D val="0"/>
            <c:spPr>
              <a:solidFill>
                <a:schemeClr val="accent5">
                  <a:lumMod val="40000"/>
                  <a:lumOff val="60000"/>
                </a:schemeClr>
              </a:solidFill>
              <a:ln>
                <a:solidFill>
                  <a:schemeClr val="accent5">
                    <a:lumMod val="40000"/>
                    <a:lumOff val="60000"/>
                  </a:schemeClr>
                </a:solidFill>
              </a:ln>
            </c:spPr>
            <c:extLst>
              <c:ext xmlns:c16="http://schemas.microsoft.com/office/drawing/2014/chart" uri="{C3380CC4-5D6E-409C-BE32-E72D297353CC}">
                <c16:uniqueId val="{00000003-EF74-4F81-8420-4B40E74BE25F}"/>
              </c:ext>
            </c:extLst>
          </c:dPt>
          <c:dPt>
            <c:idx val="2"/>
            <c:bubble3D val="0"/>
            <c:spPr>
              <a:solidFill>
                <a:schemeClr val="accent5">
                  <a:lumMod val="60000"/>
                  <a:lumOff val="40000"/>
                </a:schemeClr>
              </a:solidFill>
            </c:spPr>
            <c:extLst>
              <c:ext xmlns:c16="http://schemas.microsoft.com/office/drawing/2014/chart" uri="{C3380CC4-5D6E-409C-BE32-E72D297353CC}">
                <c16:uniqueId val="{00000005-EF74-4F81-8420-4B40E74BE25F}"/>
              </c:ext>
            </c:extLst>
          </c:dPt>
          <c:dPt>
            <c:idx val="3"/>
            <c:bubble3D val="0"/>
            <c:spPr>
              <a:solidFill>
                <a:schemeClr val="accent5">
                  <a:lumMod val="75000"/>
                </a:schemeClr>
              </a:solidFill>
            </c:spPr>
            <c:extLst>
              <c:ext xmlns:c16="http://schemas.microsoft.com/office/drawing/2014/chart" uri="{C3380CC4-5D6E-409C-BE32-E72D297353CC}">
                <c16:uniqueId val="{00000007-EF74-4F81-8420-4B40E74BE25F}"/>
              </c:ext>
            </c:extLst>
          </c:dPt>
          <c:dPt>
            <c:idx val="4"/>
            <c:bubble3D val="0"/>
            <c:spPr>
              <a:solidFill>
                <a:schemeClr val="accent4">
                  <a:lumMod val="50000"/>
                </a:schemeClr>
              </a:solidFill>
            </c:spPr>
            <c:extLst>
              <c:ext xmlns:c16="http://schemas.microsoft.com/office/drawing/2014/chart" uri="{C3380CC4-5D6E-409C-BE32-E72D297353CC}">
                <c16:uniqueId val="{00000009-EF74-4F81-8420-4B40E74BE25F}"/>
              </c:ext>
            </c:extLst>
          </c:dPt>
          <c:dLbls>
            <c:dLbl>
              <c:idx val="3"/>
              <c:layout>
                <c:manualLayout>
                  <c:x val="-1.21612641075452E-2"/>
                  <c:y val="-9.9876726953150308E-3"/>
                </c:manualLayout>
              </c:layout>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74-4F81-8420-4B40E74BE25F}"/>
                </c:ext>
              </c:extLst>
            </c:dLbl>
            <c:dLbl>
              <c:idx val="4"/>
              <c:layout>
                <c:manualLayout>
                  <c:x val="-1.21612641075452E-2"/>
                  <c:y val="-0.12983974503909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74-4F81-8420-4B40E74BE25F}"/>
                </c:ext>
              </c:extLst>
            </c:dLbl>
            <c:spPr>
              <a:noFill/>
              <a:ln>
                <a:noFill/>
              </a:ln>
              <a:effectLst/>
            </c:spPr>
            <c:txPr>
              <a:bodyPr/>
              <a:lstStyle/>
              <a:p>
                <a:pPr>
                  <a:defRPr sz="1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Once</c:v>
                </c:pt>
                <c:pt idx="1">
                  <c:v>2-3 times</c:v>
                </c:pt>
                <c:pt idx="2">
                  <c:v>4-5 times</c:v>
                </c:pt>
                <c:pt idx="3">
                  <c:v>6-10 times</c:v>
                </c:pt>
              </c:strCache>
            </c:strRef>
          </c:cat>
          <c:val>
            <c:numRef>
              <c:f>Sheet1!$B$2:$B$5</c:f>
              <c:numCache>
                <c:formatCode>0%</c:formatCode>
                <c:ptCount val="4"/>
                <c:pt idx="0">
                  <c:v>0.25</c:v>
                </c:pt>
                <c:pt idx="1">
                  <c:v>0.13</c:v>
                </c:pt>
                <c:pt idx="2">
                  <c:v>0.5</c:v>
                </c:pt>
                <c:pt idx="3">
                  <c:v>0.13</c:v>
                </c:pt>
              </c:numCache>
            </c:numRef>
          </c:val>
          <c:extLst>
            <c:ext xmlns:c16="http://schemas.microsoft.com/office/drawing/2014/chart" uri="{C3380CC4-5D6E-409C-BE32-E72D297353CC}">
              <c16:uniqueId val="{0000000A-EF74-4F81-8420-4B40E74BE25F}"/>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1.2968184728644199E-2"/>
          <c:y val="0.72765700601816297"/>
          <c:w val="0.96270928705626502"/>
          <c:h val="0.26734915763417999"/>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5B9BD5">
                <a:lumMod val="60000"/>
                <a:lumOff val="40000"/>
              </a:srgb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Used to use but I successfully quit.</c:v>
                </c:pt>
                <c:pt idx="1">
                  <c:v>I only use this product socially.</c:v>
                </c:pt>
                <c:pt idx="2">
                  <c:v>Currently use/tried to quit/not been successful.</c:v>
                </c:pt>
                <c:pt idx="3">
                  <c:v>Currently use/not tried to quit/planning to quit.</c:v>
                </c:pt>
                <c:pt idx="4">
                  <c:v>Currently use/no desire to quit.</c:v>
                </c:pt>
              </c:strCache>
            </c:strRef>
          </c:cat>
          <c:val>
            <c:numRef>
              <c:f>Sheet1!$B$2:$B$6</c:f>
              <c:numCache>
                <c:formatCode>0%</c:formatCode>
                <c:ptCount val="5"/>
                <c:pt idx="0">
                  <c:v>0.08</c:v>
                </c:pt>
                <c:pt idx="1">
                  <c:v>0.4</c:v>
                </c:pt>
                <c:pt idx="2">
                  <c:v>0.05</c:v>
                </c:pt>
                <c:pt idx="3">
                  <c:v>0.1</c:v>
                </c:pt>
                <c:pt idx="4">
                  <c:v>0.37</c:v>
                </c:pt>
              </c:numCache>
            </c:numRef>
          </c:val>
          <c:extLst>
            <c:ext xmlns:c16="http://schemas.microsoft.com/office/drawing/2014/chart" uri="{C3380CC4-5D6E-409C-BE32-E72D297353CC}">
              <c16:uniqueId val="{00000000-EC0C-4B52-89E4-64DBF792F4A3}"/>
            </c:ext>
          </c:extLst>
        </c:ser>
        <c:dLbls>
          <c:showLegendKey val="0"/>
          <c:showVal val="0"/>
          <c:showCatName val="0"/>
          <c:showSerName val="0"/>
          <c:showPercent val="0"/>
          <c:showBubbleSize val="0"/>
        </c:dLbls>
        <c:gapWidth val="150"/>
        <c:axId val="1813145608"/>
        <c:axId val="1813134120"/>
      </c:barChart>
      <c:catAx>
        <c:axId val="1813145608"/>
        <c:scaling>
          <c:orientation val="minMax"/>
        </c:scaling>
        <c:delete val="0"/>
        <c:axPos val="l"/>
        <c:numFmt formatCode="General" sourceLinked="0"/>
        <c:majorTickMark val="out"/>
        <c:minorTickMark val="none"/>
        <c:tickLblPos val="nextTo"/>
        <c:txPr>
          <a:bodyPr/>
          <a:lstStyle/>
          <a:p>
            <a:pPr>
              <a:defRPr sz="800"/>
            </a:pPr>
            <a:endParaRPr lang="en-US"/>
          </a:p>
        </c:txPr>
        <c:crossAx val="1813134120"/>
        <c:crosses val="autoZero"/>
        <c:auto val="1"/>
        <c:lblAlgn val="ctr"/>
        <c:lblOffset val="100"/>
        <c:noMultiLvlLbl val="0"/>
      </c:catAx>
      <c:valAx>
        <c:axId val="1813134120"/>
        <c:scaling>
          <c:orientation val="minMax"/>
        </c:scaling>
        <c:delete val="1"/>
        <c:axPos val="b"/>
        <c:numFmt formatCode="0%" sourceLinked="1"/>
        <c:majorTickMark val="out"/>
        <c:minorTickMark val="none"/>
        <c:tickLblPos val="nextTo"/>
        <c:crossAx val="18131456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5B9BD5">
                <a:lumMod val="60000"/>
                <a:lumOff val="40000"/>
              </a:srgbClr>
            </a:solidFill>
            <a:ln>
              <a:noFill/>
            </a:ln>
            <a:effectLst/>
          </c:spPr>
          <c:invertIfNegative val="0"/>
          <c:dPt>
            <c:idx val="0"/>
            <c:invertIfNegative val="0"/>
            <c:bubble3D val="0"/>
            <c:extLst>
              <c:ext xmlns:c16="http://schemas.microsoft.com/office/drawing/2014/chart" uri="{C3380CC4-5D6E-409C-BE32-E72D297353CC}">
                <c16:uniqueId val="{00000003-51ED-4353-B73E-B23F44E0EDA2}"/>
              </c:ext>
            </c:extLst>
          </c:dPt>
          <c:dPt>
            <c:idx val="1"/>
            <c:invertIfNegative val="0"/>
            <c:bubble3D val="0"/>
            <c:extLst>
              <c:ext xmlns:c16="http://schemas.microsoft.com/office/drawing/2014/chart" uri="{C3380CC4-5D6E-409C-BE32-E72D297353CC}">
                <c16:uniqueId val="{00000004-51ED-4353-B73E-B23F44E0EDA2}"/>
              </c:ext>
            </c:extLst>
          </c:dPt>
          <c:dPt>
            <c:idx val="2"/>
            <c:invertIfNegative val="0"/>
            <c:bubble3D val="0"/>
            <c:extLst>
              <c:ext xmlns:c16="http://schemas.microsoft.com/office/drawing/2014/chart" uri="{C3380CC4-5D6E-409C-BE32-E72D297353CC}">
                <c16:uniqueId val="{00000007-E4B5-478C-BEC9-508313DE560A}"/>
              </c:ext>
            </c:extLst>
          </c:dPt>
          <c:dPt>
            <c:idx val="3"/>
            <c:invertIfNegative val="0"/>
            <c:bubble3D val="0"/>
            <c:extLst>
              <c:ext xmlns:c16="http://schemas.microsoft.com/office/drawing/2014/chart" uri="{C3380CC4-5D6E-409C-BE32-E72D297353CC}">
                <c16:uniqueId val="{00000006-E4B5-478C-BEC9-508313DE560A}"/>
              </c:ext>
            </c:extLst>
          </c:dPt>
          <c:dPt>
            <c:idx val="4"/>
            <c:invertIfNegative val="0"/>
            <c:bubble3D val="0"/>
            <c:extLst>
              <c:ext xmlns:c16="http://schemas.microsoft.com/office/drawing/2014/chart" uri="{C3380CC4-5D6E-409C-BE32-E72D297353CC}">
                <c16:uniqueId val="{00000005-E4B5-478C-BEC9-508313DE560A}"/>
              </c:ext>
            </c:extLst>
          </c:dPt>
          <c:dPt>
            <c:idx val="5"/>
            <c:invertIfNegative val="0"/>
            <c:bubble3D val="0"/>
            <c:extLst>
              <c:ext xmlns:c16="http://schemas.microsoft.com/office/drawing/2014/chart" uri="{C3380CC4-5D6E-409C-BE32-E72D297353CC}">
                <c16:uniqueId val="{00000004-E4B5-478C-BEC9-508313DE560A}"/>
              </c:ext>
            </c:extLst>
          </c:dPt>
          <c:dPt>
            <c:idx val="6"/>
            <c:invertIfNegative val="0"/>
            <c:bubble3D val="0"/>
            <c:extLst>
              <c:ext xmlns:c16="http://schemas.microsoft.com/office/drawing/2014/chart" uri="{C3380CC4-5D6E-409C-BE32-E72D297353CC}">
                <c16:uniqueId val="{00000003-E4B5-478C-BEC9-508313DE560A}"/>
              </c:ext>
            </c:extLst>
          </c:dPt>
          <c:dPt>
            <c:idx val="7"/>
            <c:invertIfNegative val="0"/>
            <c:bubble3D val="0"/>
            <c:extLst>
              <c:ext xmlns:c16="http://schemas.microsoft.com/office/drawing/2014/chart" uri="{C3380CC4-5D6E-409C-BE32-E72D297353CC}">
                <c16:uniqueId val="{00000002-E4B5-478C-BEC9-508313DE560A}"/>
              </c:ext>
            </c:extLst>
          </c:dPt>
          <c:dPt>
            <c:idx val="8"/>
            <c:invertIfNegative val="0"/>
            <c:bubble3D val="0"/>
            <c:extLst>
              <c:ext xmlns:c16="http://schemas.microsoft.com/office/drawing/2014/chart" uri="{C3380CC4-5D6E-409C-BE32-E72D297353CC}">
                <c16:uniqueId val="{00000001-E4B5-478C-BEC9-508313DE560A}"/>
              </c:ext>
            </c:extLst>
          </c:dPt>
          <c:dPt>
            <c:idx val="9"/>
            <c:invertIfNegative val="0"/>
            <c:bubble3D val="0"/>
            <c:extLst>
              <c:ext xmlns:c16="http://schemas.microsoft.com/office/drawing/2014/chart" uri="{C3380CC4-5D6E-409C-BE32-E72D297353CC}">
                <c16:uniqueId val="{00000000-E4B5-478C-BEC9-508313DE56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None of the above</c:v>
                </c:pt>
                <c:pt idx="1">
                  <c:v>Hypnosis</c:v>
                </c:pt>
                <c:pt idx="2">
                  <c:v>In-person counseling (individual or group)</c:v>
                </c:pt>
                <c:pt idx="3">
                  <c:v>An in-person cessation program</c:v>
                </c:pt>
                <c:pt idx="4">
                  <c:v>An online cessation program</c:v>
                </c:pt>
                <c:pt idx="5">
                  <c:v>Acupuncture</c:v>
                </c:pt>
                <c:pt idx="6">
                  <c:v>A phone cessation program/quitline</c:v>
                </c:pt>
                <c:pt idx="7">
                  <c:v>A prescription drug product such as Zyban, etc.</c:v>
                </c:pt>
                <c:pt idx="8">
                  <c:v>Nicotine patch, gum, nasal spray, lozenges</c:v>
                </c:pt>
              </c:strCache>
            </c:strRef>
          </c:cat>
          <c:val>
            <c:numRef>
              <c:f>Sheet1!$B$2:$B$10</c:f>
              <c:numCache>
                <c:formatCode>0%</c:formatCode>
                <c:ptCount val="9"/>
                <c:pt idx="0">
                  <c:v>0.5</c:v>
                </c:pt>
                <c:pt idx="1">
                  <c:v>0.25</c:v>
                </c:pt>
                <c:pt idx="2">
                  <c:v>0.25</c:v>
                </c:pt>
                <c:pt idx="3">
                  <c:v>0.25</c:v>
                </c:pt>
                <c:pt idx="4">
                  <c:v>0.25</c:v>
                </c:pt>
                <c:pt idx="5">
                  <c:v>0.25</c:v>
                </c:pt>
                <c:pt idx="6">
                  <c:v>0.38</c:v>
                </c:pt>
                <c:pt idx="7">
                  <c:v>0.38</c:v>
                </c:pt>
                <c:pt idx="8">
                  <c:v>0.38</c:v>
                </c:pt>
              </c:numCache>
            </c:numRef>
          </c:val>
          <c:extLst>
            <c:ext xmlns:c16="http://schemas.microsoft.com/office/drawing/2014/chart" uri="{C3380CC4-5D6E-409C-BE32-E72D297353CC}">
              <c16:uniqueId val="{00000000-51ED-4353-B73E-B23F44E0EDA2}"/>
            </c:ext>
          </c:extLst>
        </c:ser>
        <c:dLbls>
          <c:dLblPos val="outEnd"/>
          <c:showLegendKey val="0"/>
          <c:showVal val="1"/>
          <c:showCatName val="0"/>
          <c:showSerName val="0"/>
          <c:showPercent val="0"/>
          <c:showBubbleSize val="0"/>
        </c:dLbls>
        <c:gapWidth val="68"/>
        <c:axId val="1813059048"/>
        <c:axId val="1813056728"/>
      </c:barChart>
      <c:catAx>
        <c:axId val="1813059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3056728"/>
        <c:crosses val="autoZero"/>
        <c:auto val="1"/>
        <c:lblAlgn val="ctr"/>
        <c:lblOffset val="100"/>
        <c:noMultiLvlLbl val="0"/>
      </c:catAx>
      <c:valAx>
        <c:axId val="1813056728"/>
        <c:scaling>
          <c:orientation val="minMax"/>
          <c:max val="1"/>
        </c:scaling>
        <c:delete val="1"/>
        <c:axPos val="b"/>
        <c:numFmt formatCode="0%" sourceLinked="1"/>
        <c:majorTickMark val="none"/>
        <c:minorTickMark val="none"/>
        <c:tickLblPos val="nextTo"/>
        <c:crossAx val="181305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5B9BD5">
                <a:lumMod val="60000"/>
                <a:lumOff val="40000"/>
              </a:srgbClr>
            </a:solidFill>
            <a:ln>
              <a:noFill/>
            </a:ln>
            <a:effectLst/>
          </c:spPr>
          <c:invertIfNegative val="0"/>
          <c:dPt>
            <c:idx val="0"/>
            <c:invertIfNegative val="0"/>
            <c:bubble3D val="0"/>
            <c:extLst>
              <c:ext xmlns:c16="http://schemas.microsoft.com/office/drawing/2014/chart" uri="{C3380CC4-5D6E-409C-BE32-E72D297353CC}">
                <c16:uniqueId val="{00000001-7B51-4A99-9B23-856BE5B7C11E}"/>
              </c:ext>
            </c:extLst>
          </c:dPt>
          <c:dPt>
            <c:idx val="1"/>
            <c:invertIfNegative val="0"/>
            <c:bubble3D val="0"/>
            <c:extLst>
              <c:ext xmlns:c16="http://schemas.microsoft.com/office/drawing/2014/chart" uri="{C3380CC4-5D6E-409C-BE32-E72D297353CC}">
                <c16:uniqueId val="{00000007-2F4F-47B6-BB06-A1D6898E8F7D}"/>
              </c:ext>
            </c:extLst>
          </c:dPt>
          <c:dPt>
            <c:idx val="2"/>
            <c:invertIfNegative val="0"/>
            <c:bubble3D val="0"/>
            <c:extLst>
              <c:ext xmlns:c16="http://schemas.microsoft.com/office/drawing/2014/chart" uri="{C3380CC4-5D6E-409C-BE32-E72D297353CC}">
                <c16:uniqueId val="{00000006-2F4F-47B6-BB06-A1D6898E8F7D}"/>
              </c:ext>
            </c:extLst>
          </c:dPt>
          <c:dPt>
            <c:idx val="3"/>
            <c:invertIfNegative val="0"/>
            <c:bubble3D val="0"/>
            <c:extLst>
              <c:ext xmlns:c16="http://schemas.microsoft.com/office/drawing/2014/chart" uri="{C3380CC4-5D6E-409C-BE32-E72D297353CC}">
                <c16:uniqueId val="{00000005-2F4F-47B6-BB06-A1D6898E8F7D}"/>
              </c:ext>
            </c:extLst>
          </c:dPt>
          <c:dPt>
            <c:idx val="4"/>
            <c:invertIfNegative val="0"/>
            <c:bubble3D val="0"/>
            <c:extLst>
              <c:ext xmlns:c16="http://schemas.microsoft.com/office/drawing/2014/chart" uri="{C3380CC4-5D6E-409C-BE32-E72D297353CC}">
                <c16:uniqueId val="{00000004-2F4F-47B6-BB06-A1D6898E8F7D}"/>
              </c:ext>
            </c:extLst>
          </c:dPt>
          <c:dPt>
            <c:idx val="5"/>
            <c:invertIfNegative val="0"/>
            <c:bubble3D val="0"/>
            <c:extLst>
              <c:ext xmlns:c16="http://schemas.microsoft.com/office/drawing/2014/chart" uri="{C3380CC4-5D6E-409C-BE32-E72D297353CC}">
                <c16:uniqueId val="{00000003-2F4F-47B6-BB06-A1D6898E8F7D}"/>
              </c:ext>
            </c:extLst>
          </c:dPt>
          <c:dPt>
            <c:idx val="6"/>
            <c:invertIfNegative val="0"/>
            <c:bubble3D val="0"/>
            <c:extLst>
              <c:ext xmlns:c16="http://schemas.microsoft.com/office/drawing/2014/chart" uri="{C3380CC4-5D6E-409C-BE32-E72D297353CC}">
                <c16:uniqueId val="{00000002-2F4F-47B6-BB06-A1D6898E8F7D}"/>
              </c:ext>
            </c:extLst>
          </c:dPt>
          <c:dPt>
            <c:idx val="7"/>
            <c:invertIfNegative val="0"/>
            <c:bubble3D val="0"/>
            <c:extLst>
              <c:ext xmlns:c16="http://schemas.microsoft.com/office/drawing/2014/chart" uri="{C3380CC4-5D6E-409C-BE32-E72D297353CC}">
                <c16:uniqueId val="{00000001-2F4F-47B6-BB06-A1D6898E8F7D}"/>
              </c:ext>
            </c:extLst>
          </c:dPt>
          <c:dPt>
            <c:idx val="8"/>
            <c:invertIfNegative val="0"/>
            <c:bubble3D val="0"/>
            <c:extLst>
              <c:ext xmlns:c16="http://schemas.microsoft.com/office/drawing/2014/chart" uri="{C3380CC4-5D6E-409C-BE32-E72D297353CC}">
                <c16:uniqueId val="{00000000-2F4F-47B6-BB06-A1D6898E8F7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 online cessation program</c:v>
                </c:pt>
                <c:pt idx="1">
                  <c:v>Hypnosis</c:v>
                </c:pt>
                <c:pt idx="2">
                  <c:v>In-person counseling (individual or group)</c:v>
                </c:pt>
                <c:pt idx="3">
                  <c:v>A prescription drug product such as Zyban, etc.</c:v>
                </c:pt>
                <c:pt idx="4">
                  <c:v>An in-person cessation program</c:v>
                </c:pt>
                <c:pt idx="5">
                  <c:v>Acupuncture</c:v>
                </c:pt>
                <c:pt idx="6">
                  <c:v>Nicotine patch, gum, nasal spray, lozenges</c:v>
                </c:pt>
                <c:pt idx="7">
                  <c:v>A phone cessation program/quitline</c:v>
                </c:pt>
              </c:strCache>
            </c:strRef>
          </c:cat>
          <c:val>
            <c:numRef>
              <c:f>Sheet1!$B$2:$B$9</c:f>
              <c:numCache>
                <c:formatCode>0%</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7B51-4A99-9B23-856BE5B7C11E}"/>
            </c:ext>
          </c:extLst>
        </c:ser>
        <c:dLbls>
          <c:dLblPos val="outEnd"/>
          <c:showLegendKey val="0"/>
          <c:showVal val="1"/>
          <c:showCatName val="0"/>
          <c:showSerName val="0"/>
          <c:showPercent val="0"/>
          <c:showBubbleSize val="0"/>
        </c:dLbls>
        <c:gapWidth val="68"/>
        <c:axId val="1812999736"/>
        <c:axId val="1812996824"/>
      </c:barChart>
      <c:catAx>
        <c:axId val="1812999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2996824"/>
        <c:crosses val="autoZero"/>
        <c:auto val="1"/>
        <c:lblAlgn val="ctr"/>
        <c:lblOffset val="100"/>
        <c:noMultiLvlLbl val="0"/>
      </c:catAx>
      <c:valAx>
        <c:axId val="1812996824"/>
        <c:scaling>
          <c:orientation val="minMax"/>
          <c:max val="1"/>
        </c:scaling>
        <c:delete val="1"/>
        <c:axPos val="b"/>
        <c:numFmt formatCode="0%" sourceLinked="1"/>
        <c:majorTickMark val="none"/>
        <c:minorTickMark val="none"/>
        <c:tickLblPos val="nextTo"/>
        <c:crossAx val="1812999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FFFFFF">
                <a:lumMod val="75000"/>
              </a:srgbClr>
            </a:solidFill>
            <a:ln>
              <a:solidFill>
                <a:schemeClr val="tx1">
                  <a:lumMod val="65000"/>
                  <a:lumOff val="35000"/>
                </a:schemeClr>
              </a:solidFill>
            </a:ln>
          </c:spPr>
          <c:invertIfNegative val="0"/>
          <c:dLbls>
            <c:dLbl>
              <c:idx val="3"/>
              <c:layout>
                <c:manualLayout>
                  <c:x val="-1.07130828569002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A7-4166-B42F-96BADB7A035D}"/>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More than 20</c:v>
                </c:pt>
                <c:pt idx="1">
                  <c:v>16 to 20</c:v>
                </c:pt>
                <c:pt idx="2">
                  <c:v>11 to 15</c:v>
                </c:pt>
                <c:pt idx="3">
                  <c:v>6 to 10</c:v>
                </c:pt>
                <c:pt idx="4">
                  <c:v>3 to 5</c:v>
                </c:pt>
                <c:pt idx="5">
                  <c:v>1 or 2</c:v>
                </c:pt>
              </c:strCache>
            </c:strRef>
          </c:cat>
          <c:val>
            <c:numRef>
              <c:f>Sheet1!$B$2:$B$7</c:f>
              <c:numCache>
                <c:formatCode>0%</c:formatCode>
                <c:ptCount val="6"/>
                <c:pt idx="0">
                  <c:v>0.05</c:v>
                </c:pt>
                <c:pt idx="1">
                  <c:v>0</c:v>
                </c:pt>
                <c:pt idx="2">
                  <c:v>0.11</c:v>
                </c:pt>
                <c:pt idx="3">
                  <c:v>0.47</c:v>
                </c:pt>
                <c:pt idx="4">
                  <c:v>0.26</c:v>
                </c:pt>
                <c:pt idx="5">
                  <c:v>0.11</c:v>
                </c:pt>
              </c:numCache>
            </c:numRef>
          </c:val>
          <c:extLst>
            <c:ext xmlns:c16="http://schemas.microsoft.com/office/drawing/2014/chart" uri="{C3380CC4-5D6E-409C-BE32-E72D297353CC}">
              <c16:uniqueId val="{00000000-F9E2-4307-AE7B-B4E658F9DA52}"/>
            </c:ext>
          </c:extLst>
        </c:ser>
        <c:dLbls>
          <c:showLegendKey val="0"/>
          <c:showVal val="0"/>
          <c:showCatName val="0"/>
          <c:showSerName val="0"/>
          <c:showPercent val="0"/>
          <c:showBubbleSize val="0"/>
        </c:dLbls>
        <c:gapWidth val="150"/>
        <c:axId val="-2093317560"/>
        <c:axId val="-2093179976"/>
      </c:barChart>
      <c:catAx>
        <c:axId val="-2093317560"/>
        <c:scaling>
          <c:orientation val="minMax"/>
        </c:scaling>
        <c:delete val="0"/>
        <c:axPos val="l"/>
        <c:numFmt formatCode="General" sourceLinked="0"/>
        <c:majorTickMark val="out"/>
        <c:minorTickMark val="none"/>
        <c:tickLblPos val="nextTo"/>
        <c:txPr>
          <a:bodyPr/>
          <a:lstStyle/>
          <a:p>
            <a:pPr>
              <a:defRPr sz="800"/>
            </a:pPr>
            <a:endParaRPr lang="en-US"/>
          </a:p>
        </c:txPr>
        <c:crossAx val="-2093179976"/>
        <c:crosses val="autoZero"/>
        <c:auto val="1"/>
        <c:lblAlgn val="ctr"/>
        <c:lblOffset val="100"/>
        <c:noMultiLvlLbl val="0"/>
      </c:catAx>
      <c:valAx>
        <c:axId val="-2093179976"/>
        <c:scaling>
          <c:orientation val="minMax"/>
        </c:scaling>
        <c:delete val="1"/>
        <c:axPos val="b"/>
        <c:numFmt formatCode="0%" sourceLinked="1"/>
        <c:majorTickMark val="out"/>
        <c:minorTickMark val="none"/>
        <c:tickLblPos val="nextTo"/>
        <c:crossAx val="-20933175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86196911995"/>
          <c:y val="8.94294330335971E-2"/>
          <c:w val="0.69923433442544003"/>
          <c:h val="0.61568033754409002"/>
        </c:manualLayout>
      </c:layout>
      <c:doughnutChart>
        <c:varyColors val="1"/>
        <c:ser>
          <c:idx val="0"/>
          <c:order val="0"/>
          <c:tx>
            <c:strRef>
              <c:f>Sheet1!$B$1</c:f>
              <c:strCache>
                <c:ptCount val="1"/>
                <c:pt idx="0">
                  <c:v>Sales</c:v>
                </c:pt>
              </c:strCache>
            </c:strRef>
          </c:tx>
          <c:dPt>
            <c:idx val="0"/>
            <c:bubble3D val="0"/>
            <c:spPr>
              <a:solidFill>
                <a:srgbClr val="FFFFFF">
                  <a:lumMod val="85000"/>
                </a:srgbClr>
              </a:solidFill>
            </c:spPr>
            <c:extLst>
              <c:ext xmlns:c16="http://schemas.microsoft.com/office/drawing/2014/chart" uri="{C3380CC4-5D6E-409C-BE32-E72D297353CC}">
                <c16:uniqueId val="{00000001-AD5C-45AD-BF0F-73BECD869428}"/>
              </c:ext>
            </c:extLst>
          </c:dPt>
          <c:dPt>
            <c:idx val="1"/>
            <c:bubble3D val="0"/>
            <c:spPr>
              <a:solidFill>
                <a:srgbClr val="FFFFFF">
                  <a:lumMod val="75000"/>
                </a:srgbClr>
              </a:solidFill>
              <a:ln>
                <a:solidFill>
                  <a:schemeClr val="accent5">
                    <a:lumMod val="40000"/>
                    <a:lumOff val="60000"/>
                  </a:schemeClr>
                </a:solidFill>
              </a:ln>
            </c:spPr>
            <c:extLst>
              <c:ext xmlns:c16="http://schemas.microsoft.com/office/drawing/2014/chart" uri="{C3380CC4-5D6E-409C-BE32-E72D297353CC}">
                <c16:uniqueId val="{00000003-AD5C-45AD-BF0F-73BECD869428}"/>
              </c:ext>
            </c:extLst>
          </c:dPt>
          <c:dPt>
            <c:idx val="2"/>
            <c:bubble3D val="0"/>
            <c:spPr>
              <a:solidFill>
                <a:srgbClr val="FFFFFF">
                  <a:lumMod val="50000"/>
                </a:srgbClr>
              </a:solidFill>
            </c:spPr>
            <c:extLst>
              <c:ext xmlns:c16="http://schemas.microsoft.com/office/drawing/2014/chart" uri="{C3380CC4-5D6E-409C-BE32-E72D297353CC}">
                <c16:uniqueId val="{00000005-AD5C-45AD-BF0F-73BECD869428}"/>
              </c:ext>
            </c:extLst>
          </c:dPt>
          <c:dPt>
            <c:idx val="3"/>
            <c:bubble3D val="0"/>
            <c:spPr>
              <a:solidFill>
                <a:srgbClr val="000000">
                  <a:lumMod val="75000"/>
                  <a:lumOff val="25000"/>
                </a:srgbClr>
              </a:solidFill>
            </c:spPr>
            <c:extLst>
              <c:ext xmlns:c16="http://schemas.microsoft.com/office/drawing/2014/chart" uri="{C3380CC4-5D6E-409C-BE32-E72D297353CC}">
                <c16:uniqueId val="{00000007-AD5C-45AD-BF0F-73BECD869428}"/>
              </c:ext>
            </c:extLst>
          </c:dPt>
          <c:dPt>
            <c:idx val="4"/>
            <c:bubble3D val="0"/>
            <c:spPr>
              <a:solidFill>
                <a:schemeClr val="accent4">
                  <a:lumMod val="50000"/>
                </a:schemeClr>
              </a:solidFill>
            </c:spPr>
            <c:extLst>
              <c:ext xmlns:c16="http://schemas.microsoft.com/office/drawing/2014/chart" uri="{C3380CC4-5D6E-409C-BE32-E72D297353CC}">
                <c16:uniqueId val="{00000009-AD5C-45AD-BF0F-73BECD869428}"/>
              </c:ext>
            </c:extLst>
          </c:dPt>
          <c:dLbls>
            <c:dLbl>
              <c:idx val="3"/>
              <c:layout>
                <c:manualLayout>
                  <c:x val="4.0537547025149799E-3"/>
                  <c:y val="-9.9876726953150308E-3"/>
                </c:manualLayout>
              </c:layout>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5C-45AD-BF0F-73BECD869428}"/>
                </c:ext>
              </c:extLst>
            </c:dLbl>
            <c:dLbl>
              <c:idx val="4"/>
              <c:layout>
                <c:manualLayout>
                  <c:x val="-1.21612641075452E-2"/>
                  <c:y val="-0.12983974503909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5C-45AD-BF0F-73BECD869428}"/>
                </c:ext>
              </c:extLst>
            </c:dLbl>
            <c:spPr>
              <a:noFill/>
              <a:ln>
                <a:noFill/>
              </a:ln>
              <a:effectLst/>
            </c:spPr>
            <c:txPr>
              <a:bodyPr/>
              <a:lstStyle/>
              <a:p>
                <a:pPr>
                  <a:defRPr sz="1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Once</c:v>
                </c:pt>
                <c:pt idx="1">
                  <c:v>2-3 times</c:v>
                </c:pt>
                <c:pt idx="2">
                  <c:v>4-5 times</c:v>
                </c:pt>
                <c:pt idx="3">
                  <c:v>6-10 times</c:v>
                </c:pt>
              </c:strCache>
            </c:strRef>
          </c:cat>
          <c:val>
            <c:numRef>
              <c:f>Sheet1!$B$2:$B$5</c:f>
              <c:numCache>
                <c:formatCode>0%</c:formatCode>
                <c:ptCount val="4"/>
                <c:pt idx="0">
                  <c:v>0.27</c:v>
                </c:pt>
                <c:pt idx="1">
                  <c:v>0.39</c:v>
                </c:pt>
                <c:pt idx="2">
                  <c:v>0.31</c:v>
                </c:pt>
                <c:pt idx="3">
                  <c:v>0.04</c:v>
                </c:pt>
              </c:numCache>
            </c:numRef>
          </c:val>
          <c:extLst>
            <c:ext xmlns:c16="http://schemas.microsoft.com/office/drawing/2014/chart" uri="{C3380CC4-5D6E-409C-BE32-E72D297353CC}">
              <c16:uniqueId val="{0000000A-AD5C-45AD-BF0F-73BECD869428}"/>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1.2968184728644199E-2"/>
          <c:y val="0.72765700601816297"/>
          <c:w val="0.96270928705626502"/>
          <c:h val="0.26734915763417999"/>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FFFFFF">
                <a:lumMod val="75000"/>
              </a:srgb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Used to use but I successfully quit.</c:v>
                </c:pt>
                <c:pt idx="1">
                  <c:v>I only use this product socially.</c:v>
                </c:pt>
                <c:pt idx="2">
                  <c:v>Currently use/tried to quit/not been successful.</c:v>
                </c:pt>
                <c:pt idx="3">
                  <c:v>Currently use/not tried to quit/planning to quit.</c:v>
                </c:pt>
                <c:pt idx="4">
                  <c:v>Currently use/no desire to quit.</c:v>
                </c:pt>
              </c:strCache>
            </c:strRef>
          </c:cat>
          <c:val>
            <c:numRef>
              <c:f>Sheet1!$B$2:$B$6</c:f>
              <c:numCache>
                <c:formatCode>0%</c:formatCode>
                <c:ptCount val="5"/>
                <c:pt idx="0">
                  <c:v>0.22</c:v>
                </c:pt>
                <c:pt idx="1">
                  <c:v>0.25</c:v>
                </c:pt>
                <c:pt idx="2">
                  <c:v>0.19</c:v>
                </c:pt>
                <c:pt idx="3">
                  <c:v>0.16</c:v>
                </c:pt>
                <c:pt idx="4">
                  <c:v>0.19</c:v>
                </c:pt>
              </c:numCache>
            </c:numRef>
          </c:val>
          <c:extLst>
            <c:ext xmlns:c16="http://schemas.microsoft.com/office/drawing/2014/chart" uri="{C3380CC4-5D6E-409C-BE32-E72D297353CC}">
              <c16:uniqueId val="{00000000-EC0C-4B52-89E4-64DBF792F4A3}"/>
            </c:ext>
          </c:extLst>
        </c:ser>
        <c:dLbls>
          <c:showLegendKey val="0"/>
          <c:showVal val="0"/>
          <c:showCatName val="0"/>
          <c:showSerName val="0"/>
          <c:showPercent val="0"/>
          <c:showBubbleSize val="0"/>
        </c:dLbls>
        <c:gapWidth val="150"/>
        <c:axId val="-2093402392"/>
        <c:axId val="-2093410456"/>
      </c:barChart>
      <c:catAx>
        <c:axId val="-2093402392"/>
        <c:scaling>
          <c:orientation val="minMax"/>
        </c:scaling>
        <c:delete val="0"/>
        <c:axPos val="l"/>
        <c:numFmt formatCode="General" sourceLinked="0"/>
        <c:majorTickMark val="out"/>
        <c:minorTickMark val="none"/>
        <c:tickLblPos val="nextTo"/>
        <c:txPr>
          <a:bodyPr/>
          <a:lstStyle/>
          <a:p>
            <a:pPr>
              <a:defRPr sz="800"/>
            </a:pPr>
            <a:endParaRPr lang="en-US"/>
          </a:p>
        </c:txPr>
        <c:crossAx val="-2093410456"/>
        <c:crosses val="autoZero"/>
        <c:auto val="1"/>
        <c:lblAlgn val="ctr"/>
        <c:lblOffset val="100"/>
        <c:noMultiLvlLbl val="0"/>
      </c:catAx>
      <c:valAx>
        <c:axId val="-2093410456"/>
        <c:scaling>
          <c:orientation val="minMax"/>
        </c:scaling>
        <c:delete val="1"/>
        <c:axPos val="b"/>
        <c:numFmt formatCode="0%" sourceLinked="1"/>
        <c:majorTickMark val="out"/>
        <c:minorTickMark val="none"/>
        <c:tickLblPos val="nextTo"/>
        <c:crossAx val="-20934023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8826978764899E-2"/>
          <c:y val="2.9408965473642999E-2"/>
          <c:w val="0.97326064516301902"/>
          <c:h val="0.9413196196471339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read or listen to the message and think about quitting</c:v>
                </c:pt>
                <c:pt idx="1">
                  <c:v>I read or listen to the message and I am glad that I have already quit</c:v>
                </c:pt>
                <c:pt idx="2">
                  <c:v>I might read or listen to the message, but anti-smoking
 ads usually have little impact on me</c:v>
                </c:pt>
                <c:pt idx="3">
                  <c:v>I generally do not read or listen to anti-smoking advertisements.</c:v>
                </c:pt>
                <c:pt idx="4">
                  <c:v>I don’t pay any attention to anti-smoking advertisements. </c:v>
                </c:pt>
              </c:strCache>
            </c:strRef>
          </c:cat>
          <c:val>
            <c:numRef>
              <c:f>Sheet1!$B$2:$B$6</c:f>
              <c:numCache>
                <c:formatCode>0%</c:formatCode>
                <c:ptCount val="5"/>
                <c:pt idx="0">
                  <c:v>0.28000000000000003</c:v>
                </c:pt>
                <c:pt idx="1">
                  <c:v>0.09</c:v>
                </c:pt>
                <c:pt idx="2">
                  <c:v>0.34</c:v>
                </c:pt>
                <c:pt idx="3">
                  <c:v>0.11</c:v>
                </c:pt>
                <c:pt idx="4">
                  <c:v>0.18</c:v>
                </c:pt>
              </c:numCache>
            </c:numRef>
          </c:val>
          <c:extLst>
            <c:ext xmlns:c16="http://schemas.microsoft.com/office/drawing/2014/chart" uri="{C3380CC4-5D6E-409C-BE32-E72D297353CC}">
              <c16:uniqueId val="{00000000-AB4B-4047-8D64-1630365E73ED}"/>
            </c:ext>
          </c:extLst>
        </c:ser>
        <c:dLbls>
          <c:showLegendKey val="0"/>
          <c:showVal val="0"/>
          <c:showCatName val="0"/>
          <c:showSerName val="0"/>
          <c:showPercent val="0"/>
          <c:showBubbleSize val="0"/>
        </c:dLbls>
        <c:gapWidth val="100"/>
        <c:axId val="-2115996952"/>
        <c:axId val="-2116003992"/>
      </c:barChart>
      <c:catAx>
        <c:axId val="-2115996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6003992"/>
        <c:crosses val="autoZero"/>
        <c:auto val="1"/>
        <c:lblAlgn val="ctr"/>
        <c:lblOffset val="100"/>
        <c:noMultiLvlLbl val="0"/>
      </c:catAx>
      <c:valAx>
        <c:axId val="-2116003992"/>
        <c:scaling>
          <c:orientation val="minMax"/>
          <c:max val="1"/>
        </c:scaling>
        <c:delete val="1"/>
        <c:axPos val="t"/>
        <c:numFmt formatCode="0%" sourceLinked="1"/>
        <c:majorTickMark val="out"/>
        <c:minorTickMark val="none"/>
        <c:tickLblPos val="nextTo"/>
        <c:crossAx val="-2115996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A prescription drug product such as Zyban, etc.</c:v>
                </c:pt>
                <c:pt idx="2">
                  <c:v>A phone cessation program/quitline</c:v>
                </c:pt>
                <c:pt idx="3">
                  <c:v>An online cessation program</c:v>
                </c:pt>
                <c:pt idx="4">
                  <c:v>An in-person cessation program</c:v>
                </c:pt>
                <c:pt idx="5">
                  <c:v>Acupuncture</c:v>
                </c:pt>
                <c:pt idx="6">
                  <c:v>Nicotine patch, gum, nasal spray, lozenges</c:v>
                </c:pt>
              </c:strCache>
            </c:strRef>
          </c:cat>
          <c:val>
            <c:numRef>
              <c:f>Sheet1!$B$2:$B$8</c:f>
              <c:numCache>
                <c:formatCode>0%</c:formatCode>
                <c:ptCount val="7"/>
                <c:pt idx="0">
                  <c:v>1</c:v>
                </c:pt>
                <c:pt idx="1">
                  <c:v>0.67</c:v>
                </c:pt>
                <c:pt idx="2">
                  <c:v>0.67</c:v>
                </c:pt>
                <c:pt idx="3">
                  <c:v>1</c:v>
                </c:pt>
                <c:pt idx="4">
                  <c:v>1</c:v>
                </c:pt>
                <c:pt idx="5">
                  <c:v>1</c:v>
                </c:pt>
                <c:pt idx="6">
                  <c:v>1</c:v>
                </c:pt>
              </c:numCache>
            </c:numRef>
          </c:val>
          <c:extLst>
            <c:ext xmlns:c16="http://schemas.microsoft.com/office/drawing/2014/chart" uri="{C3380CC4-5D6E-409C-BE32-E72D297353CC}">
              <c16:uniqueId val="{00000000-7B51-4A99-9B23-856BE5B7C11E}"/>
            </c:ext>
          </c:extLst>
        </c:ser>
        <c:dLbls>
          <c:dLblPos val="outEnd"/>
          <c:showLegendKey val="0"/>
          <c:showVal val="1"/>
          <c:showCatName val="0"/>
          <c:showSerName val="0"/>
          <c:showPercent val="0"/>
          <c:showBubbleSize val="0"/>
        </c:dLbls>
        <c:gapWidth val="68"/>
        <c:axId val="-2093622360"/>
        <c:axId val="-2093642312"/>
      </c:barChart>
      <c:catAx>
        <c:axId val="-2093622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3642312"/>
        <c:crosses val="autoZero"/>
        <c:auto val="1"/>
        <c:lblAlgn val="ctr"/>
        <c:lblOffset val="100"/>
        <c:noMultiLvlLbl val="0"/>
      </c:catAx>
      <c:valAx>
        <c:axId val="-2093642312"/>
        <c:scaling>
          <c:orientation val="minMax"/>
          <c:max val="1"/>
        </c:scaling>
        <c:delete val="1"/>
        <c:axPos val="b"/>
        <c:numFmt formatCode="0%" sourceLinked="1"/>
        <c:majorTickMark val="none"/>
        <c:minorTickMark val="none"/>
        <c:tickLblPos val="nextTo"/>
        <c:crossAx val="-2093622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FFFFFF">
                <a:lumMod val="75000"/>
              </a:srgbClr>
            </a:solidFill>
            <a:ln>
              <a:noFill/>
            </a:ln>
            <a:effectLst/>
          </c:spPr>
          <c:invertIfNegative val="0"/>
          <c:dPt>
            <c:idx val="0"/>
            <c:invertIfNegative val="0"/>
            <c:bubble3D val="0"/>
            <c:extLst>
              <c:ext xmlns:c16="http://schemas.microsoft.com/office/drawing/2014/chart" uri="{C3380CC4-5D6E-409C-BE32-E72D297353CC}">
                <c16:uniqueId val="{00000001-3B68-4B77-9DAD-D50E0244E81A}"/>
              </c:ext>
            </c:extLst>
          </c:dPt>
          <c:dPt>
            <c:idx val="1"/>
            <c:invertIfNegative val="0"/>
            <c:bubble3D val="0"/>
            <c:extLst>
              <c:ext xmlns:c16="http://schemas.microsoft.com/office/drawing/2014/chart" uri="{C3380CC4-5D6E-409C-BE32-E72D297353CC}">
                <c16:uniqueId val="{00000003-3B68-4B77-9DAD-D50E0244E81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None of the above</c:v>
                </c:pt>
                <c:pt idx="1">
                  <c:v>Other</c:v>
                </c:pt>
                <c:pt idx="2">
                  <c:v>Hypnosis</c:v>
                </c:pt>
                <c:pt idx="3">
                  <c:v>An in-person cessation program</c:v>
                </c:pt>
                <c:pt idx="4">
                  <c:v>An online cessation program</c:v>
                </c:pt>
                <c:pt idx="5">
                  <c:v>Acupuncture</c:v>
                </c:pt>
                <c:pt idx="6">
                  <c:v>A phone cessation program/quitline</c:v>
                </c:pt>
                <c:pt idx="7">
                  <c:v>A prescription drug product such as Zyban, etc.</c:v>
                </c:pt>
                <c:pt idx="8">
                  <c:v>Nicotine patch, gum, nasal spray, lozenges</c:v>
                </c:pt>
              </c:strCache>
            </c:strRef>
          </c:cat>
          <c:val>
            <c:numRef>
              <c:f>Sheet1!$B$2:$B$10</c:f>
              <c:numCache>
                <c:formatCode>0%</c:formatCode>
                <c:ptCount val="9"/>
                <c:pt idx="0">
                  <c:v>0.5</c:v>
                </c:pt>
                <c:pt idx="1">
                  <c:v>0.08</c:v>
                </c:pt>
                <c:pt idx="2">
                  <c:v>0.04</c:v>
                </c:pt>
                <c:pt idx="3">
                  <c:v>0.04</c:v>
                </c:pt>
                <c:pt idx="4">
                  <c:v>0.08</c:v>
                </c:pt>
                <c:pt idx="5">
                  <c:v>0.08</c:v>
                </c:pt>
                <c:pt idx="6">
                  <c:v>0.12</c:v>
                </c:pt>
                <c:pt idx="7">
                  <c:v>0.23</c:v>
                </c:pt>
                <c:pt idx="8">
                  <c:v>0.27</c:v>
                </c:pt>
              </c:numCache>
            </c:numRef>
          </c:val>
          <c:extLst>
            <c:ext xmlns:c16="http://schemas.microsoft.com/office/drawing/2014/chart" uri="{C3380CC4-5D6E-409C-BE32-E72D297353CC}">
              <c16:uniqueId val="{00000004-3B68-4B77-9DAD-D50E0244E81A}"/>
            </c:ext>
          </c:extLst>
        </c:ser>
        <c:dLbls>
          <c:dLblPos val="outEnd"/>
          <c:showLegendKey val="0"/>
          <c:showVal val="1"/>
          <c:showCatName val="0"/>
          <c:showSerName val="0"/>
          <c:showPercent val="0"/>
          <c:showBubbleSize val="0"/>
        </c:dLbls>
        <c:gapWidth val="68"/>
        <c:axId val="-2093809496"/>
        <c:axId val="-2093838440"/>
      </c:barChart>
      <c:catAx>
        <c:axId val="-2093809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3838440"/>
        <c:crosses val="autoZero"/>
        <c:auto val="1"/>
        <c:lblAlgn val="ctr"/>
        <c:lblOffset val="100"/>
        <c:noMultiLvlLbl val="0"/>
      </c:catAx>
      <c:valAx>
        <c:axId val="-2093838440"/>
        <c:scaling>
          <c:orientation val="minMax"/>
          <c:max val="1"/>
        </c:scaling>
        <c:delete val="1"/>
        <c:axPos val="b"/>
        <c:numFmt formatCode="0%" sourceLinked="1"/>
        <c:majorTickMark val="none"/>
        <c:minorTickMark val="none"/>
        <c:tickLblPos val="nextTo"/>
        <c:crossAx val="-2093809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DA9CA1"/>
            </a:solidFill>
            <a:ln>
              <a:solidFill>
                <a:schemeClr val="tx1">
                  <a:lumMod val="65000"/>
                  <a:lumOff val="35000"/>
                </a:schemeClr>
              </a:solidFill>
            </a:ln>
          </c:spPr>
          <c:invertIfNegative val="0"/>
          <c:dLbls>
            <c:dLbl>
              <c:idx val="3"/>
              <c:layout>
                <c:manualLayout>
                  <c:x val="-1.07130828569002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A7-4166-B42F-96BADB7A035D}"/>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More than 20</c:v>
                </c:pt>
                <c:pt idx="1">
                  <c:v>16 to 20</c:v>
                </c:pt>
                <c:pt idx="2">
                  <c:v>11 to 15</c:v>
                </c:pt>
                <c:pt idx="3">
                  <c:v>6 to 10</c:v>
                </c:pt>
                <c:pt idx="4">
                  <c:v>3 to 5</c:v>
                </c:pt>
                <c:pt idx="5">
                  <c:v>1 or 2</c:v>
                </c:pt>
              </c:strCache>
            </c:strRef>
          </c:cat>
          <c:val>
            <c:numRef>
              <c:f>Sheet1!$B$2:$B$7</c:f>
              <c:numCache>
                <c:formatCode>0%</c:formatCode>
                <c:ptCount val="6"/>
                <c:pt idx="0">
                  <c:v>0</c:v>
                </c:pt>
                <c:pt idx="1">
                  <c:v>0</c:v>
                </c:pt>
                <c:pt idx="2">
                  <c:v>0</c:v>
                </c:pt>
                <c:pt idx="3">
                  <c:v>0.33</c:v>
                </c:pt>
                <c:pt idx="4">
                  <c:v>0.67</c:v>
                </c:pt>
                <c:pt idx="5">
                  <c:v>0</c:v>
                </c:pt>
              </c:numCache>
            </c:numRef>
          </c:val>
          <c:extLst>
            <c:ext xmlns:c16="http://schemas.microsoft.com/office/drawing/2014/chart" uri="{C3380CC4-5D6E-409C-BE32-E72D297353CC}">
              <c16:uniqueId val="{00000000-F9E2-4307-AE7B-B4E658F9DA52}"/>
            </c:ext>
          </c:extLst>
        </c:ser>
        <c:dLbls>
          <c:showLegendKey val="0"/>
          <c:showVal val="0"/>
          <c:showCatName val="0"/>
          <c:showSerName val="0"/>
          <c:showPercent val="0"/>
          <c:showBubbleSize val="0"/>
        </c:dLbls>
        <c:gapWidth val="150"/>
        <c:axId val="-2039856792"/>
        <c:axId val="-2039661160"/>
      </c:barChart>
      <c:catAx>
        <c:axId val="-2039856792"/>
        <c:scaling>
          <c:orientation val="minMax"/>
        </c:scaling>
        <c:delete val="0"/>
        <c:axPos val="l"/>
        <c:numFmt formatCode="General" sourceLinked="0"/>
        <c:majorTickMark val="out"/>
        <c:minorTickMark val="none"/>
        <c:tickLblPos val="nextTo"/>
        <c:txPr>
          <a:bodyPr/>
          <a:lstStyle/>
          <a:p>
            <a:pPr>
              <a:defRPr sz="800"/>
            </a:pPr>
            <a:endParaRPr lang="en-US"/>
          </a:p>
        </c:txPr>
        <c:crossAx val="-2039661160"/>
        <c:crosses val="autoZero"/>
        <c:auto val="1"/>
        <c:lblAlgn val="ctr"/>
        <c:lblOffset val="100"/>
        <c:noMultiLvlLbl val="0"/>
      </c:catAx>
      <c:valAx>
        <c:axId val="-2039661160"/>
        <c:scaling>
          <c:orientation val="minMax"/>
        </c:scaling>
        <c:delete val="1"/>
        <c:axPos val="b"/>
        <c:numFmt formatCode="0%" sourceLinked="1"/>
        <c:majorTickMark val="out"/>
        <c:minorTickMark val="none"/>
        <c:tickLblPos val="nextTo"/>
        <c:crossAx val="-20398567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86196911995"/>
          <c:y val="8.94294330335971E-2"/>
          <c:w val="0.69923433442544003"/>
          <c:h val="0.61568033754409002"/>
        </c:manualLayout>
      </c:layout>
      <c:doughnutChart>
        <c:varyColors val="1"/>
        <c:ser>
          <c:idx val="0"/>
          <c:order val="0"/>
          <c:tx>
            <c:strRef>
              <c:f>Sheet1!$B$1</c:f>
              <c:strCache>
                <c:ptCount val="1"/>
                <c:pt idx="0">
                  <c:v>Sales</c:v>
                </c:pt>
              </c:strCache>
            </c:strRef>
          </c:tx>
          <c:dPt>
            <c:idx val="0"/>
            <c:bubble3D val="0"/>
            <c:spPr>
              <a:solidFill>
                <a:srgbClr val="FFB9C1"/>
              </a:solidFill>
            </c:spPr>
            <c:extLst>
              <c:ext xmlns:c16="http://schemas.microsoft.com/office/drawing/2014/chart" uri="{C3380CC4-5D6E-409C-BE32-E72D297353CC}">
                <c16:uniqueId val="{00000001-AD5C-45AD-BF0F-73BECD869428}"/>
              </c:ext>
            </c:extLst>
          </c:dPt>
          <c:dPt>
            <c:idx val="1"/>
            <c:bubble3D val="0"/>
            <c:spPr>
              <a:solidFill>
                <a:srgbClr val="DA9CA1"/>
              </a:solidFill>
              <a:ln>
                <a:solidFill>
                  <a:schemeClr val="accent5">
                    <a:lumMod val="40000"/>
                    <a:lumOff val="60000"/>
                  </a:schemeClr>
                </a:solidFill>
              </a:ln>
            </c:spPr>
            <c:extLst>
              <c:ext xmlns:c16="http://schemas.microsoft.com/office/drawing/2014/chart" uri="{C3380CC4-5D6E-409C-BE32-E72D297353CC}">
                <c16:uniqueId val="{00000003-AD5C-45AD-BF0F-73BECD869428}"/>
              </c:ext>
            </c:extLst>
          </c:dPt>
          <c:dPt>
            <c:idx val="2"/>
            <c:bubble3D val="0"/>
            <c:spPr>
              <a:solidFill>
                <a:srgbClr val="946E73"/>
              </a:solidFill>
            </c:spPr>
            <c:extLst>
              <c:ext xmlns:c16="http://schemas.microsoft.com/office/drawing/2014/chart" uri="{C3380CC4-5D6E-409C-BE32-E72D297353CC}">
                <c16:uniqueId val="{00000005-AD5C-45AD-BF0F-73BECD869428}"/>
              </c:ext>
            </c:extLst>
          </c:dPt>
          <c:dPt>
            <c:idx val="3"/>
            <c:bubble3D val="0"/>
            <c:spPr>
              <a:solidFill>
                <a:srgbClr val="554043"/>
              </a:solidFill>
            </c:spPr>
            <c:extLst>
              <c:ext xmlns:c16="http://schemas.microsoft.com/office/drawing/2014/chart" uri="{C3380CC4-5D6E-409C-BE32-E72D297353CC}">
                <c16:uniqueId val="{00000007-AD5C-45AD-BF0F-73BECD869428}"/>
              </c:ext>
            </c:extLst>
          </c:dPt>
          <c:dPt>
            <c:idx val="4"/>
            <c:bubble3D val="0"/>
            <c:spPr>
              <a:solidFill>
                <a:schemeClr val="accent4">
                  <a:lumMod val="50000"/>
                </a:schemeClr>
              </a:solidFill>
            </c:spPr>
            <c:extLst>
              <c:ext xmlns:c16="http://schemas.microsoft.com/office/drawing/2014/chart" uri="{C3380CC4-5D6E-409C-BE32-E72D297353CC}">
                <c16:uniqueId val="{00000009-AD5C-45AD-BF0F-73BECD869428}"/>
              </c:ext>
            </c:extLst>
          </c:dPt>
          <c:dLbls>
            <c:dLbl>
              <c:idx val="3"/>
              <c:layout>
                <c:manualLayout>
                  <c:x val="4.0537547025149799E-3"/>
                  <c:y val="-9.9876726953150308E-3"/>
                </c:manualLayout>
              </c:layout>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5C-45AD-BF0F-73BECD869428}"/>
                </c:ext>
              </c:extLst>
            </c:dLbl>
            <c:dLbl>
              <c:idx val="4"/>
              <c:layout>
                <c:manualLayout>
                  <c:x val="-1.21612641075452E-2"/>
                  <c:y val="-0.12983974503909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5C-45AD-BF0F-73BECD869428}"/>
                </c:ext>
              </c:extLst>
            </c:dLbl>
            <c:spPr>
              <a:noFill/>
              <a:ln>
                <a:noFill/>
              </a:ln>
              <a:effectLst/>
            </c:spPr>
            <c:txPr>
              <a:bodyPr/>
              <a:lstStyle/>
              <a:p>
                <a:pPr>
                  <a:defRPr sz="1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Once</c:v>
                </c:pt>
                <c:pt idx="1">
                  <c:v>2-3 times</c:v>
                </c:pt>
                <c:pt idx="2">
                  <c:v>4-5 times</c:v>
                </c:pt>
                <c:pt idx="3">
                  <c:v>6-10 times</c:v>
                </c:pt>
              </c:strCache>
            </c:strRef>
          </c:cat>
          <c:val>
            <c:numRef>
              <c:f>Sheet1!$B$2:$B$5</c:f>
              <c:numCache>
                <c:formatCode>0%</c:formatCode>
                <c:ptCount val="4"/>
                <c:pt idx="0">
                  <c:v>0.36</c:v>
                </c:pt>
                <c:pt idx="1">
                  <c:v>0.36</c:v>
                </c:pt>
                <c:pt idx="2">
                  <c:v>0.18</c:v>
                </c:pt>
                <c:pt idx="3">
                  <c:v>0.09</c:v>
                </c:pt>
              </c:numCache>
            </c:numRef>
          </c:val>
          <c:extLst>
            <c:ext xmlns:c16="http://schemas.microsoft.com/office/drawing/2014/chart" uri="{C3380CC4-5D6E-409C-BE32-E72D297353CC}">
              <c16:uniqueId val="{0000000A-AD5C-45AD-BF0F-73BECD869428}"/>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1.2968184728644199E-2"/>
          <c:y val="0.72765700601816297"/>
          <c:w val="0.96270928705626502"/>
          <c:h val="0.26734915763417999"/>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DA9CA1"/>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Used to use but I successfully quit.</c:v>
                </c:pt>
                <c:pt idx="1">
                  <c:v>I only use this product socially.</c:v>
                </c:pt>
                <c:pt idx="2">
                  <c:v>Currently use/tried to quit/not been successful.</c:v>
                </c:pt>
                <c:pt idx="3">
                  <c:v>Currently use/not tried to quit/planning to quit.</c:v>
                </c:pt>
                <c:pt idx="4">
                  <c:v>Currently use/no desire to quit.</c:v>
                </c:pt>
              </c:strCache>
            </c:strRef>
          </c:cat>
          <c:val>
            <c:numRef>
              <c:f>Sheet1!$B$2:$B$6</c:f>
              <c:numCache>
                <c:formatCode>0%</c:formatCode>
                <c:ptCount val="5"/>
                <c:pt idx="0">
                  <c:v>0.18</c:v>
                </c:pt>
                <c:pt idx="1">
                  <c:v>0.24</c:v>
                </c:pt>
                <c:pt idx="2">
                  <c:v>0.15</c:v>
                </c:pt>
                <c:pt idx="3">
                  <c:v>0.24</c:v>
                </c:pt>
                <c:pt idx="4">
                  <c:v>0.18</c:v>
                </c:pt>
              </c:numCache>
            </c:numRef>
          </c:val>
          <c:extLst>
            <c:ext xmlns:c16="http://schemas.microsoft.com/office/drawing/2014/chart" uri="{C3380CC4-5D6E-409C-BE32-E72D297353CC}">
              <c16:uniqueId val="{00000000-EC0C-4B52-89E4-64DBF792F4A3}"/>
            </c:ext>
          </c:extLst>
        </c:ser>
        <c:dLbls>
          <c:showLegendKey val="0"/>
          <c:showVal val="0"/>
          <c:showCatName val="0"/>
          <c:showSerName val="0"/>
          <c:showPercent val="0"/>
          <c:showBubbleSize val="0"/>
        </c:dLbls>
        <c:gapWidth val="150"/>
        <c:axId val="-2039818136"/>
        <c:axId val="-2039822872"/>
      </c:barChart>
      <c:catAx>
        <c:axId val="-2039818136"/>
        <c:scaling>
          <c:orientation val="minMax"/>
        </c:scaling>
        <c:delete val="0"/>
        <c:axPos val="l"/>
        <c:numFmt formatCode="General" sourceLinked="0"/>
        <c:majorTickMark val="out"/>
        <c:minorTickMark val="none"/>
        <c:tickLblPos val="nextTo"/>
        <c:txPr>
          <a:bodyPr/>
          <a:lstStyle/>
          <a:p>
            <a:pPr>
              <a:defRPr sz="800"/>
            </a:pPr>
            <a:endParaRPr lang="en-US"/>
          </a:p>
        </c:txPr>
        <c:crossAx val="-2039822872"/>
        <c:crosses val="autoZero"/>
        <c:auto val="1"/>
        <c:lblAlgn val="ctr"/>
        <c:lblOffset val="100"/>
        <c:noMultiLvlLbl val="0"/>
      </c:catAx>
      <c:valAx>
        <c:axId val="-2039822872"/>
        <c:scaling>
          <c:orientation val="minMax"/>
        </c:scaling>
        <c:delete val="1"/>
        <c:axPos val="b"/>
        <c:numFmt formatCode="0%" sourceLinked="1"/>
        <c:majorTickMark val="out"/>
        <c:minorTickMark val="none"/>
        <c:tickLblPos val="nextTo"/>
        <c:crossAx val="-20398181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DA9C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phone cessation program/quitline</c:v>
                </c:pt>
                <c:pt idx="1">
                  <c:v>Nicotine patch, gum, nasal spray, lozenges</c:v>
                </c:pt>
                <c:pt idx="2">
                  <c:v>Acupuncture</c:v>
                </c:pt>
                <c:pt idx="3">
                  <c:v>A prescription drug product such as Zyban, etc.</c:v>
                </c:pt>
              </c:strCache>
            </c:strRef>
          </c:cat>
          <c:val>
            <c:numRef>
              <c:f>Sheet1!$B$2:$B$5</c:f>
              <c:numCache>
                <c:formatCode>0%</c:formatCode>
                <c:ptCount val="4"/>
                <c:pt idx="0">
                  <c:v>0.67</c:v>
                </c:pt>
                <c:pt idx="1">
                  <c:v>0.75</c:v>
                </c:pt>
                <c:pt idx="2">
                  <c:v>1</c:v>
                </c:pt>
                <c:pt idx="3">
                  <c:v>1</c:v>
                </c:pt>
              </c:numCache>
            </c:numRef>
          </c:val>
          <c:extLst>
            <c:ext xmlns:c16="http://schemas.microsoft.com/office/drawing/2014/chart" uri="{C3380CC4-5D6E-409C-BE32-E72D297353CC}">
              <c16:uniqueId val="{00000000-7B51-4A99-9B23-856BE5B7C11E}"/>
            </c:ext>
          </c:extLst>
        </c:ser>
        <c:dLbls>
          <c:dLblPos val="outEnd"/>
          <c:showLegendKey val="0"/>
          <c:showVal val="1"/>
          <c:showCatName val="0"/>
          <c:showSerName val="0"/>
          <c:showPercent val="0"/>
          <c:showBubbleSize val="0"/>
        </c:dLbls>
        <c:gapWidth val="68"/>
        <c:axId val="-2084731928"/>
        <c:axId val="-2143473192"/>
      </c:barChart>
      <c:catAx>
        <c:axId val="-2084731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473192"/>
        <c:crosses val="autoZero"/>
        <c:auto val="1"/>
        <c:lblAlgn val="ctr"/>
        <c:lblOffset val="100"/>
        <c:noMultiLvlLbl val="0"/>
      </c:catAx>
      <c:valAx>
        <c:axId val="-2143473192"/>
        <c:scaling>
          <c:orientation val="minMax"/>
          <c:max val="1"/>
        </c:scaling>
        <c:delete val="1"/>
        <c:axPos val="b"/>
        <c:numFmt formatCode="0%" sourceLinked="1"/>
        <c:majorTickMark val="none"/>
        <c:minorTickMark val="none"/>
        <c:tickLblPos val="nextTo"/>
        <c:crossAx val="-2084731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DA9CA1"/>
            </a:solidFill>
            <a:ln>
              <a:noFill/>
            </a:ln>
            <a:effectLst/>
          </c:spPr>
          <c:invertIfNegative val="0"/>
          <c:dPt>
            <c:idx val="0"/>
            <c:invertIfNegative val="0"/>
            <c:bubble3D val="0"/>
            <c:extLst>
              <c:ext xmlns:c16="http://schemas.microsoft.com/office/drawing/2014/chart" uri="{C3380CC4-5D6E-409C-BE32-E72D297353CC}">
                <c16:uniqueId val="{00000001-3B68-4B77-9DAD-D50E0244E81A}"/>
              </c:ext>
            </c:extLst>
          </c:dPt>
          <c:dPt>
            <c:idx val="1"/>
            <c:invertIfNegative val="0"/>
            <c:bubble3D val="0"/>
            <c:extLst>
              <c:ext xmlns:c16="http://schemas.microsoft.com/office/drawing/2014/chart" uri="{C3380CC4-5D6E-409C-BE32-E72D297353CC}">
                <c16:uniqueId val="{00000003-3B68-4B77-9DAD-D50E0244E81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c:v>
                </c:pt>
                <c:pt idx="1">
                  <c:v>Other</c:v>
                </c:pt>
                <c:pt idx="2">
                  <c:v>An in-person cessation program</c:v>
                </c:pt>
                <c:pt idx="3">
                  <c:v>Acupuncture</c:v>
                </c:pt>
                <c:pt idx="4">
                  <c:v>A prescription drug product such as Zyban, etc.</c:v>
                </c:pt>
                <c:pt idx="5">
                  <c:v>A phone cessation program/quitline</c:v>
                </c:pt>
                <c:pt idx="6">
                  <c:v>Nicotine patch, gum, nasal spray, lozenges</c:v>
                </c:pt>
              </c:strCache>
            </c:strRef>
          </c:cat>
          <c:val>
            <c:numRef>
              <c:f>Sheet1!$B$2:$B$8</c:f>
              <c:numCache>
                <c:formatCode>0%</c:formatCode>
                <c:ptCount val="7"/>
                <c:pt idx="0">
                  <c:v>0.46</c:v>
                </c:pt>
                <c:pt idx="1">
                  <c:v>0.09</c:v>
                </c:pt>
                <c:pt idx="2">
                  <c:v>0.09</c:v>
                </c:pt>
                <c:pt idx="3">
                  <c:v>0.09</c:v>
                </c:pt>
                <c:pt idx="4">
                  <c:v>0.09</c:v>
                </c:pt>
                <c:pt idx="5">
                  <c:v>0.27</c:v>
                </c:pt>
                <c:pt idx="6">
                  <c:v>0.36</c:v>
                </c:pt>
              </c:numCache>
            </c:numRef>
          </c:val>
          <c:extLst>
            <c:ext xmlns:c16="http://schemas.microsoft.com/office/drawing/2014/chart" uri="{C3380CC4-5D6E-409C-BE32-E72D297353CC}">
              <c16:uniqueId val="{00000004-3B68-4B77-9DAD-D50E0244E81A}"/>
            </c:ext>
          </c:extLst>
        </c:ser>
        <c:dLbls>
          <c:dLblPos val="outEnd"/>
          <c:showLegendKey val="0"/>
          <c:showVal val="1"/>
          <c:showCatName val="0"/>
          <c:showSerName val="0"/>
          <c:showPercent val="0"/>
          <c:showBubbleSize val="0"/>
        </c:dLbls>
        <c:gapWidth val="68"/>
        <c:axId val="-2102587624"/>
        <c:axId val="-2102670888"/>
      </c:barChart>
      <c:catAx>
        <c:axId val="-2102587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2670888"/>
        <c:crosses val="autoZero"/>
        <c:auto val="1"/>
        <c:lblAlgn val="ctr"/>
        <c:lblOffset val="100"/>
        <c:noMultiLvlLbl val="0"/>
      </c:catAx>
      <c:valAx>
        <c:axId val="-2102670888"/>
        <c:scaling>
          <c:orientation val="minMax"/>
          <c:max val="1"/>
        </c:scaling>
        <c:delete val="1"/>
        <c:axPos val="b"/>
        <c:numFmt formatCode="0%" sourceLinked="1"/>
        <c:majorTickMark val="none"/>
        <c:minorTickMark val="none"/>
        <c:tickLblPos val="nextTo"/>
        <c:crossAx val="-2102587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8AC9C0"/>
            </a:solidFill>
            <a:ln>
              <a:solidFill>
                <a:schemeClr val="tx1">
                  <a:lumMod val="65000"/>
                  <a:lumOff val="35000"/>
                </a:schemeClr>
              </a:solidFill>
            </a:ln>
          </c:spPr>
          <c:invertIfNegative val="0"/>
          <c:dLbls>
            <c:dLbl>
              <c:idx val="3"/>
              <c:layout>
                <c:manualLayout>
                  <c:x val="-1.07130828569002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A7-4166-B42F-96BADB7A035D}"/>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More than 20</c:v>
                </c:pt>
                <c:pt idx="1">
                  <c:v>16 to 20</c:v>
                </c:pt>
                <c:pt idx="2">
                  <c:v>11 to 15</c:v>
                </c:pt>
                <c:pt idx="3">
                  <c:v>6 to 10</c:v>
                </c:pt>
                <c:pt idx="4">
                  <c:v>3 to 5</c:v>
                </c:pt>
                <c:pt idx="5">
                  <c:v>1 or 2</c:v>
                </c:pt>
              </c:strCache>
            </c:strRef>
          </c:cat>
          <c:val>
            <c:numRef>
              <c:f>Sheet1!$B$2:$B$7</c:f>
              <c:numCache>
                <c:formatCode>0%</c:formatCode>
                <c:ptCount val="6"/>
                <c:pt idx="0">
                  <c:v>0</c:v>
                </c:pt>
                <c:pt idx="1">
                  <c:v>0</c:v>
                </c:pt>
                <c:pt idx="2">
                  <c:v>0</c:v>
                </c:pt>
                <c:pt idx="3">
                  <c:v>0.25</c:v>
                </c:pt>
                <c:pt idx="4">
                  <c:v>0.63</c:v>
                </c:pt>
                <c:pt idx="5">
                  <c:v>0.13</c:v>
                </c:pt>
              </c:numCache>
            </c:numRef>
          </c:val>
          <c:extLst>
            <c:ext xmlns:c16="http://schemas.microsoft.com/office/drawing/2014/chart" uri="{C3380CC4-5D6E-409C-BE32-E72D297353CC}">
              <c16:uniqueId val="{00000000-F9E2-4307-AE7B-B4E658F9DA52}"/>
            </c:ext>
          </c:extLst>
        </c:ser>
        <c:dLbls>
          <c:showLegendKey val="0"/>
          <c:showVal val="0"/>
          <c:showCatName val="0"/>
          <c:showSerName val="0"/>
          <c:showPercent val="0"/>
          <c:showBubbleSize val="0"/>
        </c:dLbls>
        <c:gapWidth val="150"/>
        <c:axId val="-2102531064"/>
        <c:axId val="-2102539048"/>
      </c:barChart>
      <c:catAx>
        <c:axId val="-2102531064"/>
        <c:scaling>
          <c:orientation val="minMax"/>
        </c:scaling>
        <c:delete val="0"/>
        <c:axPos val="l"/>
        <c:numFmt formatCode="General" sourceLinked="0"/>
        <c:majorTickMark val="out"/>
        <c:minorTickMark val="none"/>
        <c:tickLblPos val="nextTo"/>
        <c:txPr>
          <a:bodyPr/>
          <a:lstStyle/>
          <a:p>
            <a:pPr>
              <a:defRPr sz="800"/>
            </a:pPr>
            <a:endParaRPr lang="en-US"/>
          </a:p>
        </c:txPr>
        <c:crossAx val="-2102539048"/>
        <c:crosses val="autoZero"/>
        <c:auto val="1"/>
        <c:lblAlgn val="ctr"/>
        <c:lblOffset val="100"/>
        <c:noMultiLvlLbl val="0"/>
      </c:catAx>
      <c:valAx>
        <c:axId val="-2102539048"/>
        <c:scaling>
          <c:orientation val="minMax"/>
        </c:scaling>
        <c:delete val="1"/>
        <c:axPos val="b"/>
        <c:numFmt formatCode="0%" sourceLinked="1"/>
        <c:majorTickMark val="out"/>
        <c:minorTickMark val="none"/>
        <c:tickLblPos val="nextTo"/>
        <c:crossAx val="-210253106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86196911995"/>
          <c:y val="8.94294330335971E-2"/>
          <c:w val="0.69923433442544003"/>
          <c:h val="0.61568033754409002"/>
        </c:manualLayout>
      </c:layout>
      <c:doughnutChart>
        <c:varyColors val="1"/>
        <c:ser>
          <c:idx val="0"/>
          <c:order val="0"/>
          <c:tx>
            <c:strRef>
              <c:f>Sheet1!$B$1</c:f>
              <c:strCache>
                <c:ptCount val="1"/>
                <c:pt idx="0">
                  <c:v>Sales</c:v>
                </c:pt>
              </c:strCache>
            </c:strRef>
          </c:tx>
          <c:dPt>
            <c:idx val="0"/>
            <c:bubble3D val="0"/>
            <c:spPr>
              <a:solidFill>
                <a:srgbClr val="AAFBF0"/>
              </a:solidFill>
            </c:spPr>
            <c:extLst>
              <c:ext xmlns:c16="http://schemas.microsoft.com/office/drawing/2014/chart" uri="{C3380CC4-5D6E-409C-BE32-E72D297353CC}">
                <c16:uniqueId val="{00000001-AD5C-45AD-BF0F-73BECD869428}"/>
              </c:ext>
            </c:extLst>
          </c:dPt>
          <c:dPt>
            <c:idx val="1"/>
            <c:bubble3D val="0"/>
            <c:spPr>
              <a:solidFill>
                <a:srgbClr val="8AC9C0"/>
              </a:solidFill>
              <a:ln>
                <a:solidFill>
                  <a:schemeClr val="accent5">
                    <a:lumMod val="40000"/>
                    <a:lumOff val="60000"/>
                  </a:schemeClr>
                </a:solidFill>
              </a:ln>
            </c:spPr>
            <c:extLst>
              <c:ext xmlns:c16="http://schemas.microsoft.com/office/drawing/2014/chart" uri="{C3380CC4-5D6E-409C-BE32-E72D297353CC}">
                <c16:uniqueId val="{00000003-AD5C-45AD-BF0F-73BECD869428}"/>
              </c:ext>
            </c:extLst>
          </c:dPt>
          <c:dPt>
            <c:idx val="2"/>
            <c:bubble3D val="0"/>
            <c:spPr>
              <a:solidFill>
                <a:srgbClr val="61948D"/>
              </a:solidFill>
            </c:spPr>
            <c:extLst>
              <c:ext xmlns:c16="http://schemas.microsoft.com/office/drawing/2014/chart" uri="{C3380CC4-5D6E-409C-BE32-E72D297353CC}">
                <c16:uniqueId val="{00000005-AD5C-45AD-BF0F-73BECD869428}"/>
              </c:ext>
            </c:extLst>
          </c:dPt>
          <c:dPt>
            <c:idx val="3"/>
            <c:bubble3D val="0"/>
            <c:spPr>
              <a:solidFill>
                <a:srgbClr val="324E4B"/>
              </a:solidFill>
            </c:spPr>
            <c:extLst>
              <c:ext xmlns:c16="http://schemas.microsoft.com/office/drawing/2014/chart" uri="{C3380CC4-5D6E-409C-BE32-E72D297353CC}">
                <c16:uniqueId val="{00000007-AD5C-45AD-BF0F-73BECD869428}"/>
              </c:ext>
            </c:extLst>
          </c:dPt>
          <c:dPt>
            <c:idx val="4"/>
            <c:bubble3D val="0"/>
            <c:spPr>
              <a:solidFill>
                <a:schemeClr val="accent4">
                  <a:lumMod val="50000"/>
                </a:schemeClr>
              </a:solidFill>
            </c:spPr>
            <c:extLst>
              <c:ext xmlns:c16="http://schemas.microsoft.com/office/drawing/2014/chart" uri="{C3380CC4-5D6E-409C-BE32-E72D297353CC}">
                <c16:uniqueId val="{00000009-AD5C-45AD-BF0F-73BECD869428}"/>
              </c:ext>
            </c:extLst>
          </c:dPt>
          <c:dLbls>
            <c:dLbl>
              <c:idx val="3"/>
              <c:layout>
                <c:manualLayout>
                  <c:x val="4.0537547025149799E-3"/>
                  <c:y val="-9.9876726953150308E-3"/>
                </c:manualLayout>
              </c:layout>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5C-45AD-BF0F-73BECD869428}"/>
                </c:ext>
              </c:extLst>
            </c:dLbl>
            <c:dLbl>
              <c:idx val="4"/>
              <c:layout>
                <c:manualLayout>
                  <c:x val="-1.21612641075452E-2"/>
                  <c:y val="-0.12983974503909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5C-45AD-BF0F-73BECD869428}"/>
                </c:ext>
              </c:extLst>
            </c:dLbl>
            <c:spPr>
              <a:noFill/>
              <a:ln>
                <a:noFill/>
              </a:ln>
              <a:effectLst/>
            </c:spPr>
            <c:txPr>
              <a:bodyPr/>
              <a:lstStyle/>
              <a:p>
                <a:pPr>
                  <a:defRPr sz="1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Once</c:v>
                </c:pt>
                <c:pt idx="1">
                  <c:v>2-3 times</c:v>
                </c:pt>
                <c:pt idx="2">
                  <c:v>4-5 times</c:v>
                </c:pt>
                <c:pt idx="3">
                  <c:v>More than 10 times</c:v>
                </c:pt>
              </c:strCache>
            </c:strRef>
          </c:cat>
          <c:val>
            <c:numRef>
              <c:f>Sheet1!$B$2:$B$5</c:f>
              <c:numCache>
                <c:formatCode>0%</c:formatCode>
                <c:ptCount val="4"/>
                <c:pt idx="0">
                  <c:v>0.27</c:v>
                </c:pt>
                <c:pt idx="1">
                  <c:v>0.53</c:v>
                </c:pt>
                <c:pt idx="2">
                  <c:v>0.13</c:v>
                </c:pt>
                <c:pt idx="3">
                  <c:v>7.0000000000000007E-2</c:v>
                </c:pt>
              </c:numCache>
            </c:numRef>
          </c:val>
          <c:extLst>
            <c:ext xmlns:c16="http://schemas.microsoft.com/office/drawing/2014/chart" uri="{C3380CC4-5D6E-409C-BE32-E72D297353CC}">
              <c16:uniqueId val="{0000000A-AD5C-45AD-BF0F-73BECD869428}"/>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215655919854397"/>
          <c:y val="0.73265084236582001"/>
          <c:w val="0.78029032544308796"/>
          <c:h val="0.26734915763417999"/>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8AC9C0"/>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Used to use but I successfully quit.</c:v>
                </c:pt>
                <c:pt idx="1">
                  <c:v>I only use this product socially.</c:v>
                </c:pt>
                <c:pt idx="2">
                  <c:v>Currently use/tried to quit/not been successful.</c:v>
                </c:pt>
                <c:pt idx="3">
                  <c:v>Currently use/not tried to quit/planning to quit.</c:v>
                </c:pt>
                <c:pt idx="4">
                  <c:v>Currently use/no desire to quit.</c:v>
                </c:pt>
              </c:strCache>
            </c:strRef>
          </c:cat>
          <c:val>
            <c:numRef>
              <c:f>Sheet1!$B$2:$B$6</c:f>
              <c:numCache>
                <c:formatCode>0%</c:formatCode>
                <c:ptCount val="5"/>
                <c:pt idx="0">
                  <c:v>0.15</c:v>
                </c:pt>
                <c:pt idx="1">
                  <c:v>0.4</c:v>
                </c:pt>
                <c:pt idx="2">
                  <c:v>0.17</c:v>
                </c:pt>
                <c:pt idx="3">
                  <c:v>0.09</c:v>
                </c:pt>
                <c:pt idx="4">
                  <c:v>0.19</c:v>
                </c:pt>
              </c:numCache>
            </c:numRef>
          </c:val>
          <c:extLst>
            <c:ext xmlns:c16="http://schemas.microsoft.com/office/drawing/2014/chart" uri="{C3380CC4-5D6E-409C-BE32-E72D297353CC}">
              <c16:uniqueId val="{00000000-EC0C-4B52-89E4-64DBF792F4A3}"/>
            </c:ext>
          </c:extLst>
        </c:ser>
        <c:dLbls>
          <c:showLegendKey val="0"/>
          <c:showVal val="0"/>
          <c:showCatName val="0"/>
          <c:showSerName val="0"/>
          <c:showPercent val="0"/>
          <c:showBubbleSize val="0"/>
        </c:dLbls>
        <c:gapWidth val="150"/>
        <c:axId val="1801585432"/>
        <c:axId val="1802310632"/>
      </c:barChart>
      <c:catAx>
        <c:axId val="1801585432"/>
        <c:scaling>
          <c:orientation val="minMax"/>
        </c:scaling>
        <c:delete val="0"/>
        <c:axPos val="l"/>
        <c:numFmt formatCode="General" sourceLinked="0"/>
        <c:majorTickMark val="out"/>
        <c:minorTickMark val="none"/>
        <c:tickLblPos val="nextTo"/>
        <c:txPr>
          <a:bodyPr/>
          <a:lstStyle/>
          <a:p>
            <a:pPr>
              <a:defRPr sz="800"/>
            </a:pPr>
            <a:endParaRPr lang="en-US"/>
          </a:p>
        </c:txPr>
        <c:crossAx val="1802310632"/>
        <c:crosses val="autoZero"/>
        <c:auto val="1"/>
        <c:lblAlgn val="ctr"/>
        <c:lblOffset val="100"/>
        <c:noMultiLvlLbl val="0"/>
      </c:catAx>
      <c:valAx>
        <c:axId val="1802310632"/>
        <c:scaling>
          <c:orientation val="minMax"/>
        </c:scaling>
        <c:delete val="1"/>
        <c:axPos val="b"/>
        <c:numFmt formatCode="0%" sourceLinked="1"/>
        <c:majorTickMark val="out"/>
        <c:minorTickMark val="none"/>
        <c:tickLblPos val="nextTo"/>
        <c:crossAx val="18015854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412344394469E-4"/>
          <c:y val="0"/>
          <c:w val="0.97326064516301902"/>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Family members</c:v>
                </c:pt>
                <c:pt idx="1">
                  <c:v>Doctor/healthcare provider</c:v>
                </c:pt>
                <c:pt idx="2">
                  <c:v>Friends</c:v>
                </c:pt>
                <c:pt idx="3">
                  <c:v>Peers</c:v>
                </c:pt>
                <c:pt idx="4">
                  <c:v>Stories or ads with facts or statistics about the dangers of e-cigarettes and vaping products</c:v>
                </c:pt>
                <c:pt idx="5">
                  <c:v>Stories/testimonials from other adults</c:v>
                </c:pt>
                <c:pt idx="6">
                  <c:v>Co-workers</c:v>
                </c:pt>
                <c:pt idx="7">
                  <c:v>Stories or ads on health-related websites</c:v>
                </c:pt>
                <c:pt idx="8">
                  <c:v>Other trusted advisor like a teacher, mentor, coach, counselor, boss</c:v>
                </c:pt>
                <c:pt idx="9">
                  <c:v>Conversations on social media</c:v>
                </c:pt>
                <c:pt idx="10">
                  <c:v>Entertainment, sports or social media figures</c:v>
                </c:pt>
                <c:pt idx="11">
                  <c:v>An anonymous helpline or online chat</c:v>
                </c:pt>
                <c:pt idx="12">
                  <c:v>Religious leader, such as a pastor, minister, imam, etc.</c:v>
                </c:pt>
                <c:pt idx="13">
                  <c:v>Other</c:v>
                </c:pt>
                <c:pt idx="14">
                  <c:v>None of the above</c:v>
                </c:pt>
              </c:strCache>
            </c:strRef>
          </c:cat>
          <c:val>
            <c:numRef>
              <c:f>Sheet1!$B$2:$B$16</c:f>
              <c:numCache>
                <c:formatCode>0%</c:formatCode>
                <c:ptCount val="15"/>
                <c:pt idx="0">
                  <c:v>0.47</c:v>
                </c:pt>
                <c:pt idx="1">
                  <c:v>0.41</c:v>
                </c:pt>
                <c:pt idx="2">
                  <c:v>0.37</c:v>
                </c:pt>
                <c:pt idx="3">
                  <c:v>0.24</c:v>
                </c:pt>
                <c:pt idx="4">
                  <c:v>0.22</c:v>
                </c:pt>
                <c:pt idx="5">
                  <c:v>0.17</c:v>
                </c:pt>
                <c:pt idx="6">
                  <c:v>0.14000000000000001</c:v>
                </c:pt>
                <c:pt idx="7">
                  <c:v>0.14000000000000001</c:v>
                </c:pt>
                <c:pt idx="8">
                  <c:v>0.13</c:v>
                </c:pt>
                <c:pt idx="9">
                  <c:v>0.11</c:v>
                </c:pt>
                <c:pt idx="10">
                  <c:v>0.1</c:v>
                </c:pt>
                <c:pt idx="11">
                  <c:v>0.09</c:v>
                </c:pt>
                <c:pt idx="12">
                  <c:v>0.08</c:v>
                </c:pt>
                <c:pt idx="13">
                  <c:v>0.03</c:v>
                </c:pt>
                <c:pt idx="14">
                  <c:v>0.14000000000000001</c:v>
                </c:pt>
              </c:numCache>
            </c:numRef>
          </c:val>
          <c:extLst>
            <c:ext xmlns:c16="http://schemas.microsoft.com/office/drawing/2014/chart" uri="{C3380CC4-5D6E-409C-BE32-E72D297353CC}">
              <c16:uniqueId val="{00000000-AB4B-4047-8D64-1630365E73ED}"/>
            </c:ext>
          </c:extLst>
        </c:ser>
        <c:dLbls>
          <c:showLegendKey val="0"/>
          <c:showVal val="0"/>
          <c:showCatName val="0"/>
          <c:showSerName val="0"/>
          <c:showPercent val="0"/>
          <c:showBubbleSize val="0"/>
        </c:dLbls>
        <c:gapWidth val="100"/>
        <c:axId val="-2087024040"/>
        <c:axId val="-2115966856"/>
      </c:barChart>
      <c:catAx>
        <c:axId val="-2087024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966856"/>
        <c:crosses val="autoZero"/>
        <c:auto val="1"/>
        <c:lblAlgn val="ctr"/>
        <c:lblOffset val="100"/>
        <c:noMultiLvlLbl val="0"/>
      </c:catAx>
      <c:valAx>
        <c:axId val="-2115966856"/>
        <c:scaling>
          <c:orientation val="minMax"/>
          <c:max val="1"/>
        </c:scaling>
        <c:delete val="1"/>
        <c:axPos val="t"/>
        <c:numFmt formatCode="0%" sourceLinked="1"/>
        <c:majorTickMark val="out"/>
        <c:minorTickMark val="none"/>
        <c:tickLblPos val="nextTo"/>
        <c:crossAx val="-2087024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8AC9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Hypnosis</c:v>
                </c:pt>
                <c:pt idx="1">
                  <c:v>In-person counseling (individual or group)</c:v>
                </c:pt>
                <c:pt idx="2">
                  <c:v>A phone cessation program/quitline</c:v>
                </c:pt>
                <c:pt idx="3">
                  <c:v>An online cessation program</c:v>
                </c:pt>
                <c:pt idx="4">
                  <c:v>A prescription drug product such as Zyban, etc.</c:v>
                </c:pt>
                <c:pt idx="5">
                  <c:v>Nicotine patch, gum, nasal spray, lozenges</c:v>
                </c:pt>
              </c:strCache>
            </c:strRef>
          </c:cat>
          <c:val>
            <c:numRef>
              <c:f>Sheet1!$B$2:$B$7</c:f>
              <c:numCache>
                <c:formatCode>0%</c:formatCode>
                <c:ptCount val="6"/>
                <c:pt idx="0">
                  <c:v>0.6</c:v>
                </c:pt>
                <c:pt idx="1">
                  <c:v>1</c:v>
                </c:pt>
                <c:pt idx="2">
                  <c:v>1</c:v>
                </c:pt>
                <c:pt idx="3">
                  <c:v>1</c:v>
                </c:pt>
                <c:pt idx="4">
                  <c:v>1</c:v>
                </c:pt>
                <c:pt idx="5">
                  <c:v>1</c:v>
                </c:pt>
              </c:numCache>
            </c:numRef>
          </c:val>
          <c:extLst>
            <c:ext xmlns:c16="http://schemas.microsoft.com/office/drawing/2014/chart" uri="{C3380CC4-5D6E-409C-BE32-E72D297353CC}">
              <c16:uniqueId val="{00000000-7B51-4A99-9B23-856BE5B7C11E}"/>
            </c:ext>
          </c:extLst>
        </c:ser>
        <c:dLbls>
          <c:dLblPos val="outEnd"/>
          <c:showLegendKey val="0"/>
          <c:showVal val="1"/>
          <c:showCatName val="0"/>
          <c:showSerName val="0"/>
          <c:showPercent val="0"/>
          <c:showBubbleSize val="0"/>
        </c:dLbls>
        <c:gapWidth val="68"/>
        <c:axId val="-2085315864"/>
        <c:axId val="-2143498024"/>
      </c:barChart>
      <c:catAx>
        <c:axId val="-2085315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498024"/>
        <c:crosses val="autoZero"/>
        <c:auto val="1"/>
        <c:lblAlgn val="ctr"/>
        <c:lblOffset val="100"/>
        <c:noMultiLvlLbl val="0"/>
      </c:catAx>
      <c:valAx>
        <c:axId val="-2143498024"/>
        <c:scaling>
          <c:orientation val="minMax"/>
          <c:max val="1"/>
        </c:scaling>
        <c:delete val="1"/>
        <c:axPos val="b"/>
        <c:numFmt formatCode="0%" sourceLinked="1"/>
        <c:majorTickMark val="none"/>
        <c:minorTickMark val="none"/>
        <c:tickLblPos val="nextTo"/>
        <c:crossAx val="-2085315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52111661148"/>
          <c:y val="3.04390854416631E-2"/>
          <c:w val="0.47550248161930198"/>
          <c:h val="0.93912182911667397"/>
        </c:manualLayout>
      </c:layout>
      <c:barChart>
        <c:barDir val="bar"/>
        <c:grouping val="clustered"/>
        <c:varyColors val="0"/>
        <c:ser>
          <c:idx val="0"/>
          <c:order val="0"/>
          <c:tx>
            <c:strRef>
              <c:f>Sheet1!$B$1</c:f>
              <c:strCache>
                <c:ptCount val="1"/>
                <c:pt idx="0">
                  <c:v>Series 1</c:v>
                </c:pt>
              </c:strCache>
            </c:strRef>
          </c:tx>
          <c:spPr>
            <a:solidFill>
              <a:srgbClr val="8AC9C0"/>
            </a:solidFill>
            <a:ln>
              <a:noFill/>
            </a:ln>
            <a:effectLst/>
          </c:spPr>
          <c:invertIfNegative val="0"/>
          <c:dPt>
            <c:idx val="0"/>
            <c:invertIfNegative val="0"/>
            <c:bubble3D val="0"/>
            <c:extLst>
              <c:ext xmlns:c16="http://schemas.microsoft.com/office/drawing/2014/chart" uri="{C3380CC4-5D6E-409C-BE32-E72D297353CC}">
                <c16:uniqueId val="{00000001-ED24-49CF-B885-70401E48B24F}"/>
              </c:ext>
            </c:extLst>
          </c:dPt>
          <c:dPt>
            <c:idx val="1"/>
            <c:invertIfNegative val="0"/>
            <c:bubble3D val="0"/>
            <c:extLst>
              <c:ext xmlns:c16="http://schemas.microsoft.com/office/drawing/2014/chart" uri="{C3380CC4-5D6E-409C-BE32-E72D297353CC}">
                <c16:uniqueId val="{00000003-ED24-49CF-B885-70401E48B2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None of the above</c:v>
                </c:pt>
                <c:pt idx="1">
                  <c:v>An in-person cessation program</c:v>
                </c:pt>
                <c:pt idx="2">
                  <c:v>A phone cessation program/quitline</c:v>
                </c:pt>
                <c:pt idx="3">
                  <c:v>An online cessation program</c:v>
                </c:pt>
                <c:pt idx="4">
                  <c:v>In-person counseling (individual or group)</c:v>
                </c:pt>
                <c:pt idx="5">
                  <c:v>A prescription drug product such as Zyban, etc.</c:v>
                </c:pt>
                <c:pt idx="6">
                  <c:v>Nicotine patch, gum, nasal spray, lozenges</c:v>
                </c:pt>
                <c:pt idx="7">
                  <c:v>Hypnosis</c:v>
                </c:pt>
              </c:strCache>
            </c:strRef>
          </c:cat>
          <c:val>
            <c:numRef>
              <c:f>Sheet1!$B$2:$B$9</c:f>
              <c:numCache>
                <c:formatCode>0%</c:formatCode>
                <c:ptCount val="8"/>
                <c:pt idx="0">
                  <c:v>0.53</c:v>
                </c:pt>
                <c:pt idx="1">
                  <c:v>7.0000000000000007E-2</c:v>
                </c:pt>
                <c:pt idx="2">
                  <c:v>7.0000000000000007E-2</c:v>
                </c:pt>
                <c:pt idx="3">
                  <c:v>0.13</c:v>
                </c:pt>
                <c:pt idx="4">
                  <c:v>0.13</c:v>
                </c:pt>
                <c:pt idx="5">
                  <c:v>0.13</c:v>
                </c:pt>
                <c:pt idx="6">
                  <c:v>0.2</c:v>
                </c:pt>
                <c:pt idx="7">
                  <c:v>0.33</c:v>
                </c:pt>
              </c:numCache>
            </c:numRef>
          </c:val>
          <c:extLst>
            <c:ext xmlns:c16="http://schemas.microsoft.com/office/drawing/2014/chart" uri="{C3380CC4-5D6E-409C-BE32-E72D297353CC}">
              <c16:uniqueId val="{00000004-ED24-49CF-B885-70401E48B24F}"/>
            </c:ext>
          </c:extLst>
        </c:ser>
        <c:dLbls>
          <c:dLblPos val="outEnd"/>
          <c:showLegendKey val="0"/>
          <c:showVal val="1"/>
          <c:showCatName val="0"/>
          <c:showSerName val="0"/>
          <c:showPercent val="0"/>
          <c:showBubbleSize val="0"/>
        </c:dLbls>
        <c:gapWidth val="68"/>
        <c:axId val="1802142696"/>
        <c:axId val="1801819992"/>
      </c:barChart>
      <c:catAx>
        <c:axId val="1802142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819992"/>
        <c:crosses val="autoZero"/>
        <c:auto val="1"/>
        <c:lblAlgn val="ctr"/>
        <c:lblOffset val="100"/>
        <c:noMultiLvlLbl val="0"/>
      </c:catAx>
      <c:valAx>
        <c:axId val="1801819992"/>
        <c:scaling>
          <c:orientation val="minMax"/>
          <c:max val="1"/>
        </c:scaling>
        <c:delete val="1"/>
        <c:axPos val="b"/>
        <c:numFmt formatCode="0%" sourceLinked="1"/>
        <c:majorTickMark val="none"/>
        <c:minorTickMark val="none"/>
        <c:tickLblPos val="nextTo"/>
        <c:crossAx val="1802142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412344394469E-4"/>
          <c:y val="0"/>
          <c:w val="0.97326064516301902"/>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Doctor/healthcare provider</c:v>
                </c:pt>
                <c:pt idx="1">
                  <c:v>I could do it myself - I would not need help</c:v>
                </c:pt>
                <c:pt idx="2">
                  <c:v>Family members</c:v>
                </c:pt>
                <c:pt idx="3">
                  <c:v>Friends</c:v>
                </c:pt>
                <c:pt idx="4">
                  <c:v>Online to look for information/products to help me quit</c:v>
                </c:pt>
                <c:pt idx="5">
                  <c:v>A special program that helps people quit smoking/vaping</c:v>
                </c:pt>
                <c:pt idx="6">
                  <c:v>To a drugstore or pharmacy to look for information/products to help me quit</c:v>
                </c:pt>
                <c:pt idx="7">
                  <c:v>Peers</c:v>
                </c:pt>
                <c:pt idx="8">
                  <c:v>Social media to look for information/products to help me quit</c:v>
                </c:pt>
                <c:pt idx="9">
                  <c:v>Other trusted advisor like a teacher, mentor, coach, counselor, boss</c:v>
                </c:pt>
                <c:pt idx="10">
                  <c:v>A telephonic quit line</c:v>
                </c:pt>
                <c:pt idx="11">
                  <c:v>Co-workers</c:v>
                </c:pt>
                <c:pt idx="12">
                  <c:v>Other</c:v>
                </c:pt>
              </c:strCache>
            </c:strRef>
          </c:cat>
          <c:val>
            <c:numRef>
              <c:f>Sheet1!$B$2:$B$14</c:f>
              <c:numCache>
                <c:formatCode>0%</c:formatCode>
                <c:ptCount val="13"/>
                <c:pt idx="0">
                  <c:v>0.37</c:v>
                </c:pt>
                <c:pt idx="1">
                  <c:v>0.37</c:v>
                </c:pt>
                <c:pt idx="2">
                  <c:v>0.32</c:v>
                </c:pt>
                <c:pt idx="3">
                  <c:v>0.27</c:v>
                </c:pt>
                <c:pt idx="4">
                  <c:v>0.24</c:v>
                </c:pt>
                <c:pt idx="5">
                  <c:v>0.18</c:v>
                </c:pt>
                <c:pt idx="6">
                  <c:v>0.16</c:v>
                </c:pt>
                <c:pt idx="7">
                  <c:v>0.16</c:v>
                </c:pt>
                <c:pt idx="8">
                  <c:v>0.11</c:v>
                </c:pt>
                <c:pt idx="9">
                  <c:v>0.1</c:v>
                </c:pt>
                <c:pt idx="10">
                  <c:v>0.09</c:v>
                </c:pt>
                <c:pt idx="11">
                  <c:v>0.08</c:v>
                </c:pt>
                <c:pt idx="12">
                  <c:v>0.02</c:v>
                </c:pt>
              </c:numCache>
            </c:numRef>
          </c:val>
          <c:extLst>
            <c:ext xmlns:c16="http://schemas.microsoft.com/office/drawing/2014/chart" uri="{C3380CC4-5D6E-409C-BE32-E72D297353CC}">
              <c16:uniqueId val="{00000000-AB4B-4047-8D64-1630365E73ED}"/>
            </c:ext>
          </c:extLst>
        </c:ser>
        <c:dLbls>
          <c:showLegendKey val="0"/>
          <c:showVal val="0"/>
          <c:showCatName val="0"/>
          <c:showSerName val="0"/>
          <c:showPercent val="0"/>
          <c:showBubbleSize val="0"/>
        </c:dLbls>
        <c:gapWidth val="100"/>
        <c:axId val="-2087635976"/>
        <c:axId val="-2086838232"/>
      </c:barChart>
      <c:catAx>
        <c:axId val="-2087635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6838232"/>
        <c:crosses val="autoZero"/>
        <c:auto val="1"/>
        <c:lblAlgn val="ctr"/>
        <c:lblOffset val="100"/>
        <c:noMultiLvlLbl val="0"/>
      </c:catAx>
      <c:valAx>
        <c:axId val="-2086838232"/>
        <c:scaling>
          <c:orientation val="minMax"/>
          <c:max val="1"/>
        </c:scaling>
        <c:delete val="1"/>
        <c:axPos val="t"/>
        <c:numFmt formatCode="0%" sourceLinked="1"/>
        <c:majorTickMark val="out"/>
        <c:minorTickMark val="none"/>
        <c:tickLblPos val="nextTo"/>
        <c:crossAx val="-208763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FFC177"/>
            </a:solidFill>
            <a:ln>
              <a:solidFill>
                <a:schemeClr val="tx1">
                  <a:lumMod val="65000"/>
                  <a:lumOff val="35000"/>
                </a:schemeClr>
              </a:solidFill>
            </a:ln>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More than 20 (a pack)</c:v>
                </c:pt>
                <c:pt idx="1">
                  <c:v>16 to 20</c:v>
                </c:pt>
                <c:pt idx="2">
                  <c:v>11 to 15</c:v>
                </c:pt>
                <c:pt idx="3">
                  <c:v>6 to 10</c:v>
                </c:pt>
                <c:pt idx="4">
                  <c:v>3 to 5</c:v>
                </c:pt>
                <c:pt idx="5">
                  <c:v>1 or 2</c:v>
                </c:pt>
              </c:strCache>
            </c:strRef>
          </c:cat>
          <c:val>
            <c:numRef>
              <c:f>Sheet1!$B$2:$B$7</c:f>
              <c:numCache>
                <c:formatCode>0%</c:formatCode>
                <c:ptCount val="6"/>
                <c:pt idx="0">
                  <c:v>0.08</c:v>
                </c:pt>
                <c:pt idx="1">
                  <c:v>0.17</c:v>
                </c:pt>
                <c:pt idx="2">
                  <c:v>0.17</c:v>
                </c:pt>
                <c:pt idx="3">
                  <c:v>0.43</c:v>
                </c:pt>
                <c:pt idx="4">
                  <c:v>0.14000000000000001</c:v>
                </c:pt>
                <c:pt idx="5">
                  <c:v>0.01</c:v>
                </c:pt>
              </c:numCache>
            </c:numRef>
          </c:val>
          <c:extLst>
            <c:ext xmlns:c16="http://schemas.microsoft.com/office/drawing/2014/chart" uri="{C3380CC4-5D6E-409C-BE32-E72D297353CC}">
              <c16:uniqueId val="{00000000-EB3A-403F-B141-BC7CF89DC940}"/>
            </c:ext>
          </c:extLst>
        </c:ser>
        <c:dLbls>
          <c:showLegendKey val="0"/>
          <c:showVal val="0"/>
          <c:showCatName val="0"/>
          <c:showSerName val="0"/>
          <c:showPercent val="0"/>
          <c:showBubbleSize val="0"/>
        </c:dLbls>
        <c:gapWidth val="150"/>
        <c:axId val="-2086784088"/>
        <c:axId val="-2086787128"/>
      </c:barChart>
      <c:catAx>
        <c:axId val="-2086784088"/>
        <c:scaling>
          <c:orientation val="minMax"/>
        </c:scaling>
        <c:delete val="0"/>
        <c:axPos val="l"/>
        <c:numFmt formatCode="General" sourceLinked="0"/>
        <c:majorTickMark val="out"/>
        <c:minorTickMark val="none"/>
        <c:tickLblPos val="nextTo"/>
        <c:txPr>
          <a:bodyPr/>
          <a:lstStyle/>
          <a:p>
            <a:pPr>
              <a:defRPr sz="800"/>
            </a:pPr>
            <a:endParaRPr lang="en-US"/>
          </a:p>
        </c:txPr>
        <c:crossAx val="-2086787128"/>
        <c:crosses val="autoZero"/>
        <c:auto val="1"/>
        <c:lblAlgn val="ctr"/>
        <c:lblOffset val="100"/>
        <c:noMultiLvlLbl val="0"/>
      </c:catAx>
      <c:valAx>
        <c:axId val="-2086787128"/>
        <c:scaling>
          <c:orientation val="minMax"/>
        </c:scaling>
        <c:delete val="1"/>
        <c:axPos val="b"/>
        <c:numFmt formatCode="0%" sourceLinked="1"/>
        <c:majorTickMark val="out"/>
        <c:minorTickMark val="none"/>
        <c:tickLblPos val="nextTo"/>
        <c:crossAx val="-20867840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FFC177"/>
              </a:solidFill>
            </c:spPr>
            <c:extLst>
              <c:ext xmlns:c16="http://schemas.microsoft.com/office/drawing/2014/chart" uri="{C3380CC4-5D6E-409C-BE32-E72D297353CC}">
                <c16:uniqueId val="{00000001-DD11-43A9-9B0D-2193D77E0DA4}"/>
              </c:ext>
            </c:extLst>
          </c:dPt>
          <c:dPt>
            <c:idx val="1"/>
            <c:bubble3D val="0"/>
            <c:spPr>
              <a:solidFill>
                <a:srgbClr val="B48955"/>
              </a:solidFill>
            </c:spPr>
            <c:extLst>
              <c:ext xmlns:c16="http://schemas.microsoft.com/office/drawing/2014/chart" uri="{C3380CC4-5D6E-409C-BE32-E72D297353CC}">
                <c16:uniqueId val="{00000003-DD11-43A9-9B0D-2193D77E0DA4}"/>
              </c:ext>
            </c:extLst>
          </c:dPt>
          <c:dPt>
            <c:idx val="2"/>
            <c:bubble3D val="0"/>
            <c:spPr>
              <a:solidFill>
                <a:srgbClr val="624A2E"/>
              </a:solidFill>
            </c:spPr>
            <c:extLst>
              <c:ext xmlns:c16="http://schemas.microsoft.com/office/drawing/2014/chart" uri="{C3380CC4-5D6E-409C-BE32-E72D297353CC}">
                <c16:uniqueId val="{00000005-DD11-43A9-9B0D-2193D77E0DA4}"/>
              </c:ext>
            </c:extLst>
          </c:dPt>
          <c:dLbls>
            <c:dLbl>
              <c:idx val="0"/>
              <c:layout>
                <c:manualLayout>
                  <c:x val="-0.182055893737463"/>
                  <c:y val="-0.29855107933904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11-43A9-9B0D-2193D77E0DA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11-43A9-9B0D-2193D77E0DA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11-43A9-9B0D-2193D77E0DA4}"/>
                </c:ext>
              </c:extLst>
            </c:dLbl>
            <c:spPr>
              <a:noFill/>
              <a:ln>
                <a:noFill/>
              </a:ln>
              <a:effectLst/>
            </c:spPr>
            <c:txPr>
              <a:bodyPr/>
              <a:lstStyle/>
              <a:p>
                <a:pPr>
                  <a:defRPr sz="9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By the Pack</c:v>
                </c:pt>
                <c:pt idx="1">
                  <c:v>By the Carton</c:v>
                </c:pt>
                <c:pt idx="2">
                  <c:v>Singles or Loose</c:v>
                </c:pt>
              </c:strCache>
            </c:strRef>
          </c:cat>
          <c:val>
            <c:numRef>
              <c:f>Sheet1!$B$2:$B$4</c:f>
              <c:numCache>
                <c:formatCode>0%</c:formatCode>
                <c:ptCount val="3"/>
                <c:pt idx="0">
                  <c:v>0.76</c:v>
                </c:pt>
                <c:pt idx="1">
                  <c:v>0.18</c:v>
                </c:pt>
                <c:pt idx="2">
                  <c:v>0.06</c:v>
                </c:pt>
              </c:numCache>
            </c:numRef>
          </c:val>
          <c:extLst>
            <c:ext xmlns:c16="http://schemas.microsoft.com/office/drawing/2014/chart" uri="{C3380CC4-5D6E-409C-BE32-E72D297353CC}">
              <c16:uniqueId val="{00000006-DD11-43A9-9B0D-2193D77E0DA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86196911995"/>
          <c:y val="8.94294330335971E-2"/>
          <c:w val="0.69923433442544003"/>
          <c:h val="0.61568033754409002"/>
        </c:manualLayout>
      </c:layout>
      <c:doughnutChart>
        <c:varyColors val="1"/>
        <c:ser>
          <c:idx val="0"/>
          <c:order val="0"/>
          <c:tx>
            <c:strRef>
              <c:f>Sheet1!$B$1</c:f>
              <c:strCache>
                <c:ptCount val="1"/>
                <c:pt idx="0">
                  <c:v>Sales</c:v>
                </c:pt>
              </c:strCache>
            </c:strRef>
          </c:tx>
          <c:dPt>
            <c:idx val="0"/>
            <c:bubble3D val="0"/>
            <c:spPr>
              <a:solidFill>
                <a:srgbClr val="FFE595"/>
              </a:solidFill>
            </c:spPr>
            <c:extLst>
              <c:ext xmlns:c16="http://schemas.microsoft.com/office/drawing/2014/chart" uri="{C3380CC4-5D6E-409C-BE32-E72D297353CC}">
                <c16:uniqueId val="{00000001-4C77-4CBF-8A32-0E463B4F1A11}"/>
              </c:ext>
            </c:extLst>
          </c:dPt>
          <c:dPt>
            <c:idx val="1"/>
            <c:bubble3D val="0"/>
            <c:spPr>
              <a:solidFill>
                <a:srgbClr val="FFC177"/>
              </a:solidFill>
            </c:spPr>
            <c:extLst>
              <c:ext xmlns:c16="http://schemas.microsoft.com/office/drawing/2014/chart" uri="{C3380CC4-5D6E-409C-BE32-E72D297353CC}">
                <c16:uniqueId val="{00000003-4C77-4CBF-8A32-0E463B4F1A11}"/>
              </c:ext>
            </c:extLst>
          </c:dPt>
          <c:dPt>
            <c:idx val="2"/>
            <c:bubble3D val="0"/>
            <c:spPr>
              <a:solidFill>
                <a:srgbClr val="B68A56"/>
              </a:solidFill>
            </c:spPr>
            <c:extLst>
              <c:ext xmlns:c16="http://schemas.microsoft.com/office/drawing/2014/chart" uri="{C3380CC4-5D6E-409C-BE32-E72D297353CC}">
                <c16:uniqueId val="{00000005-4C77-4CBF-8A32-0E463B4F1A11}"/>
              </c:ext>
            </c:extLst>
          </c:dPt>
          <c:dPt>
            <c:idx val="3"/>
            <c:bubble3D val="0"/>
            <c:spPr>
              <a:solidFill>
                <a:srgbClr val="6E5334"/>
              </a:solidFill>
            </c:spPr>
            <c:extLst>
              <c:ext xmlns:c16="http://schemas.microsoft.com/office/drawing/2014/chart" uri="{C3380CC4-5D6E-409C-BE32-E72D297353CC}">
                <c16:uniqueId val="{00000007-4C77-4CBF-8A32-0E463B4F1A11}"/>
              </c:ext>
            </c:extLst>
          </c:dPt>
          <c:dPt>
            <c:idx val="4"/>
            <c:bubble3D val="0"/>
            <c:spPr>
              <a:solidFill>
                <a:srgbClr val="3D2E1D"/>
              </a:solidFill>
            </c:spPr>
            <c:extLst>
              <c:ext xmlns:c16="http://schemas.microsoft.com/office/drawing/2014/chart" uri="{C3380CC4-5D6E-409C-BE32-E72D297353CC}">
                <c16:uniqueId val="{00000009-4C77-4CBF-8A32-0E463B4F1A11}"/>
              </c:ext>
            </c:extLst>
          </c:dPt>
          <c:dLbls>
            <c:dLbl>
              <c:idx val="4"/>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4C77-4CBF-8A32-0E463B4F1A11}"/>
                </c:ext>
              </c:extLst>
            </c:dLbl>
            <c:spPr>
              <a:noFill/>
              <a:ln>
                <a:noFill/>
              </a:ln>
              <a:effectLst/>
            </c:spPr>
            <c:txPr>
              <a:bodyPr/>
              <a:lstStyle/>
              <a:p>
                <a:pPr>
                  <a:defRPr sz="1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Once</c:v>
                </c:pt>
                <c:pt idx="1">
                  <c:v>2-3 times</c:v>
                </c:pt>
                <c:pt idx="2">
                  <c:v>4-5 times</c:v>
                </c:pt>
                <c:pt idx="3">
                  <c:v>6-10 times</c:v>
                </c:pt>
                <c:pt idx="4">
                  <c:v>More than 10 times</c:v>
                </c:pt>
              </c:strCache>
            </c:strRef>
          </c:cat>
          <c:val>
            <c:numRef>
              <c:f>Sheet1!$B$2:$B$6</c:f>
              <c:numCache>
                <c:formatCode>0%</c:formatCode>
                <c:ptCount val="5"/>
                <c:pt idx="0">
                  <c:v>0.09</c:v>
                </c:pt>
                <c:pt idx="1">
                  <c:v>0.4</c:v>
                </c:pt>
                <c:pt idx="2">
                  <c:v>0.28999999999999998</c:v>
                </c:pt>
                <c:pt idx="3">
                  <c:v>0.12</c:v>
                </c:pt>
                <c:pt idx="4">
                  <c:v>0.09</c:v>
                </c:pt>
              </c:numCache>
            </c:numRef>
          </c:val>
          <c:extLst>
            <c:ext xmlns:c16="http://schemas.microsoft.com/office/drawing/2014/chart" uri="{C3380CC4-5D6E-409C-BE32-E72D297353CC}">
              <c16:uniqueId val="{0000000A-4C77-4CBF-8A32-0E463B4F1A11}"/>
            </c:ext>
          </c:extLst>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0.12241956169655099"/>
          <c:y val="0.73265084236582001"/>
          <c:w val="0.83623597065720001"/>
          <c:h val="0.26734915763417999"/>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FFC177"/>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Used to use but I successfully quit.</c:v>
                </c:pt>
                <c:pt idx="1">
                  <c:v>I only use this product socially.</c:v>
                </c:pt>
                <c:pt idx="2">
                  <c:v>Currently use/tried to quit/not been successful.</c:v>
                </c:pt>
                <c:pt idx="3">
                  <c:v>Currently use/not tried to quit/planning to quit.</c:v>
                </c:pt>
                <c:pt idx="4">
                  <c:v>Currently use/no desire to quit.</c:v>
                </c:pt>
              </c:strCache>
            </c:strRef>
          </c:cat>
          <c:val>
            <c:numRef>
              <c:f>Sheet1!$B$2:$B$6</c:f>
              <c:numCache>
                <c:formatCode>0%</c:formatCode>
                <c:ptCount val="5"/>
                <c:pt idx="0">
                  <c:v>0.1</c:v>
                </c:pt>
                <c:pt idx="1">
                  <c:v>0.14000000000000001</c:v>
                </c:pt>
                <c:pt idx="2">
                  <c:v>0.37</c:v>
                </c:pt>
                <c:pt idx="3">
                  <c:v>0.16</c:v>
                </c:pt>
                <c:pt idx="4">
                  <c:v>0.23</c:v>
                </c:pt>
              </c:numCache>
            </c:numRef>
          </c:val>
          <c:extLst>
            <c:ext xmlns:c16="http://schemas.microsoft.com/office/drawing/2014/chart" uri="{C3380CC4-5D6E-409C-BE32-E72D297353CC}">
              <c16:uniqueId val="{00000000-3DC6-4ACE-9BF5-D6075314370D}"/>
            </c:ext>
          </c:extLst>
        </c:ser>
        <c:dLbls>
          <c:showLegendKey val="0"/>
          <c:showVal val="0"/>
          <c:showCatName val="0"/>
          <c:showSerName val="0"/>
          <c:showPercent val="0"/>
          <c:showBubbleSize val="0"/>
        </c:dLbls>
        <c:gapWidth val="150"/>
        <c:axId val="-2087260360"/>
        <c:axId val="-2087266760"/>
      </c:barChart>
      <c:catAx>
        <c:axId val="-2087260360"/>
        <c:scaling>
          <c:orientation val="minMax"/>
        </c:scaling>
        <c:delete val="0"/>
        <c:axPos val="l"/>
        <c:numFmt formatCode="General" sourceLinked="0"/>
        <c:majorTickMark val="out"/>
        <c:minorTickMark val="none"/>
        <c:tickLblPos val="nextTo"/>
        <c:txPr>
          <a:bodyPr/>
          <a:lstStyle/>
          <a:p>
            <a:pPr>
              <a:defRPr sz="800"/>
            </a:pPr>
            <a:endParaRPr lang="en-US"/>
          </a:p>
        </c:txPr>
        <c:crossAx val="-2087266760"/>
        <c:crosses val="autoZero"/>
        <c:auto val="1"/>
        <c:lblAlgn val="ctr"/>
        <c:lblOffset val="100"/>
        <c:noMultiLvlLbl val="0"/>
      </c:catAx>
      <c:valAx>
        <c:axId val="-2087266760"/>
        <c:scaling>
          <c:orientation val="minMax"/>
        </c:scaling>
        <c:delete val="1"/>
        <c:axPos val="b"/>
        <c:numFmt formatCode="0%" sourceLinked="1"/>
        <c:majorTickMark val="out"/>
        <c:minorTickMark val="none"/>
        <c:tickLblPos val="nextTo"/>
        <c:crossAx val="-20872603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B19DFC-53A4-5144-9826-88970019CAFE}" type="datetimeFigureOut">
              <a:rPr lang="en-US" smtClean="0"/>
              <a:t>6/29/2020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28EC8-0845-8C49-9DF6-DF7DF5665B18}" type="slidenum">
              <a:rPr lang="en-US" smtClean="0"/>
              <a:t>‹#›</a:t>
            </a:fld>
            <a:endParaRPr lang="en-US" dirty="0"/>
          </a:p>
        </p:txBody>
      </p:sp>
    </p:spTree>
    <p:extLst>
      <p:ext uri="{BB962C8B-B14F-4D97-AF65-F5344CB8AC3E}">
        <p14:creationId xmlns:p14="http://schemas.microsoft.com/office/powerpoint/2010/main" val="2003507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9157F-065A-B34D-AA09-D41652A1DC95}" type="datetimeFigureOut">
              <a:rPr lang="en-US" smtClean="0"/>
              <a:t>6/29/2020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75C67-A914-F74F-A44E-FCFDA00FF205}" type="slidenum">
              <a:rPr lang="en-US" smtClean="0"/>
              <a:t>‹#›</a:t>
            </a:fld>
            <a:endParaRPr lang="en-US" dirty="0"/>
          </a:p>
        </p:txBody>
      </p:sp>
    </p:spTree>
    <p:extLst>
      <p:ext uri="{BB962C8B-B14F-4D97-AF65-F5344CB8AC3E}">
        <p14:creationId xmlns:p14="http://schemas.microsoft.com/office/powerpoint/2010/main" val="1717339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C75C67-A914-F74F-A44E-FCFDA00FF205}" type="slidenum">
              <a:rPr lang="en-US" smtClean="0"/>
              <a:t>2</a:t>
            </a:fld>
            <a:endParaRPr lang="en-US" dirty="0"/>
          </a:p>
        </p:txBody>
      </p:sp>
    </p:spTree>
    <p:extLst>
      <p:ext uri="{BB962C8B-B14F-4D97-AF65-F5344CB8AC3E}">
        <p14:creationId xmlns:p14="http://schemas.microsoft.com/office/powerpoint/2010/main" val="290354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Collection</a:t>
            </a:r>
          </a:p>
          <a:p>
            <a:pPr marL="162175" indent="-162175">
              <a:buFont typeface="Arial" panose="020B0604020202020204" pitchFamily="34" charset="0"/>
              <a:buChar char="•"/>
            </a:pPr>
            <a:r>
              <a:rPr lang="en-US" sz="1100" dirty="0"/>
              <a:t>Online panel management (programming &amp; data collection)</a:t>
            </a:r>
          </a:p>
          <a:p>
            <a:pPr marL="162175" indent="-162175">
              <a:buFont typeface="Arial" panose="020B0604020202020204" pitchFamily="34" charset="0"/>
              <a:buChar char="•"/>
            </a:pPr>
            <a:r>
              <a:rPr lang="en-US" sz="1100" dirty="0"/>
              <a:t>Multiple phone centers across the US</a:t>
            </a:r>
          </a:p>
          <a:p>
            <a:r>
              <a:rPr lang="en-US" dirty="0"/>
              <a:t>Facilities</a:t>
            </a:r>
          </a:p>
          <a:p>
            <a:pPr marL="162175" indent="-162175">
              <a:buFont typeface="Arial" panose="020B0604020202020204" pitchFamily="34" charset="0"/>
              <a:buChar char="•"/>
            </a:pPr>
            <a:r>
              <a:rPr lang="en-US" sz="1100" dirty="0"/>
              <a:t>2 CLT sensory facilities (Orlando, FL &amp; Totowa, NJ)</a:t>
            </a:r>
          </a:p>
          <a:p>
            <a:pPr marL="162175" indent="-162175">
              <a:buFont typeface="Arial" panose="020B0604020202020204" pitchFamily="34" charset="0"/>
              <a:buChar char="•"/>
            </a:pPr>
            <a:r>
              <a:rPr lang="en-US" sz="1100" dirty="0"/>
              <a:t>5 focus group facilities (Sacramento, CA; Cincinnati, OH; Newtown SQ, PA; Orlando, FL; &amp; Totowa, NJ)</a:t>
            </a:r>
          </a:p>
          <a:p>
            <a:r>
              <a:rPr lang="en-US" dirty="0"/>
              <a:t>Qualitative</a:t>
            </a:r>
          </a:p>
          <a:p>
            <a:pPr marL="162175" indent="-162175">
              <a:buFont typeface="Arial" panose="020B0604020202020204" pitchFamily="34" charset="0"/>
              <a:buChar char="•"/>
            </a:pPr>
            <a:r>
              <a:rPr lang="en-US" sz="1100" dirty="0"/>
              <a:t>Ethnography</a:t>
            </a:r>
          </a:p>
          <a:p>
            <a:pPr marL="162175" indent="-162175">
              <a:buFont typeface="Arial" panose="020B0604020202020204" pitchFamily="34" charset="0"/>
              <a:buChar char="•"/>
            </a:pPr>
            <a:r>
              <a:rPr lang="en-US" sz="1100" dirty="0"/>
              <a:t>Shop along</a:t>
            </a:r>
          </a:p>
          <a:p>
            <a:pPr marL="162175" indent="-162175">
              <a:buFont typeface="Arial" panose="020B0604020202020204" pitchFamily="34" charset="0"/>
              <a:buChar char="•"/>
            </a:pPr>
            <a:r>
              <a:rPr lang="en-US" sz="1100" dirty="0"/>
              <a:t>IDI/TDI, Triads, traditional groups (online &amp; in-person)</a:t>
            </a:r>
          </a:p>
          <a:p>
            <a:pPr marL="162175" indent="-162175">
              <a:buFont typeface="Arial" panose="020B0604020202020204" pitchFamily="34" charset="0"/>
              <a:buChar char="•"/>
            </a:pPr>
            <a:r>
              <a:rPr lang="en-US" sz="1100" dirty="0"/>
              <a:t>Co-creation</a:t>
            </a:r>
          </a:p>
          <a:p>
            <a:pPr marL="162175" indent="-162175">
              <a:buFont typeface="Arial" panose="020B0604020202020204" pitchFamily="34" charset="0"/>
              <a:buChar char="•"/>
            </a:pPr>
            <a:r>
              <a:rPr lang="en-US" sz="1100" dirty="0"/>
              <a:t>Online discussion boards, journaling/diaries, etc.</a:t>
            </a:r>
          </a:p>
          <a:p>
            <a:r>
              <a:rPr lang="en-US" dirty="0"/>
              <a:t>Quantitative</a:t>
            </a:r>
          </a:p>
          <a:p>
            <a:pPr marL="162175" indent="-162175">
              <a:buFont typeface="Arial" panose="020B0604020202020204" pitchFamily="34" charset="0"/>
              <a:buChar char="•"/>
            </a:pPr>
            <a:r>
              <a:rPr lang="en-US" sz="1100" dirty="0"/>
              <a:t>Brand equity, positioning, etc.</a:t>
            </a:r>
          </a:p>
          <a:p>
            <a:pPr marL="162175" indent="-162175">
              <a:buFont typeface="Arial" panose="020B0604020202020204" pitchFamily="34" charset="0"/>
              <a:buChar char="•"/>
            </a:pPr>
            <a:r>
              <a:rPr lang="en-US" sz="1100" dirty="0"/>
              <a:t>AA&amp;U; H&amp;P</a:t>
            </a:r>
          </a:p>
          <a:p>
            <a:pPr marL="162175" indent="-162175">
              <a:buFont typeface="Arial" panose="020B0604020202020204" pitchFamily="34" charset="0"/>
              <a:buChar char="•"/>
            </a:pPr>
            <a:r>
              <a:rPr lang="en-US" sz="1100" dirty="0"/>
              <a:t>Decision hierarchy</a:t>
            </a:r>
          </a:p>
          <a:p>
            <a:pPr marL="162175" indent="-162175">
              <a:buFont typeface="Arial" panose="020B0604020202020204" pitchFamily="34" charset="0"/>
              <a:buChar char="•"/>
            </a:pPr>
            <a:r>
              <a:rPr lang="en-US" sz="1100" dirty="0"/>
              <a:t>Path to purchase</a:t>
            </a:r>
          </a:p>
          <a:p>
            <a:pPr marL="162175" indent="-162175">
              <a:buFont typeface="Arial" panose="020B0604020202020204" pitchFamily="34" charset="0"/>
              <a:buChar char="•"/>
            </a:pPr>
            <a:r>
              <a:rPr lang="en-US" sz="1100" dirty="0"/>
              <a:t>Customer satisfaction</a:t>
            </a:r>
          </a:p>
          <a:p>
            <a:pPr marL="162175" indent="-162175">
              <a:buFont typeface="Arial" panose="020B0604020202020204" pitchFamily="34" charset="0"/>
              <a:buChar char="•"/>
            </a:pPr>
            <a:r>
              <a:rPr lang="en-US" sz="1100" dirty="0"/>
              <a:t>Segmentation</a:t>
            </a:r>
          </a:p>
          <a:p>
            <a:pPr marL="162175" indent="-162175">
              <a:buFont typeface="Arial" panose="020B0604020202020204" pitchFamily="34" charset="0"/>
              <a:buChar char="•"/>
            </a:pPr>
            <a:r>
              <a:rPr lang="en-US" sz="1100" dirty="0"/>
              <a:t>Concept ideation, screening, optimization</a:t>
            </a:r>
          </a:p>
          <a:p>
            <a:pPr marL="162175" indent="-162175">
              <a:buFont typeface="Arial" panose="020B0604020202020204" pitchFamily="34" charset="0"/>
              <a:buChar char="•"/>
            </a:pPr>
            <a:r>
              <a:rPr lang="en-US" sz="1100" dirty="0"/>
              <a:t>Packaging, pricing, flavor profiling, etc.</a:t>
            </a:r>
          </a:p>
          <a:p>
            <a:pPr marL="162175" indent="-162175">
              <a:buFont typeface="Arial" panose="020B0604020202020204" pitchFamily="34" charset="0"/>
              <a:buChar char="•"/>
            </a:pPr>
            <a:r>
              <a:rPr lang="en-US" sz="1100" dirty="0"/>
              <a:t>Message testing (creative and copy test) </a:t>
            </a:r>
          </a:p>
          <a:p>
            <a:pPr marL="162175" indent="-162175">
              <a:buFont typeface="Arial" panose="020B0604020202020204" pitchFamily="34" charset="0"/>
              <a:buChar char="•"/>
            </a:pPr>
            <a:r>
              <a:rPr lang="en-US" sz="1100" dirty="0"/>
              <a:t>Secondary analysis, social networking analysis, etc.</a:t>
            </a:r>
          </a:p>
          <a:p>
            <a:r>
              <a:rPr lang="en-US" dirty="0"/>
              <a:t>Data Sciences</a:t>
            </a:r>
          </a:p>
          <a:p>
            <a:pPr defTabSz="864931">
              <a:defRPr/>
            </a:pPr>
            <a:r>
              <a:rPr lang="en-US" sz="1100" dirty="0">
                <a:solidFill>
                  <a:schemeClr val="dk1"/>
                </a:solidFill>
              </a:rPr>
              <a:t>Blending traditional marketing science methodologies such as conjoint, discrete choice, max-diff, and turf analysis with big data analysis, predictive analytics, and machine learning</a:t>
            </a:r>
            <a:endParaRPr lang="en-US" sz="1100" dirty="0"/>
          </a:p>
          <a:p>
            <a:endParaRPr lang="en-US" dirty="0"/>
          </a:p>
          <a:p>
            <a:endParaRPr lang="en-US" dirty="0"/>
          </a:p>
        </p:txBody>
      </p:sp>
      <p:sp>
        <p:nvSpPr>
          <p:cNvPr id="4" name="Slide Number Placeholder 3"/>
          <p:cNvSpPr>
            <a:spLocks noGrp="1"/>
          </p:cNvSpPr>
          <p:nvPr>
            <p:ph type="sldNum" sz="quarter" idx="5"/>
          </p:nvPr>
        </p:nvSpPr>
        <p:spPr/>
        <p:txBody>
          <a:bodyPr/>
          <a:lstStyle/>
          <a:p>
            <a:fld id="{A5F174CE-34C8-49D5-B253-FAA230946E3C}" type="slidenum">
              <a:rPr lang="en-US" smtClean="0"/>
              <a:t>9</a:t>
            </a:fld>
            <a:endParaRPr lang="en-US" dirty="0"/>
          </a:p>
        </p:txBody>
      </p:sp>
    </p:spTree>
    <p:extLst>
      <p:ext uri="{BB962C8B-B14F-4D97-AF65-F5344CB8AC3E}">
        <p14:creationId xmlns:p14="http://schemas.microsoft.com/office/powerpoint/2010/main" val="426074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C75C67-A914-F74F-A44E-FCFDA00FF205}" type="slidenum">
              <a:rPr lang="en-US" smtClean="0"/>
              <a:t>35</a:t>
            </a:fld>
            <a:endParaRPr lang="en-US" dirty="0"/>
          </a:p>
        </p:txBody>
      </p:sp>
    </p:spTree>
    <p:extLst>
      <p:ext uri="{BB962C8B-B14F-4D97-AF65-F5344CB8AC3E}">
        <p14:creationId xmlns:p14="http://schemas.microsoft.com/office/powerpoint/2010/main" val="111166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29733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559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216E-854A-4C74-A36E-905C3D97D7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02841C-CE97-4CE8-B1C5-9B1FC96CB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B1AA4-BF79-482F-8818-4FF43F5603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286942D-0CB2-4A06-A0FB-415DB89318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6BCCA2-A176-4E6F-95BA-C620574AC09E}"/>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559857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284F-FDB9-4B70-9FFB-7A19D6068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CFD54-E98A-491C-8DBB-C7B23AB0CB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E27D8-1D02-4E5B-92F4-06420D9F51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9DD728C-318A-48BC-AE0A-7B08594ABF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E57E66-5D13-485E-AD1F-81A4F72776E7}"/>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2513747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1D7-7EA2-4A17-8668-E351305D31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D5C6B-27BA-4C22-842A-ED8B43DDF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8BAC64-D5C1-4ECE-A66C-56A9B5B51D2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1C2D5E-C920-4003-B46E-EA9EE7F105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89B32A-2C2E-456D-91F0-C14CA353ADE3}"/>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4134573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35A9-E552-4EF5-8B4F-AC9ED5AE6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04803-EA50-4AF0-80F8-E2716240BD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3452A-FCDE-4E98-B659-2B3D03FD3A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03365F-F619-4FE8-8876-F44B1182121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EBEE3C2-29AA-4F6D-9F06-3385F1B28F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C7DF84-675B-4368-A768-4D88AA1A9712}"/>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181987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3D97-CE1F-4D2C-9854-166284264D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D3BD81-D54B-4B52-97F5-6B3B87B57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92FCD-BF23-4A1D-880B-CDB994814A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0589F7-5E6C-4C62-B09F-8BD88CDCA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353C14-187E-4991-AC82-D75664578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0A984E-AA12-45B5-9C7D-F28875FA871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2D39715-3BB4-4F83-BD29-D846D91904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73ED873-02B8-4093-A206-25525D4E9362}"/>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412868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1B13-0C37-4CE2-A963-88948DD688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B4387D-D0F5-40EA-A132-FA2D6610ECD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E81BC79-FEB2-49AC-AD4B-CAC74E0CF4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9B4848-33AE-491B-BE54-77703C4FF5DE}"/>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180983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142D2-7917-4506-B53C-B0540805C0C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6E01EEF-E4C4-4777-AEC1-6321375D6E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12140A-5136-4B49-91DB-EE40F6C2EECA}"/>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546798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6C7A-10B9-41FA-B700-DB75ECCD8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459D01-E3D3-4CBF-B63B-B1C1CAD6C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BAA0ED-46DD-4C12-9324-5E84F357C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C0AB9-6B7B-4F02-BC61-6E7CF7BF660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5B55041-B7A7-4231-8F3B-D2D4489BF7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09B428-ACB9-4220-88CA-FE48C5CA644F}"/>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727486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E8E2-173A-4C20-A910-044C252B6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3E65C8-D15F-4A32-950C-16073AC18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37DEFFB-FDDF-4BDF-A0D5-6493639CB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02492-12CB-4056-A660-0FD2451D6C7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1030DD5-0FDF-401A-92C0-E0DE6F5B89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F5E7E2-A8FF-4CDE-A8D4-AA5ACD01D945}"/>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263436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076A-0975-44FF-8EF9-594089838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EAE7B-19BD-4700-9CCF-BB26E342C3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42B05-E17E-4107-9734-F604AC23460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2929396-D7B8-4382-A6FE-6E2D8247AB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FE5169-CE8A-45B7-9204-9D9573DA42D4}"/>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1159577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260DD-5E5C-4538-92A0-4E7E701B26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9DB2DB-03DA-455C-9A44-0E6A0A3527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1667-0737-4322-8B29-13F46176DE4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AA4E395-8B06-4C51-B7F9-DB9C50159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C2DF70-F55E-430F-A2EF-DF5A255AD68E}"/>
              </a:ext>
            </a:extLst>
          </p:cNvPr>
          <p:cNvSpPr>
            <a:spLocks noGrp="1"/>
          </p:cNvSpPr>
          <p:nvPr>
            <p:ph type="sldNum" sz="quarter" idx="12"/>
          </p:nvPr>
        </p:nvSpPr>
        <p:spPr/>
        <p:txBody>
          <a:bodyPr/>
          <a:lstStyle/>
          <a:p>
            <a:fld id="{8723AF4E-AC83-49D6-A34B-6610F1E7B359}" type="slidenum">
              <a:rPr lang="en-US" smtClean="0"/>
              <a:t>‹#›</a:t>
            </a:fld>
            <a:endParaRPr lang="en-US" dirty="0"/>
          </a:p>
        </p:txBody>
      </p:sp>
    </p:spTree>
    <p:extLst>
      <p:ext uri="{BB962C8B-B14F-4D97-AF65-F5344CB8AC3E}">
        <p14:creationId xmlns:p14="http://schemas.microsoft.com/office/powerpoint/2010/main" val="226939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38600" y="1825625"/>
            <a:ext cx="7315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
        <p:nvSpPr>
          <p:cNvPr id="10" name="Picture Placeholder 7">
            <a:extLst>
              <a:ext uri="{FF2B5EF4-FFF2-40B4-BE49-F238E27FC236}">
                <a16:creationId xmlns:a16="http://schemas.microsoft.com/office/drawing/2014/main" id="{B48206B0-1A45-234D-AD3B-FC629AD4121E}"/>
              </a:ext>
            </a:extLst>
          </p:cNvPr>
          <p:cNvSpPr>
            <a:spLocks noGrp="1"/>
          </p:cNvSpPr>
          <p:nvPr>
            <p:ph type="pic" sz="quarter" idx="14"/>
          </p:nvPr>
        </p:nvSpPr>
        <p:spPr>
          <a:xfrm>
            <a:off x="838200" y="4065006"/>
            <a:ext cx="2743200" cy="2111957"/>
          </a:xfrm>
        </p:spPr>
        <p:txBody>
          <a:bodyPr/>
          <a:lstStyle/>
          <a:p>
            <a:endParaRPr lang="en-US" dirty="0"/>
          </a:p>
        </p:txBody>
      </p:sp>
      <p:sp>
        <p:nvSpPr>
          <p:cNvPr id="11" name="Picture Placeholder 7">
            <a:extLst>
              <a:ext uri="{FF2B5EF4-FFF2-40B4-BE49-F238E27FC236}">
                <a16:creationId xmlns:a16="http://schemas.microsoft.com/office/drawing/2014/main" id="{B459FC1B-BFFD-8C42-BEDA-EE772CF5900E}"/>
              </a:ext>
            </a:extLst>
          </p:cNvPr>
          <p:cNvSpPr>
            <a:spLocks noGrp="1"/>
          </p:cNvSpPr>
          <p:nvPr>
            <p:ph type="pic" sz="quarter" idx="15"/>
          </p:nvPr>
        </p:nvSpPr>
        <p:spPr>
          <a:xfrm>
            <a:off x="838200" y="1821868"/>
            <a:ext cx="2743200" cy="2111957"/>
          </a:xfrm>
        </p:spPr>
        <p:txBody>
          <a:bodyPr/>
          <a:lstStyle/>
          <a:p>
            <a:endParaRPr lang="en-US" dirty="0"/>
          </a:p>
        </p:txBody>
      </p:sp>
    </p:spTree>
    <p:extLst>
      <p:ext uri="{BB962C8B-B14F-4D97-AF65-F5344CB8AC3E}">
        <p14:creationId xmlns:p14="http://schemas.microsoft.com/office/powerpoint/2010/main" val="346085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2400" cy="1325563"/>
          </a:xfrm>
        </p:spPr>
        <p:txBody>
          <a:bodyPr/>
          <a:lstStyle/>
          <a:p>
            <a:r>
              <a:rPr lang="en-US"/>
              <a:t>Click to edit Master title style</a:t>
            </a:r>
          </a:p>
        </p:txBody>
      </p:sp>
      <p:sp>
        <p:nvSpPr>
          <p:cNvPr id="3" name="Content Placeholder 2"/>
          <p:cNvSpPr>
            <a:spLocks noGrp="1"/>
          </p:cNvSpPr>
          <p:nvPr>
            <p:ph idx="1"/>
          </p:nvPr>
        </p:nvSpPr>
        <p:spPr>
          <a:xfrm>
            <a:off x="838200" y="1825625"/>
            <a:ext cx="7772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Franklin Gothic Medium" panose="020B0603020102020204" pitchFamily="34" charset="0"/>
              </a:defRPr>
            </a:lvl1pPr>
          </a:lstStyle>
          <a:p>
            <a:fld id="{B7C5CABF-F878-C74C-8870-EC106A83C25A}" type="slidenum">
              <a:rPr lang="en-US" smtClean="0"/>
              <a:pPr/>
              <a:t>‹#›</a:t>
            </a:fld>
            <a:endParaRPr lang="en-US" dirty="0"/>
          </a:p>
        </p:txBody>
      </p:sp>
      <p:sp>
        <p:nvSpPr>
          <p:cNvPr id="8" name="Picture Placeholder 7"/>
          <p:cNvSpPr>
            <a:spLocks noGrp="1"/>
          </p:cNvSpPr>
          <p:nvPr>
            <p:ph type="pic" sz="quarter" idx="13"/>
          </p:nvPr>
        </p:nvSpPr>
        <p:spPr>
          <a:xfrm>
            <a:off x="9067800" y="0"/>
            <a:ext cx="3124200" cy="6858000"/>
          </a:xfr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791899" y="5290228"/>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7C5CABF-F878-C74C-8870-EC106A83C25A}" type="slidenum">
              <a:rPr lang="en-US" smtClean="0"/>
              <a:t>‹#›</a:t>
            </a:fld>
            <a:endParaRPr lang="en-US" dirty="0"/>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448800" y="6486525"/>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r>
              <a:rPr lang="en-US" dirty="0"/>
              <a:t>1</a:t>
            </a:r>
          </a:p>
        </p:txBody>
      </p:sp>
      <p:sp>
        <p:nvSpPr>
          <p:cNvPr id="9" name="Rectangle 8"/>
          <p:cNvSpPr/>
          <p:nvPr userDrawn="1"/>
        </p:nvSpPr>
        <p:spPr>
          <a:xfrm>
            <a:off x="0" y="0"/>
            <a:ext cx="12192000" cy="647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72039" y="6498906"/>
            <a:ext cx="1773206" cy="243047"/>
          </a:xfrm>
          <a:prstGeom prst="rect">
            <a:avLst/>
          </a:prstGeom>
        </p:spPr>
      </p:pic>
      <p:pic>
        <p:nvPicPr>
          <p:cNvPr id="12" name="Picture 11"/>
          <p:cNvPicPr>
            <a:picLocks noChangeAspect="1"/>
          </p:cNvPicPr>
          <p:nvPr userDrawn="1"/>
        </p:nvPicPr>
        <p:blipFill rotWithShape="1">
          <a:blip r:embed="rId17" cstate="screen">
            <a:alphaModFix amt="49000"/>
            <a:extLst>
              <a:ext uri="{28A0092B-C50C-407E-A947-70E740481C1C}">
                <a14:useLocalDpi xmlns:a14="http://schemas.microsoft.com/office/drawing/2010/main"/>
              </a:ext>
            </a:extLst>
          </a:blip>
          <a:srcRect/>
          <a:stretch/>
        </p:blipFill>
        <p:spPr>
          <a:xfrm>
            <a:off x="9531799" y="6372443"/>
            <a:ext cx="2374900" cy="465085"/>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8" r:id="rId3"/>
    <p:sldLayoutId id="2147483677"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9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D2C41E-AF54-429F-BB5C-000594CB1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4548F-97CC-4F81-AB3B-35DF06E835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32578-04E9-4EBD-9BBA-6062D4CB0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71C70CB2-4B02-439D-9336-91FCBC08B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CA69EA-6C3D-4945-87FF-1589AE8CF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3AF4E-AC83-49D6-A34B-6610F1E7B359}" type="slidenum">
              <a:rPr lang="en-US" smtClean="0"/>
              <a:t>‹#›</a:t>
            </a:fld>
            <a:endParaRPr lang="en-US" dirty="0"/>
          </a:p>
        </p:txBody>
      </p:sp>
    </p:spTree>
    <p:extLst>
      <p:ext uri="{BB962C8B-B14F-4D97-AF65-F5344CB8AC3E}">
        <p14:creationId xmlns:p14="http://schemas.microsoft.com/office/powerpoint/2010/main" val="24976206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chart" Target="../charts/chart7.xml"/><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4.jpeg"/><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9.xml"/><Relationship Id="rId5" Type="http://schemas.openxmlformats.org/officeDocument/2006/relationships/image" Target="../media/image87.png"/><Relationship Id="rId4" Type="http://schemas.openxmlformats.org/officeDocument/2006/relationships/image" Target="../media/image86.png"/></Relationships>
</file>

<file path=ppt/slides/_rels/slide5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542635"/>
            <a:ext cx="12192000" cy="149987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19143" y="6063170"/>
            <a:ext cx="4172857" cy="794830"/>
          </a:xfrm>
          <a:prstGeom prst="rect">
            <a:avLst/>
          </a:prstGeom>
        </p:spPr>
      </p:pic>
      <p:sp>
        <p:nvSpPr>
          <p:cNvPr id="17" name="Subtitle 2"/>
          <p:cNvSpPr>
            <a:spLocks noGrp="1"/>
          </p:cNvSpPr>
          <p:nvPr>
            <p:ph type="subTitle" idx="1"/>
          </p:nvPr>
        </p:nvSpPr>
        <p:spPr>
          <a:xfrm>
            <a:off x="1638481" y="3810000"/>
            <a:ext cx="9144000" cy="1232505"/>
          </a:xfrm>
        </p:spPr>
        <p:txBody>
          <a:bodyPr>
            <a:normAutofit/>
          </a:bodyPr>
          <a:lstStyle/>
          <a:p>
            <a:r>
              <a:rPr lang="en-US" sz="3200" b="1" dirty="0">
                <a:solidFill>
                  <a:schemeClr val="accent2">
                    <a:lumMod val="50000"/>
                  </a:schemeClr>
                </a:solidFill>
                <a:latin typeface="Franklin Gothic Demi Cond" charset="0"/>
                <a:ea typeface="Franklin Gothic Demi Cond" charset="0"/>
                <a:cs typeface="Franklin Gothic Demi Cond" charset="0"/>
              </a:rPr>
              <a:t>Idaho Smokers Segmentation Study</a:t>
            </a:r>
          </a:p>
          <a:p>
            <a:r>
              <a:rPr lang="en-US" sz="3200" b="1" dirty="0">
                <a:solidFill>
                  <a:schemeClr val="accent2">
                    <a:lumMod val="50000"/>
                  </a:schemeClr>
                </a:solidFill>
                <a:latin typeface="Franklin Gothic Demi Cond" charset="0"/>
                <a:ea typeface="Franklin Gothic Demi Cond" charset="0"/>
                <a:cs typeface="Franklin Gothic Demi Cond" charset="0"/>
              </a:rPr>
              <a:t>June 2020</a:t>
            </a:r>
            <a:endParaRPr lang="en-US" sz="3200" b="1" dirty="0">
              <a:solidFill>
                <a:schemeClr val="accent2">
                  <a:lumMod val="50000"/>
                </a:schemeClr>
              </a:solidFill>
              <a:latin typeface="+mn-lt"/>
            </a:endParaRPr>
          </a:p>
        </p:txBody>
      </p:sp>
      <p:grpSp>
        <p:nvGrpSpPr>
          <p:cNvPr id="16" name="Group 15"/>
          <p:cNvGrpSpPr/>
          <p:nvPr/>
        </p:nvGrpSpPr>
        <p:grpSpPr>
          <a:xfrm>
            <a:off x="395111" y="875359"/>
            <a:ext cx="11088510" cy="2386034"/>
            <a:chOff x="564444" y="3387137"/>
            <a:chExt cx="11088510" cy="2386034"/>
          </a:xfrm>
        </p:grpSpPr>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2744" y="3445312"/>
              <a:ext cx="907009" cy="1210904"/>
            </a:xfrm>
            <a:prstGeom prst="rect">
              <a:avLst/>
            </a:prstGeom>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23789" y="4793534"/>
              <a:ext cx="1524000" cy="857956"/>
            </a:xfrm>
            <a:prstGeom prst="rect">
              <a:avLst/>
            </a:prstGeom>
          </p:spPr>
        </p:pic>
        <p:pic>
          <p:nvPicPr>
            <p:cNvPr id="22" name="Picture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4444" y="3594909"/>
              <a:ext cx="874889" cy="1285313"/>
            </a:xfrm>
            <a:prstGeom prst="rect">
              <a:avLst/>
            </a:prstGeom>
          </p:spPr>
        </p:pic>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444" y="4851400"/>
              <a:ext cx="2015535" cy="921771"/>
            </a:xfrm>
            <a:prstGeom prst="rect">
              <a:avLst/>
            </a:prstGeom>
          </p:spPr>
        </p:pic>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64447" y="3594908"/>
              <a:ext cx="660886" cy="1170299"/>
            </a:xfrm>
            <a:prstGeom prst="rect">
              <a:avLst/>
            </a:prstGeom>
          </p:spPr>
        </p:pic>
        <p:pic>
          <p:nvPicPr>
            <p:cNvPr id="25" name="Picture 2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79810" y="4793534"/>
              <a:ext cx="1690039" cy="830457"/>
            </a:xfrm>
            <a:prstGeom prst="rect">
              <a:avLst/>
            </a:prstGeom>
          </p:spPr>
        </p:pic>
        <p:pic>
          <p:nvPicPr>
            <p:cNvPr id="26" name="Picture 2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72847" y="3445312"/>
              <a:ext cx="1897002" cy="1282211"/>
            </a:xfrm>
            <a:prstGeom prst="rect">
              <a:avLst/>
            </a:prstGeom>
          </p:spPr>
        </p:pic>
        <p:pic>
          <p:nvPicPr>
            <p:cNvPr id="27" name="Picture 2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81550" y="4270538"/>
              <a:ext cx="1040387" cy="1283640"/>
            </a:xfrm>
            <a:prstGeom prst="rect">
              <a:avLst/>
            </a:prstGeom>
          </p:spPr>
        </p:pic>
        <p:pic>
          <p:nvPicPr>
            <p:cNvPr id="28" name="Picture 27"/>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666559" y="3489139"/>
              <a:ext cx="1181641" cy="748427"/>
            </a:xfrm>
            <a:prstGeom prst="rect">
              <a:avLst/>
            </a:prstGeom>
          </p:spPr>
        </p:pic>
        <p:pic>
          <p:nvPicPr>
            <p:cNvPr id="29" name="Picture 2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997331" y="4524386"/>
              <a:ext cx="902938" cy="902938"/>
            </a:xfrm>
            <a:prstGeom prst="rect">
              <a:avLst/>
            </a:prstGeom>
          </p:spPr>
        </p:pic>
        <p:pic>
          <p:nvPicPr>
            <p:cNvPr id="30" name="Picture 2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71531" y="3387137"/>
              <a:ext cx="1009815" cy="1009815"/>
            </a:xfrm>
            <a:prstGeom prst="rect">
              <a:avLst/>
            </a:prstGeom>
          </p:spPr>
        </p:pic>
        <p:pic>
          <p:nvPicPr>
            <p:cNvPr id="31" name="Picture 30"/>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489250" y="3489139"/>
              <a:ext cx="2163704" cy="974420"/>
            </a:xfrm>
            <a:prstGeom prst="rect">
              <a:avLst/>
            </a:prstGeom>
          </p:spPr>
        </p:pic>
        <p:pic>
          <p:nvPicPr>
            <p:cNvPr id="32" name="Picture 3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14750" y="4581440"/>
              <a:ext cx="1015061" cy="845884"/>
            </a:xfrm>
            <a:prstGeom prst="rect">
              <a:avLst/>
            </a:prstGeom>
          </p:spPr>
        </p:pic>
        <p:pic>
          <p:nvPicPr>
            <p:cNvPr id="33" name="Picture 3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38532" y="4396952"/>
              <a:ext cx="1177269" cy="825560"/>
            </a:xfrm>
            <a:prstGeom prst="rect">
              <a:avLst/>
            </a:prstGeom>
          </p:spPr>
        </p:pic>
      </p:grpSp>
      <p:sp>
        <p:nvSpPr>
          <p:cNvPr id="34" name="Rectangle 33"/>
          <p:cNvSpPr/>
          <p:nvPr/>
        </p:nvSpPr>
        <p:spPr>
          <a:xfrm>
            <a:off x="0" y="0"/>
            <a:ext cx="12192000" cy="6477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a:off x="0" y="635103"/>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Three clearly differentiated segments of smokers were found.</a:t>
            </a:r>
          </a:p>
        </p:txBody>
      </p:sp>
      <p:sp>
        <p:nvSpPr>
          <p:cNvPr id="7" name="Slide Number Placeholder 6"/>
          <p:cNvSpPr>
            <a:spLocks noGrp="1"/>
          </p:cNvSpPr>
          <p:nvPr>
            <p:ph type="sldNum" sz="quarter" idx="12"/>
          </p:nvPr>
        </p:nvSpPr>
        <p:spPr/>
        <p:txBody>
          <a:bodyPr/>
          <a:lstStyle/>
          <a:p>
            <a:fld id="{B7C5CABF-F878-C74C-8870-EC106A83C25A}" type="slidenum">
              <a:rPr lang="en-US" smtClean="0"/>
              <a:t>10</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sp>
        <p:nvSpPr>
          <p:cNvPr id="19" name="TextBox 18"/>
          <p:cNvSpPr txBox="1"/>
          <p:nvPr/>
        </p:nvSpPr>
        <p:spPr>
          <a:xfrm>
            <a:off x="7532054" y="3850450"/>
            <a:ext cx="2442844" cy="954107"/>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a:p>
            <a:r>
              <a:rPr lang="en-US" sz="1400" dirty="0">
                <a:solidFill>
                  <a:srgbClr val="FFFFFF"/>
                </a:solidFill>
                <a:latin typeface="Calibri"/>
                <a:cs typeface="Calibri"/>
              </a:rPr>
              <a:t>Identify ways to adjust current messaging by audience.</a:t>
            </a:r>
          </a:p>
        </p:txBody>
      </p:sp>
      <p:sp>
        <p:nvSpPr>
          <p:cNvPr id="9" name="Rectangle 8"/>
          <p:cNvSpPr/>
          <p:nvPr/>
        </p:nvSpPr>
        <p:spPr>
          <a:xfrm>
            <a:off x="429716" y="751417"/>
            <a:ext cx="3829248" cy="573510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231026" y="751417"/>
            <a:ext cx="3829248" cy="5735107"/>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060274" y="751418"/>
            <a:ext cx="3829248" cy="5735105"/>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7654" y="764911"/>
            <a:ext cx="3801310" cy="4339650"/>
          </a:xfrm>
          <a:prstGeom prst="rect">
            <a:avLst/>
          </a:prstGeom>
          <a:noFill/>
        </p:spPr>
        <p:txBody>
          <a:bodyPr wrap="square" rtlCol="0">
            <a:spAutoFit/>
          </a:bodyPr>
          <a:lstStyle/>
          <a:p>
            <a:endParaRPr lang="en-US" sz="800" dirty="0"/>
          </a:p>
          <a:p>
            <a:endParaRPr lang="en-US" sz="800" dirty="0"/>
          </a:p>
          <a:p>
            <a:endParaRPr lang="en-US" sz="800" dirty="0"/>
          </a:p>
          <a:p>
            <a:r>
              <a:rPr lang="en-US" sz="1400" dirty="0"/>
              <a:t>Sue is a college graduate with a moderate income. She is a light user of tobacco and </a:t>
            </a:r>
            <a:r>
              <a:rPr lang="en-US" sz="1400" dirty="0" err="1"/>
              <a:t>vaping</a:t>
            </a:r>
            <a:r>
              <a:rPr lang="en-US" sz="1400" dirty="0"/>
              <a:t> products, and she smokes primarily in social situations, with friends and/or accompanied with alcohol. She is also a conscientious smoker and is careful to respect the rights of non-smokers. Equality/social justice is a core value to her.</a:t>
            </a:r>
          </a:p>
          <a:p>
            <a:endParaRPr lang="en-US" sz="1400" dirty="0"/>
          </a:p>
          <a:p>
            <a:r>
              <a:rPr lang="en-US" sz="1400" dirty="0"/>
              <a:t>Sue knows using tobacco products and </a:t>
            </a:r>
            <a:r>
              <a:rPr lang="en-US" sz="1400" dirty="0" err="1"/>
              <a:t>vaping</a:t>
            </a:r>
            <a:r>
              <a:rPr lang="en-US" sz="1400" dirty="0"/>
              <a:t> products can be harmful to her health. She wants to quit to prevent health problems – her grandmother died of lung cancer and that was painful for Sue to watch. She can be convinced to quit by influential people in her life (doctor, friends, peers.) Many types of anti-smoking/</a:t>
            </a:r>
            <a:r>
              <a:rPr lang="en-US" sz="1400" dirty="0" err="1"/>
              <a:t>vaping</a:t>
            </a:r>
            <a:r>
              <a:rPr lang="en-US" sz="1400" dirty="0"/>
              <a:t> messages are likely to speak to her.</a:t>
            </a:r>
          </a:p>
          <a:p>
            <a:endParaRPr lang="en-US" sz="1400" dirty="0"/>
          </a:p>
        </p:txBody>
      </p:sp>
      <p:sp>
        <p:nvSpPr>
          <p:cNvPr id="11" name="TextBox 10"/>
          <p:cNvSpPr txBox="1"/>
          <p:nvPr/>
        </p:nvSpPr>
        <p:spPr>
          <a:xfrm>
            <a:off x="4258964" y="754684"/>
            <a:ext cx="3801310" cy="4862869"/>
          </a:xfrm>
          <a:prstGeom prst="rect">
            <a:avLst/>
          </a:prstGeom>
          <a:noFill/>
        </p:spPr>
        <p:txBody>
          <a:bodyPr wrap="square" rtlCol="0">
            <a:spAutoFit/>
          </a:bodyPr>
          <a:lstStyle/>
          <a:p>
            <a:endParaRPr lang="en-US" sz="800" dirty="0"/>
          </a:p>
          <a:p>
            <a:endParaRPr lang="en-US" sz="800" dirty="0"/>
          </a:p>
          <a:p>
            <a:r>
              <a:rPr lang="en-US" sz="1400" dirty="0"/>
              <a:t>Dave is a college graduate who is employed full time, with a good income. He is a heavy user of tobacco and </a:t>
            </a:r>
            <a:r>
              <a:rPr lang="en-US" sz="1400" dirty="0" err="1"/>
              <a:t>vaping</a:t>
            </a:r>
            <a:r>
              <a:rPr lang="en-US" sz="1400" dirty="0"/>
              <a:t> products. Like many people, Dave started smoking when he was young, and it has become a ritual habit. He enjoys smoking and feels it is his right to use tobacco products whenever and wherever he wants. </a:t>
            </a:r>
          </a:p>
          <a:p>
            <a:endParaRPr lang="en-US" sz="1400" dirty="0"/>
          </a:p>
          <a:p>
            <a:r>
              <a:rPr lang="en-US" sz="1400" dirty="0"/>
              <a:t>However, Dave also feels guilty about his habit. He knows that tobacco products are harmful to his health – in fact, he’s worried his chronic cough may be a sign of a medical problem associated with smoking. His family and friends are constantly encouraging him to quit. He knows he should quit and has tried quitting multiple times, but hasn’t had success. Anti-smoking/</a:t>
            </a:r>
            <a:r>
              <a:rPr lang="en-US" sz="1400" dirty="0" err="1"/>
              <a:t>vaping</a:t>
            </a:r>
            <a:r>
              <a:rPr lang="en-US" sz="1400" dirty="0"/>
              <a:t> messages showing social rejection by peers or quit smoking appeals from well-known celebrities are likely to grab Dave’s attention; however, it will still be difficult for Dave to successfully quit.</a:t>
            </a:r>
          </a:p>
        </p:txBody>
      </p:sp>
      <p:sp>
        <p:nvSpPr>
          <p:cNvPr id="14" name="TextBox 13"/>
          <p:cNvSpPr txBox="1"/>
          <p:nvPr/>
        </p:nvSpPr>
        <p:spPr>
          <a:xfrm>
            <a:off x="8060274" y="776105"/>
            <a:ext cx="3829248" cy="4431982"/>
          </a:xfrm>
          <a:prstGeom prst="rect">
            <a:avLst/>
          </a:prstGeom>
          <a:noFill/>
        </p:spPr>
        <p:txBody>
          <a:bodyPr wrap="square" rtlCol="0">
            <a:spAutoFit/>
          </a:bodyPr>
          <a:lstStyle/>
          <a:p>
            <a:endParaRPr lang="en-US" sz="800" dirty="0"/>
          </a:p>
          <a:p>
            <a:endParaRPr lang="en-US" sz="800" dirty="0"/>
          </a:p>
          <a:p>
            <a:r>
              <a:rPr lang="en-US" sz="1400" dirty="0"/>
              <a:t>Harley is a high school graduate, unmarried, with a lower income, possibly because he is occasionally out of work. Harley is a diehard user of tobacco products, and believes smokers should be left alone to enjoy their own personal lifestyle choice. He uses cigarettes and </a:t>
            </a:r>
            <a:r>
              <a:rPr lang="en-US" sz="1400" dirty="0" err="1"/>
              <a:t>vaping</a:t>
            </a:r>
            <a:r>
              <a:rPr lang="en-US" sz="1400" dirty="0"/>
              <a:t> products multiple times throughout the day because he enjoys them and to help him deal with stress. Harley’s family and friends are heavy smokers as well.</a:t>
            </a:r>
          </a:p>
          <a:p>
            <a:endParaRPr lang="en-US" sz="1400" dirty="0"/>
          </a:p>
          <a:p>
            <a:r>
              <a:rPr lang="en-US" sz="1400" dirty="0"/>
              <a:t>Harley doesn’t recognize the dangers associated with smoking (or won’t admit it) – he believes he can be healthy and still use tobacco products.  </a:t>
            </a:r>
          </a:p>
          <a:p>
            <a:r>
              <a:rPr lang="en-US" sz="1400" dirty="0"/>
              <a:t>Harley has absolutely no interest in quitting any of the products he uses - he doesn’t pay any attention to anti-smoking/</a:t>
            </a:r>
            <a:r>
              <a:rPr lang="en-US" sz="1400" dirty="0" err="1"/>
              <a:t>vaping</a:t>
            </a:r>
            <a:r>
              <a:rPr lang="en-US" sz="1400" dirty="0"/>
              <a:t> advertisements and nothing is likely to convince him to quit. </a:t>
            </a:r>
          </a:p>
        </p:txBody>
      </p:sp>
      <p:pic>
        <p:nvPicPr>
          <p:cNvPr id="20" name="Picture 19"/>
          <p:cNvPicPr>
            <a:picLocks noChangeAspect="1"/>
          </p:cNvPicPr>
          <p:nvPr/>
        </p:nvPicPr>
        <p:blipFill>
          <a:blip r:embed="rId2"/>
          <a:stretch>
            <a:fillRect/>
          </a:stretch>
        </p:blipFill>
        <p:spPr>
          <a:xfrm>
            <a:off x="1187451" y="5012118"/>
            <a:ext cx="1987550" cy="1351826"/>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6944" y="5457789"/>
            <a:ext cx="1540464" cy="906155"/>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1052" y="5334361"/>
            <a:ext cx="1660894" cy="935715"/>
          </a:xfrm>
          <a:prstGeom prst="rect">
            <a:avLst/>
          </a:prstGeom>
        </p:spPr>
      </p:pic>
      <p:sp>
        <p:nvSpPr>
          <p:cNvPr id="4" name="Rounded Rectangle 3"/>
          <p:cNvSpPr/>
          <p:nvPr/>
        </p:nvSpPr>
        <p:spPr>
          <a:xfrm>
            <a:off x="857250" y="697081"/>
            <a:ext cx="2973917" cy="342596"/>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SOCIALITE SUE</a:t>
            </a:r>
          </a:p>
        </p:txBody>
      </p:sp>
      <p:sp>
        <p:nvSpPr>
          <p:cNvPr id="22" name="Rounded Rectangle 21"/>
          <p:cNvSpPr/>
          <p:nvPr/>
        </p:nvSpPr>
        <p:spPr>
          <a:xfrm>
            <a:off x="4639733" y="697081"/>
            <a:ext cx="2973917" cy="342596"/>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DESPERATE DAVE</a:t>
            </a:r>
          </a:p>
        </p:txBody>
      </p:sp>
      <p:sp>
        <p:nvSpPr>
          <p:cNvPr id="23" name="Rounded Rectangle 22"/>
          <p:cNvSpPr/>
          <p:nvPr/>
        </p:nvSpPr>
        <p:spPr>
          <a:xfrm>
            <a:off x="8435945" y="697081"/>
            <a:ext cx="2973917" cy="342596"/>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HARDCORE HARLEY</a:t>
            </a:r>
          </a:p>
        </p:txBody>
      </p:sp>
    </p:spTree>
    <p:extLst>
      <p:ext uri="{BB962C8B-B14F-4D97-AF65-F5344CB8AC3E}">
        <p14:creationId xmlns:p14="http://schemas.microsoft.com/office/powerpoint/2010/main" val="23290085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1A1F56-8540-45A7-8F8A-A9445114E89E}"/>
              </a:ext>
            </a:extLst>
          </p:cNvPr>
          <p:cNvGraphicFramePr>
            <a:graphicFrameLocks noGrp="1"/>
          </p:cNvGraphicFramePr>
          <p:nvPr>
            <p:extLst>
              <p:ext uri="{D42A27DB-BD31-4B8C-83A1-F6EECF244321}">
                <p14:modId xmlns:p14="http://schemas.microsoft.com/office/powerpoint/2010/main" val="3651727754"/>
              </p:ext>
            </p:extLst>
          </p:nvPr>
        </p:nvGraphicFramePr>
        <p:xfrm>
          <a:off x="838201" y="2565401"/>
          <a:ext cx="10515597" cy="2871786"/>
        </p:xfrm>
        <a:graphic>
          <a:graphicData uri="http://schemas.openxmlformats.org/drawingml/2006/table">
            <a:tbl>
              <a:tblPr/>
              <a:tblGrid>
                <a:gridCol w="1963239">
                  <a:extLst>
                    <a:ext uri="{9D8B030D-6E8A-4147-A177-3AD203B41FA5}">
                      <a16:colId xmlns:a16="http://schemas.microsoft.com/office/drawing/2014/main" val="60021858"/>
                    </a:ext>
                  </a:extLst>
                </a:gridCol>
                <a:gridCol w="601242">
                  <a:extLst>
                    <a:ext uri="{9D8B030D-6E8A-4147-A177-3AD203B41FA5}">
                      <a16:colId xmlns:a16="http://schemas.microsoft.com/office/drawing/2014/main" val="4067718876"/>
                    </a:ext>
                  </a:extLst>
                </a:gridCol>
                <a:gridCol w="662593">
                  <a:extLst>
                    <a:ext uri="{9D8B030D-6E8A-4147-A177-3AD203B41FA5}">
                      <a16:colId xmlns:a16="http://schemas.microsoft.com/office/drawing/2014/main" val="879034133"/>
                    </a:ext>
                  </a:extLst>
                </a:gridCol>
                <a:gridCol w="662593">
                  <a:extLst>
                    <a:ext uri="{9D8B030D-6E8A-4147-A177-3AD203B41FA5}">
                      <a16:colId xmlns:a16="http://schemas.microsoft.com/office/drawing/2014/main" val="1147216543"/>
                    </a:ext>
                  </a:extLst>
                </a:gridCol>
                <a:gridCol w="662593">
                  <a:extLst>
                    <a:ext uri="{9D8B030D-6E8A-4147-A177-3AD203B41FA5}">
                      <a16:colId xmlns:a16="http://schemas.microsoft.com/office/drawing/2014/main" val="3873607878"/>
                    </a:ext>
                  </a:extLst>
                </a:gridCol>
                <a:gridCol w="662593">
                  <a:extLst>
                    <a:ext uri="{9D8B030D-6E8A-4147-A177-3AD203B41FA5}">
                      <a16:colId xmlns:a16="http://schemas.microsoft.com/office/drawing/2014/main" val="1640188985"/>
                    </a:ext>
                  </a:extLst>
                </a:gridCol>
                <a:gridCol w="662593">
                  <a:extLst>
                    <a:ext uri="{9D8B030D-6E8A-4147-A177-3AD203B41FA5}">
                      <a16:colId xmlns:a16="http://schemas.microsoft.com/office/drawing/2014/main" val="767309172"/>
                    </a:ext>
                  </a:extLst>
                </a:gridCol>
                <a:gridCol w="662593">
                  <a:extLst>
                    <a:ext uri="{9D8B030D-6E8A-4147-A177-3AD203B41FA5}">
                      <a16:colId xmlns:a16="http://schemas.microsoft.com/office/drawing/2014/main" val="4196928182"/>
                    </a:ext>
                  </a:extLst>
                </a:gridCol>
                <a:gridCol w="662593">
                  <a:extLst>
                    <a:ext uri="{9D8B030D-6E8A-4147-A177-3AD203B41FA5}">
                      <a16:colId xmlns:a16="http://schemas.microsoft.com/office/drawing/2014/main" val="3746251843"/>
                    </a:ext>
                  </a:extLst>
                </a:gridCol>
                <a:gridCol w="662593">
                  <a:extLst>
                    <a:ext uri="{9D8B030D-6E8A-4147-A177-3AD203B41FA5}">
                      <a16:colId xmlns:a16="http://schemas.microsoft.com/office/drawing/2014/main" val="4158151523"/>
                    </a:ext>
                  </a:extLst>
                </a:gridCol>
                <a:gridCol w="662593">
                  <a:extLst>
                    <a:ext uri="{9D8B030D-6E8A-4147-A177-3AD203B41FA5}">
                      <a16:colId xmlns:a16="http://schemas.microsoft.com/office/drawing/2014/main" val="883094751"/>
                    </a:ext>
                  </a:extLst>
                </a:gridCol>
                <a:gridCol w="662593">
                  <a:extLst>
                    <a:ext uri="{9D8B030D-6E8A-4147-A177-3AD203B41FA5}">
                      <a16:colId xmlns:a16="http://schemas.microsoft.com/office/drawing/2014/main" val="2790971660"/>
                    </a:ext>
                  </a:extLst>
                </a:gridCol>
                <a:gridCol w="662593">
                  <a:extLst>
                    <a:ext uri="{9D8B030D-6E8A-4147-A177-3AD203B41FA5}">
                      <a16:colId xmlns:a16="http://schemas.microsoft.com/office/drawing/2014/main" val="2541708101"/>
                    </a:ext>
                  </a:extLst>
                </a:gridCol>
                <a:gridCol w="662593">
                  <a:extLst>
                    <a:ext uri="{9D8B030D-6E8A-4147-A177-3AD203B41FA5}">
                      <a16:colId xmlns:a16="http://schemas.microsoft.com/office/drawing/2014/main" val="1594906301"/>
                    </a:ext>
                  </a:extLst>
                </a:gridCol>
              </a:tblGrid>
              <a:tr h="301848">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0407593"/>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0509286"/>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075998"/>
                  </a:ext>
                </a:extLst>
              </a:tr>
              <a:tr h="323934">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70828"/>
                  </a:ext>
                </a:extLst>
              </a:tr>
              <a:tr h="449091">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(F)</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(G)</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480756"/>
                  </a:ext>
                </a:extLst>
              </a:tr>
              <a:tr h="161967">
                <a:tc>
                  <a:txBody>
                    <a:bodyPr/>
                    <a:lstStyle/>
                    <a:p>
                      <a:pPr algn="l" fontAlgn="t"/>
                      <a:r>
                        <a:rPr lang="en-US" sz="1000" b="0" i="0" u="none" strike="noStrike" dirty="0">
                          <a:solidFill>
                            <a:srgbClr val="000000"/>
                          </a:solidFill>
                          <a:effectLst/>
                          <a:latin typeface="Arial" panose="020B0604020202020204" pitchFamily="34" charset="0"/>
                        </a:rPr>
                        <a:t>Base: Used E-cigarettes past year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230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182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3250527"/>
                  </a:ext>
                </a:extLst>
              </a:tr>
              <a:tr h="161967">
                <a:tc>
                  <a:txBody>
                    <a:bodyPr/>
                    <a:lstStyle/>
                    <a:p>
                      <a:pPr algn="l" fontAlgn="t"/>
                      <a:r>
                        <a:rPr lang="en-US" sz="1000" b="0" i="0" u="none" strike="noStrike">
                          <a:solidFill>
                            <a:srgbClr val="000000"/>
                          </a:solidFill>
                          <a:effectLst/>
                          <a:latin typeface="Arial" panose="020B0604020202020204" pitchFamily="34" charset="0"/>
                        </a:rPr>
                        <a:t>Less than one year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22% </a:t>
                      </a:r>
                      <a:r>
                        <a:rPr lang="en-US" sz="1000" b="0" i="0" u="none" strike="noStrike">
                          <a:solidFill>
                            <a:srgbClr val="FF0000"/>
                          </a:solidFill>
                          <a:effectLst/>
                          <a:latin typeface="Arial" panose="020B0604020202020204" pitchFamily="34" charset="0"/>
                        </a:rPr>
                        <a:t>DE</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 </a:t>
                      </a:r>
                      <a:r>
                        <a:rPr lang="en-US" sz="1000" b="0" i="0" u="none" strike="noStrike">
                          <a:solidFill>
                            <a:srgbClr val="FF0000"/>
                          </a:solidFill>
                          <a:effectLst/>
                          <a:latin typeface="Arial" panose="020B0604020202020204" pitchFamily="34" charset="0"/>
                        </a:rPr>
                        <a:t>g</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r>
                        <a:rPr lang="en-US" sz="1000" b="0" i="0" u="none" strike="noStrike">
                          <a:solidFill>
                            <a:srgbClr val="FF0000"/>
                          </a:solidFill>
                          <a:effectLst/>
                          <a:latin typeface="Arial" panose="020B0604020202020204" pitchFamily="34" charset="0"/>
                        </a:rPr>
                        <a:t> j</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29% </a:t>
                      </a:r>
                      <a:r>
                        <a:rPr lang="en-US" sz="1000" b="0" i="0" u="none" strike="noStrike" dirty="0">
                          <a:solidFill>
                            <a:srgbClr val="FF0000"/>
                          </a:solidFill>
                          <a:effectLst/>
                          <a:latin typeface="Arial" panose="020B0604020202020204" pitchFamily="34" charset="0"/>
                        </a:rPr>
                        <a:t>o</a:t>
                      </a:r>
                      <a:endParaRPr lang="en-US" sz="1000" b="0" i="0" u="none" strike="noStrike" dirty="0">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074721"/>
                  </a:ext>
                </a:extLst>
              </a:tr>
              <a:tr h="161967">
                <a:tc>
                  <a:txBody>
                    <a:bodyPr/>
                    <a:lstStyle/>
                    <a:p>
                      <a:pPr algn="l" fontAlgn="t"/>
                      <a:r>
                        <a:rPr lang="en-US" sz="1000" b="0" i="0" u="none" strike="noStrike">
                          <a:solidFill>
                            <a:srgbClr val="000000"/>
                          </a:solidFill>
                          <a:effectLst/>
                          <a:latin typeface="Arial" panose="020B0604020202020204" pitchFamily="34" charset="0"/>
                        </a:rPr>
                        <a:t>1-3 years</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52% </a:t>
                      </a:r>
                      <a:r>
                        <a:rPr lang="en-US" sz="1000" b="0" i="0" u="none" strike="noStrike">
                          <a:solidFill>
                            <a:srgbClr val="FF0000"/>
                          </a:solidFill>
                          <a:effectLst/>
                          <a:latin typeface="Arial" panose="020B0604020202020204" pitchFamily="34" charset="0"/>
                        </a:rPr>
                        <a:t>mn</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 </a:t>
                      </a:r>
                      <a:r>
                        <a:rPr lang="en-US" sz="1000" b="0" i="0" u="none" strike="noStrike">
                          <a:solidFill>
                            <a:srgbClr val="FF0000"/>
                          </a:solidFill>
                          <a:effectLst/>
                          <a:latin typeface="Arial" panose="020B0604020202020204" pitchFamily="34" charset="0"/>
                        </a:rPr>
                        <a:t>MN</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071357"/>
                  </a:ext>
                </a:extLst>
              </a:tr>
              <a:tr h="161967">
                <a:tc>
                  <a:txBody>
                    <a:bodyPr/>
                    <a:lstStyle/>
                    <a:p>
                      <a:pPr algn="l" fontAlgn="t"/>
                      <a:r>
                        <a:rPr lang="en-US" sz="1000" b="0" i="0" u="none" strike="noStrike">
                          <a:solidFill>
                            <a:srgbClr val="000000"/>
                          </a:solidFill>
                          <a:effectLst/>
                          <a:latin typeface="Arial" panose="020B0604020202020204" pitchFamily="34" charset="0"/>
                        </a:rPr>
                        <a:t>4 to 6 years</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176363"/>
                  </a:ext>
                </a:extLst>
              </a:tr>
              <a:tr h="169329">
                <a:tc>
                  <a:txBody>
                    <a:bodyPr/>
                    <a:lstStyle/>
                    <a:p>
                      <a:pPr algn="l" fontAlgn="t"/>
                      <a:r>
                        <a:rPr lang="en-US" sz="1000" b="0" i="0" u="none" strike="noStrike">
                          <a:solidFill>
                            <a:srgbClr val="000000"/>
                          </a:solidFill>
                          <a:effectLst/>
                          <a:latin typeface="Arial" panose="020B0604020202020204" pitchFamily="34" charset="0"/>
                        </a:rPr>
                        <a:t>7-10 years</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r>
                        <a:rPr lang="en-US" sz="1000" b="0" i="0" u="none" strike="noStrike">
                          <a:solidFill>
                            <a:srgbClr val="FF0000"/>
                          </a:solidFill>
                          <a:effectLst/>
                          <a:latin typeface="Arial" panose="020B0604020202020204" pitchFamily="34" charset="0"/>
                        </a:rPr>
                        <a:t> 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 </a:t>
                      </a:r>
                      <a:r>
                        <a:rPr lang="en-US" sz="1100" b="0" i="0" u="none" strike="noStrike">
                          <a:solidFill>
                            <a:srgbClr val="FF0000"/>
                          </a:solidFill>
                          <a:effectLst/>
                          <a:latin typeface="Arial" panose="020B0604020202020204" pitchFamily="34" charset="0"/>
                        </a:rPr>
                        <a:t>LO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732693"/>
                  </a:ext>
                </a:extLst>
              </a:tr>
              <a:tr h="161967">
                <a:tc>
                  <a:txBody>
                    <a:bodyPr/>
                    <a:lstStyle/>
                    <a:p>
                      <a:pPr algn="l" fontAlgn="t"/>
                      <a:r>
                        <a:rPr lang="en-US" sz="1000" b="0" i="0" u="none" strike="noStrike">
                          <a:solidFill>
                            <a:srgbClr val="000000"/>
                          </a:solidFill>
                          <a:effectLst/>
                          <a:latin typeface="Arial" panose="020B0604020202020204" pitchFamily="34" charset="0"/>
                        </a:rPr>
                        <a:t>11-20 years</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224600"/>
                  </a:ext>
                </a:extLst>
              </a:tr>
              <a:tr h="161967">
                <a:tc>
                  <a:txBody>
                    <a:bodyPr/>
                    <a:lstStyle/>
                    <a:p>
                      <a:pPr algn="l" fontAlgn="t"/>
                      <a:r>
                        <a:rPr lang="en-US" sz="1000" b="0" i="0" u="none" strike="noStrike">
                          <a:solidFill>
                            <a:srgbClr val="000000"/>
                          </a:solidFill>
                          <a:effectLst/>
                          <a:latin typeface="Arial" panose="020B0604020202020204" pitchFamily="34" charset="0"/>
                        </a:rPr>
                        <a:t>More than 20 years</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865881"/>
                  </a:ext>
                </a:extLst>
              </a:tr>
            </a:tbl>
          </a:graphicData>
        </a:graphic>
      </p:graphicFrame>
      <p:graphicFrame>
        <p:nvGraphicFramePr>
          <p:cNvPr id="4" name="Table 3">
            <a:extLst>
              <a:ext uri="{FF2B5EF4-FFF2-40B4-BE49-F238E27FC236}">
                <a16:creationId xmlns:a16="http://schemas.microsoft.com/office/drawing/2014/main" id="{F14C61B0-4BE6-471F-8C5C-A6B97113634C}"/>
              </a:ext>
            </a:extLst>
          </p:cNvPr>
          <p:cNvGraphicFramePr>
            <a:graphicFrameLocks noGrp="1"/>
          </p:cNvGraphicFramePr>
          <p:nvPr>
            <p:extLst>
              <p:ext uri="{D42A27DB-BD31-4B8C-83A1-F6EECF244321}">
                <p14:modId xmlns:p14="http://schemas.microsoft.com/office/powerpoint/2010/main" val="1276835402"/>
              </p:ext>
            </p:extLst>
          </p:nvPr>
        </p:nvGraphicFramePr>
        <p:xfrm>
          <a:off x="3968318" y="6426114"/>
          <a:ext cx="4634144" cy="502920"/>
        </p:xfrm>
        <a:graphic>
          <a:graphicData uri="http://schemas.openxmlformats.org/drawingml/2006/table">
            <a:tbl>
              <a:tblPr/>
              <a:tblGrid>
                <a:gridCol w="4634144">
                  <a:extLst>
                    <a:ext uri="{9D8B030D-6E8A-4147-A177-3AD203B41FA5}">
                      <a16:colId xmlns:a16="http://schemas.microsoft.com/office/drawing/2014/main" val="3013569310"/>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Q10.4. How many years have you been using...electronic cigarettes?</a:t>
                      </a:r>
                    </a:p>
                  </a:txBody>
                  <a:tcPr marL="7620" marR="7620" marT="7620" marB="0">
                    <a:lnL>
                      <a:noFill/>
                    </a:lnL>
                    <a:lnR>
                      <a:noFill/>
                    </a:lnR>
                    <a:lnT>
                      <a:noFill/>
                    </a:lnT>
                    <a:lnB>
                      <a:noFill/>
                    </a:lnB>
                  </a:tcPr>
                </a:tc>
                <a:extLst>
                  <a:ext uri="{0D108BD9-81ED-4DB2-BD59-A6C34878D82A}">
                    <a16:rowId xmlns:a16="http://schemas.microsoft.com/office/drawing/2014/main" val="2692852099"/>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907921728"/>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1176940612"/>
                  </a:ext>
                </a:extLst>
              </a:tr>
            </a:tbl>
          </a:graphicData>
        </a:graphic>
      </p:graphicFrame>
      <p:sp>
        <p:nvSpPr>
          <p:cNvPr id="5" name="Rectangle 4">
            <a:extLst>
              <a:ext uri="{FF2B5EF4-FFF2-40B4-BE49-F238E27FC236}">
                <a16:creationId xmlns:a16="http://schemas.microsoft.com/office/drawing/2014/main" id="{A0E8A478-57DA-46BA-9692-693BF157F296}"/>
              </a:ext>
            </a:extLst>
          </p:cNvPr>
          <p:cNvSpPr/>
          <p:nvPr/>
        </p:nvSpPr>
        <p:spPr>
          <a:xfrm>
            <a:off x="0" y="0"/>
            <a:ext cx="12192000" cy="580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29F12F67-5ABA-4E24-81DA-3AB7BDA0847C}"/>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7BF1F51A-5AE0-4952-B0A6-C2B804432DCA}"/>
              </a:ext>
            </a:extLst>
          </p:cNvPr>
          <p:cNvSpPr/>
          <p:nvPr/>
        </p:nvSpPr>
        <p:spPr>
          <a:xfrm>
            <a:off x="137346" y="105336"/>
            <a:ext cx="4184031" cy="400110"/>
          </a:xfrm>
          <a:prstGeom prst="rect">
            <a:avLst/>
          </a:prstGeom>
        </p:spPr>
        <p:txBody>
          <a:bodyPr wrap="none">
            <a:spAutoFit/>
          </a:bodyPr>
          <a:lstStyle/>
          <a:p>
            <a:r>
              <a:rPr lang="en-US" sz="2000" b="1" dirty="0"/>
              <a:t>Subgroups – Years Used E-Cigarettes</a:t>
            </a:r>
          </a:p>
        </p:txBody>
      </p:sp>
      <p:sp>
        <p:nvSpPr>
          <p:cNvPr id="8" name="TextBox 7">
            <a:extLst>
              <a:ext uri="{FF2B5EF4-FFF2-40B4-BE49-F238E27FC236}">
                <a16:creationId xmlns:a16="http://schemas.microsoft.com/office/drawing/2014/main" id="{C3B3C2EB-7ED5-4238-8790-D13DEFB65EBB}"/>
              </a:ext>
            </a:extLst>
          </p:cNvPr>
          <p:cNvSpPr txBox="1"/>
          <p:nvPr/>
        </p:nvSpPr>
        <p:spPr>
          <a:xfrm>
            <a:off x="409852" y="802976"/>
            <a:ext cx="1135454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two youngest age groups, Hispanics and females are more likely to say they’ve been using e-cigarettes for less than a year. </a:t>
            </a:r>
          </a:p>
        </p:txBody>
      </p:sp>
    </p:spTree>
    <p:extLst>
      <p:ext uri="{BB962C8B-B14F-4D97-AF65-F5344CB8AC3E}">
        <p14:creationId xmlns:p14="http://schemas.microsoft.com/office/powerpoint/2010/main" val="26690677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B82E75-16A1-4212-BD86-358809FD27A8}"/>
              </a:ext>
            </a:extLst>
          </p:cNvPr>
          <p:cNvGraphicFramePr>
            <a:graphicFrameLocks noGrp="1"/>
          </p:cNvGraphicFramePr>
          <p:nvPr>
            <p:extLst>
              <p:ext uri="{D42A27DB-BD31-4B8C-83A1-F6EECF244321}">
                <p14:modId xmlns:p14="http://schemas.microsoft.com/office/powerpoint/2010/main" val="1737231590"/>
              </p:ext>
            </p:extLst>
          </p:nvPr>
        </p:nvGraphicFramePr>
        <p:xfrm>
          <a:off x="838201" y="2490935"/>
          <a:ext cx="10515597" cy="3020718"/>
        </p:xfrm>
        <a:graphic>
          <a:graphicData uri="http://schemas.openxmlformats.org/drawingml/2006/table">
            <a:tbl>
              <a:tblPr/>
              <a:tblGrid>
                <a:gridCol w="1963239">
                  <a:extLst>
                    <a:ext uri="{9D8B030D-6E8A-4147-A177-3AD203B41FA5}">
                      <a16:colId xmlns:a16="http://schemas.microsoft.com/office/drawing/2014/main" val="1084088773"/>
                    </a:ext>
                  </a:extLst>
                </a:gridCol>
                <a:gridCol w="601242">
                  <a:extLst>
                    <a:ext uri="{9D8B030D-6E8A-4147-A177-3AD203B41FA5}">
                      <a16:colId xmlns:a16="http://schemas.microsoft.com/office/drawing/2014/main" val="2212555513"/>
                    </a:ext>
                  </a:extLst>
                </a:gridCol>
                <a:gridCol w="662593">
                  <a:extLst>
                    <a:ext uri="{9D8B030D-6E8A-4147-A177-3AD203B41FA5}">
                      <a16:colId xmlns:a16="http://schemas.microsoft.com/office/drawing/2014/main" val="323061114"/>
                    </a:ext>
                  </a:extLst>
                </a:gridCol>
                <a:gridCol w="662593">
                  <a:extLst>
                    <a:ext uri="{9D8B030D-6E8A-4147-A177-3AD203B41FA5}">
                      <a16:colId xmlns:a16="http://schemas.microsoft.com/office/drawing/2014/main" val="3416434572"/>
                    </a:ext>
                  </a:extLst>
                </a:gridCol>
                <a:gridCol w="662593">
                  <a:extLst>
                    <a:ext uri="{9D8B030D-6E8A-4147-A177-3AD203B41FA5}">
                      <a16:colId xmlns:a16="http://schemas.microsoft.com/office/drawing/2014/main" val="2364368933"/>
                    </a:ext>
                  </a:extLst>
                </a:gridCol>
                <a:gridCol w="662593">
                  <a:extLst>
                    <a:ext uri="{9D8B030D-6E8A-4147-A177-3AD203B41FA5}">
                      <a16:colId xmlns:a16="http://schemas.microsoft.com/office/drawing/2014/main" val="2869999062"/>
                    </a:ext>
                  </a:extLst>
                </a:gridCol>
                <a:gridCol w="662593">
                  <a:extLst>
                    <a:ext uri="{9D8B030D-6E8A-4147-A177-3AD203B41FA5}">
                      <a16:colId xmlns:a16="http://schemas.microsoft.com/office/drawing/2014/main" val="1678768926"/>
                    </a:ext>
                  </a:extLst>
                </a:gridCol>
                <a:gridCol w="662593">
                  <a:extLst>
                    <a:ext uri="{9D8B030D-6E8A-4147-A177-3AD203B41FA5}">
                      <a16:colId xmlns:a16="http://schemas.microsoft.com/office/drawing/2014/main" val="31685102"/>
                    </a:ext>
                  </a:extLst>
                </a:gridCol>
                <a:gridCol w="662593">
                  <a:extLst>
                    <a:ext uri="{9D8B030D-6E8A-4147-A177-3AD203B41FA5}">
                      <a16:colId xmlns:a16="http://schemas.microsoft.com/office/drawing/2014/main" val="1929032134"/>
                    </a:ext>
                  </a:extLst>
                </a:gridCol>
                <a:gridCol w="662593">
                  <a:extLst>
                    <a:ext uri="{9D8B030D-6E8A-4147-A177-3AD203B41FA5}">
                      <a16:colId xmlns:a16="http://schemas.microsoft.com/office/drawing/2014/main" val="4133014191"/>
                    </a:ext>
                  </a:extLst>
                </a:gridCol>
                <a:gridCol w="662593">
                  <a:extLst>
                    <a:ext uri="{9D8B030D-6E8A-4147-A177-3AD203B41FA5}">
                      <a16:colId xmlns:a16="http://schemas.microsoft.com/office/drawing/2014/main" val="4262936505"/>
                    </a:ext>
                  </a:extLst>
                </a:gridCol>
                <a:gridCol w="662593">
                  <a:extLst>
                    <a:ext uri="{9D8B030D-6E8A-4147-A177-3AD203B41FA5}">
                      <a16:colId xmlns:a16="http://schemas.microsoft.com/office/drawing/2014/main" val="2797854446"/>
                    </a:ext>
                  </a:extLst>
                </a:gridCol>
                <a:gridCol w="662593">
                  <a:extLst>
                    <a:ext uri="{9D8B030D-6E8A-4147-A177-3AD203B41FA5}">
                      <a16:colId xmlns:a16="http://schemas.microsoft.com/office/drawing/2014/main" val="4141348149"/>
                    </a:ext>
                  </a:extLst>
                </a:gridCol>
                <a:gridCol w="662593">
                  <a:extLst>
                    <a:ext uri="{9D8B030D-6E8A-4147-A177-3AD203B41FA5}">
                      <a16:colId xmlns:a16="http://schemas.microsoft.com/office/drawing/2014/main" val="1367075791"/>
                    </a:ext>
                  </a:extLst>
                </a:gridCol>
              </a:tblGrid>
              <a:tr h="301848">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298059"/>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9628645"/>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70992"/>
                  </a:ext>
                </a:extLst>
              </a:tr>
              <a:tr h="323934">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495743"/>
                  </a:ext>
                </a:extLst>
              </a:tr>
              <a:tr h="449091">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(F)</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(G)</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286985"/>
                  </a:ext>
                </a:extLst>
              </a:tr>
              <a:tr h="323934">
                <a:tc>
                  <a:txBody>
                    <a:bodyPr/>
                    <a:lstStyle/>
                    <a:p>
                      <a:pPr algn="l" fontAlgn="t"/>
                      <a:r>
                        <a:rPr lang="en-US" sz="1000" b="0" i="0" u="none" strike="noStrike" dirty="0">
                          <a:solidFill>
                            <a:srgbClr val="000000"/>
                          </a:solidFill>
                          <a:effectLst/>
                          <a:latin typeface="Arial" panose="020B0604020202020204" pitchFamily="34" charset="0"/>
                        </a:rPr>
                        <a:t>Base:  Uses E-cigarettes multiple times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96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50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90606924"/>
                  </a:ext>
                </a:extLst>
              </a:tr>
              <a:tr h="161967">
                <a:tc>
                  <a:txBody>
                    <a:bodyPr/>
                    <a:lstStyle/>
                    <a:p>
                      <a:pPr algn="l" fontAlgn="t"/>
                      <a:r>
                        <a:rPr lang="en-US" sz="1000" b="0" i="0" u="none" strike="noStrike">
                          <a:solidFill>
                            <a:srgbClr val="000000"/>
                          </a:solidFill>
                          <a:effectLst/>
                          <a:latin typeface="Arial" panose="020B0604020202020204" pitchFamily="34" charset="0"/>
                        </a:rPr>
                        <a:t>1 - 2 times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28927"/>
                  </a:ext>
                </a:extLst>
              </a:tr>
              <a:tr h="161967">
                <a:tc>
                  <a:txBody>
                    <a:bodyPr/>
                    <a:lstStyle/>
                    <a:p>
                      <a:pPr algn="l" fontAlgn="t"/>
                      <a:r>
                        <a:rPr lang="en-US" sz="1000" b="0" i="0" u="none" strike="noStrike">
                          <a:solidFill>
                            <a:srgbClr val="000000"/>
                          </a:solidFill>
                          <a:effectLst/>
                          <a:latin typeface="Arial" panose="020B0604020202020204" pitchFamily="34" charset="0"/>
                        </a:rPr>
                        <a:t>3 - 5 times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 </a:t>
                      </a:r>
                      <a:r>
                        <a:rPr lang="en-US" sz="1000" b="0" i="0" u="none" strike="noStrike">
                          <a:solidFill>
                            <a:srgbClr val="FF0000"/>
                          </a:solidFill>
                          <a:effectLst/>
                          <a:latin typeface="Arial" panose="020B0604020202020204" pitchFamily="34" charset="0"/>
                        </a:rPr>
                        <a:t>LMO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337116"/>
                  </a:ext>
                </a:extLst>
              </a:tr>
              <a:tr h="161967">
                <a:tc>
                  <a:txBody>
                    <a:bodyPr/>
                    <a:lstStyle/>
                    <a:p>
                      <a:pPr algn="l" fontAlgn="t"/>
                      <a:r>
                        <a:rPr lang="en-US" sz="1000" b="0" i="0" u="none" strike="noStrike">
                          <a:solidFill>
                            <a:srgbClr val="000000"/>
                          </a:solidFill>
                          <a:effectLst/>
                          <a:latin typeface="Arial" panose="020B0604020202020204" pitchFamily="34" charset="0"/>
                        </a:rPr>
                        <a:t>6 - 10 times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r>
                        <a:rPr lang="en-US" sz="1000" b="0" i="0" u="none" strike="noStrike">
                          <a:solidFill>
                            <a:srgbClr val="FF0000"/>
                          </a:solidFill>
                          <a:effectLst/>
                          <a:latin typeface="Arial" panose="020B0604020202020204" pitchFamily="34" charset="0"/>
                        </a:rPr>
                        <a:t> 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433645"/>
                  </a:ext>
                </a:extLst>
              </a:tr>
              <a:tr h="161967">
                <a:tc>
                  <a:txBody>
                    <a:bodyPr/>
                    <a:lstStyle/>
                    <a:p>
                      <a:pPr algn="l" fontAlgn="t"/>
                      <a:r>
                        <a:rPr lang="en-US" sz="1000" b="0" i="0" u="none" strike="noStrike">
                          <a:solidFill>
                            <a:srgbClr val="000000"/>
                          </a:solidFill>
                          <a:effectLst/>
                          <a:latin typeface="Arial" panose="020B0604020202020204" pitchFamily="34" charset="0"/>
                        </a:rPr>
                        <a:t>11 - 15 times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43890"/>
                  </a:ext>
                </a:extLst>
              </a:tr>
              <a:tr h="161967">
                <a:tc>
                  <a:txBody>
                    <a:bodyPr/>
                    <a:lstStyle/>
                    <a:p>
                      <a:pPr algn="l" fontAlgn="t"/>
                      <a:r>
                        <a:rPr lang="en-US" sz="1000" b="0" i="0" u="none" strike="noStrike">
                          <a:solidFill>
                            <a:srgbClr val="000000"/>
                          </a:solidFill>
                          <a:effectLst/>
                          <a:latin typeface="Arial" panose="020B0604020202020204" pitchFamily="34" charset="0"/>
                        </a:rPr>
                        <a:t>16 - 20 times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287573"/>
                  </a:ext>
                </a:extLst>
              </a:tr>
              <a:tr h="161967">
                <a:tc>
                  <a:txBody>
                    <a:bodyPr/>
                    <a:lstStyle/>
                    <a:p>
                      <a:pPr algn="l" fontAlgn="t"/>
                      <a:r>
                        <a:rPr lang="en-US" sz="1000" b="0" i="0" u="none" strike="noStrike">
                          <a:solidFill>
                            <a:srgbClr val="000000"/>
                          </a:solidFill>
                          <a:effectLst/>
                          <a:latin typeface="Arial" panose="020B0604020202020204" pitchFamily="34" charset="0"/>
                        </a:rPr>
                        <a:t>More than 20 times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47%</a:t>
                      </a:r>
                      <a:r>
                        <a:rPr lang="en-US" sz="1000" b="0" i="0" u="none" strike="noStrike">
                          <a:solidFill>
                            <a:srgbClr val="FF0000"/>
                          </a:solidFill>
                          <a:effectLst/>
                          <a:latin typeface="Arial" panose="020B0604020202020204" pitchFamily="34" charset="0"/>
                        </a:rPr>
                        <a:t> c</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 </a:t>
                      </a:r>
                      <a:r>
                        <a:rPr lang="en-US" sz="1000" b="0" i="0" u="none" strike="noStrike">
                          <a:solidFill>
                            <a:srgbClr val="FF0000"/>
                          </a:solidFill>
                          <a:effectLst/>
                          <a:latin typeface="Arial" panose="020B0604020202020204" pitchFamily="34" charset="0"/>
                        </a:rPr>
                        <a:t>NO</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r>
                        <a:rPr lang="en-US" sz="1000" b="0" i="0" u="none" strike="noStrike">
                          <a:solidFill>
                            <a:srgbClr val="FF0000"/>
                          </a:solidFill>
                          <a:effectLst/>
                          <a:latin typeface="Arial" panose="020B0604020202020204" pitchFamily="34" charset="0"/>
                        </a:rPr>
                        <a:t> 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995845"/>
                  </a:ext>
                </a:extLst>
              </a:tr>
            </a:tbl>
          </a:graphicData>
        </a:graphic>
      </p:graphicFrame>
      <p:graphicFrame>
        <p:nvGraphicFramePr>
          <p:cNvPr id="3" name="Table 2">
            <a:extLst>
              <a:ext uri="{FF2B5EF4-FFF2-40B4-BE49-F238E27FC236}">
                <a16:creationId xmlns:a16="http://schemas.microsoft.com/office/drawing/2014/main" id="{038FDC14-ADBE-41C0-B724-007C9A5A008A}"/>
              </a:ext>
            </a:extLst>
          </p:cNvPr>
          <p:cNvGraphicFramePr>
            <a:graphicFrameLocks noGrp="1"/>
          </p:cNvGraphicFramePr>
          <p:nvPr>
            <p:extLst>
              <p:ext uri="{D42A27DB-BD31-4B8C-83A1-F6EECF244321}">
                <p14:modId xmlns:p14="http://schemas.microsoft.com/office/powerpoint/2010/main" val="87827991"/>
              </p:ext>
            </p:extLst>
          </p:nvPr>
        </p:nvGraphicFramePr>
        <p:xfrm>
          <a:off x="3817398" y="6361386"/>
          <a:ext cx="4598633" cy="502920"/>
        </p:xfrm>
        <a:graphic>
          <a:graphicData uri="http://schemas.openxmlformats.org/drawingml/2006/table">
            <a:tbl>
              <a:tblPr/>
              <a:tblGrid>
                <a:gridCol w="4598633">
                  <a:extLst>
                    <a:ext uri="{9D8B030D-6E8A-4147-A177-3AD203B41FA5}">
                      <a16:colId xmlns:a16="http://schemas.microsoft.com/office/drawing/2014/main" val="1170919945"/>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Q12.4. How many times in a typical day do you use...electronic cigarettes?</a:t>
                      </a:r>
                    </a:p>
                  </a:txBody>
                  <a:tcPr marL="7620" marR="7620" marT="7620" marB="0">
                    <a:lnL>
                      <a:noFill/>
                    </a:lnL>
                    <a:lnR>
                      <a:noFill/>
                    </a:lnR>
                    <a:lnT>
                      <a:noFill/>
                    </a:lnT>
                    <a:lnB>
                      <a:noFill/>
                    </a:lnB>
                  </a:tcPr>
                </a:tc>
                <a:extLst>
                  <a:ext uri="{0D108BD9-81ED-4DB2-BD59-A6C34878D82A}">
                    <a16:rowId xmlns:a16="http://schemas.microsoft.com/office/drawing/2014/main" val="2595444781"/>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658941605"/>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2011730636"/>
                  </a:ext>
                </a:extLst>
              </a:tr>
            </a:tbl>
          </a:graphicData>
        </a:graphic>
      </p:graphicFrame>
      <p:sp>
        <p:nvSpPr>
          <p:cNvPr id="4" name="Rectangle 3">
            <a:extLst>
              <a:ext uri="{FF2B5EF4-FFF2-40B4-BE49-F238E27FC236}">
                <a16:creationId xmlns:a16="http://schemas.microsoft.com/office/drawing/2014/main" id="{608E6709-E7BF-426C-9C65-416E71D43A7F}"/>
              </a:ext>
            </a:extLst>
          </p:cNvPr>
          <p:cNvSpPr/>
          <p:nvPr/>
        </p:nvSpPr>
        <p:spPr>
          <a:xfrm>
            <a:off x="0" y="0"/>
            <a:ext cx="12192000" cy="580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E98DCC2C-FAAE-4C04-A6F5-6996A6929A65}"/>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3443DC4-358B-4C01-AC4D-87F552459F83}"/>
              </a:ext>
            </a:extLst>
          </p:cNvPr>
          <p:cNvSpPr/>
          <p:nvPr/>
        </p:nvSpPr>
        <p:spPr>
          <a:xfrm>
            <a:off x="137346" y="105336"/>
            <a:ext cx="6799490" cy="400110"/>
          </a:xfrm>
          <a:prstGeom prst="rect">
            <a:avLst/>
          </a:prstGeom>
        </p:spPr>
        <p:txBody>
          <a:bodyPr wrap="none">
            <a:spAutoFit/>
          </a:bodyPr>
          <a:lstStyle/>
          <a:p>
            <a:r>
              <a:rPr lang="en-US" sz="2000" b="1" dirty="0"/>
              <a:t>Subgroups – How Many Times Use E-Cigarettes in Typical Day</a:t>
            </a:r>
          </a:p>
        </p:txBody>
      </p:sp>
      <p:sp>
        <p:nvSpPr>
          <p:cNvPr id="7" name="TextBox 6">
            <a:extLst>
              <a:ext uri="{FF2B5EF4-FFF2-40B4-BE49-F238E27FC236}">
                <a16:creationId xmlns:a16="http://schemas.microsoft.com/office/drawing/2014/main" id="{B9F7631B-AB4E-4D05-BC41-A57A0AFB17BB}"/>
              </a:ext>
            </a:extLst>
          </p:cNvPr>
          <p:cNvSpPr txBox="1"/>
          <p:nvPr/>
        </p:nvSpPr>
        <p:spPr>
          <a:xfrm>
            <a:off x="409852" y="802976"/>
            <a:ext cx="1135454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lowest income group is more likely than the other groups to say they use e-cigarettes more than 20 times a day.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Idahoans with incomes of $50K-$74.9K are more likely to vape 3 to 5 times a day.</a:t>
            </a:r>
          </a:p>
        </p:txBody>
      </p:sp>
    </p:spTree>
    <p:extLst>
      <p:ext uri="{BB962C8B-B14F-4D97-AF65-F5344CB8AC3E}">
        <p14:creationId xmlns:p14="http://schemas.microsoft.com/office/powerpoint/2010/main" val="14724530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767482-6BA0-47B0-8981-8E3DE3DD4AC9}"/>
              </a:ext>
            </a:extLst>
          </p:cNvPr>
          <p:cNvGraphicFramePr>
            <a:graphicFrameLocks noGrp="1"/>
          </p:cNvGraphicFramePr>
          <p:nvPr>
            <p:extLst>
              <p:ext uri="{D42A27DB-BD31-4B8C-83A1-F6EECF244321}">
                <p14:modId xmlns:p14="http://schemas.microsoft.com/office/powerpoint/2010/main" val="487255975"/>
              </p:ext>
            </p:extLst>
          </p:nvPr>
        </p:nvGraphicFramePr>
        <p:xfrm>
          <a:off x="838201" y="2026373"/>
          <a:ext cx="10515597" cy="3949842"/>
        </p:xfrm>
        <a:graphic>
          <a:graphicData uri="http://schemas.openxmlformats.org/drawingml/2006/table">
            <a:tbl>
              <a:tblPr/>
              <a:tblGrid>
                <a:gridCol w="1963239">
                  <a:extLst>
                    <a:ext uri="{9D8B030D-6E8A-4147-A177-3AD203B41FA5}">
                      <a16:colId xmlns:a16="http://schemas.microsoft.com/office/drawing/2014/main" val="3784053983"/>
                    </a:ext>
                  </a:extLst>
                </a:gridCol>
                <a:gridCol w="601242">
                  <a:extLst>
                    <a:ext uri="{9D8B030D-6E8A-4147-A177-3AD203B41FA5}">
                      <a16:colId xmlns:a16="http://schemas.microsoft.com/office/drawing/2014/main" val="1451645974"/>
                    </a:ext>
                  </a:extLst>
                </a:gridCol>
                <a:gridCol w="662593">
                  <a:extLst>
                    <a:ext uri="{9D8B030D-6E8A-4147-A177-3AD203B41FA5}">
                      <a16:colId xmlns:a16="http://schemas.microsoft.com/office/drawing/2014/main" val="2510967791"/>
                    </a:ext>
                  </a:extLst>
                </a:gridCol>
                <a:gridCol w="662593">
                  <a:extLst>
                    <a:ext uri="{9D8B030D-6E8A-4147-A177-3AD203B41FA5}">
                      <a16:colId xmlns:a16="http://schemas.microsoft.com/office/drawing/2014/main" val="4076724649"/>
                    </a:ext>
                  </a:extLst>
                </a:gridCol>
                <a:gridCol w="662593">
                  <a:extLst>
                    <a:ext uri="{9D8B030D-6E8A-4147-A177-3AD203B41FA5}">
                      <a16:colId xmlns:a16="http://schemas.microsoft.com/office/drawing/2014/main" val="1476469923"/>
                    </a:ext>
                  </a:extLst>
                </a:gridCol>
                <a:gridCol w="662593">
                  <a:extLst>
                    <a:ext uri="{9D8B030D-6E8A-4147-A177-3AD203B41FA5}">
                      <a16:colId xmlns:a16="http://schemas.microsoft.com/office/drawing/2014/main" val="3530955644"/>
                    </a:ext>
                  </a:extLst>
                </a:gridCol>
                <a:gridCol w="662593">
                  <a:extLst>
                    <a:ext uri="{9D8B030D-6E8A-4147-A177-3AD203B41FA5}">
                      <a16:colId xmlns:a16="http://schemas.microsoft.com/office/drawing/2014/main" val="3758927942"/>
                    </a:ext>
                  </a:extLst>
                </a:gridCol>
                <a:gridCol w="662593">
                  <a:extLst>
                    <a:ext uri="{9D8B030D-6E8A-4147-A177-3AD203B41FA5}">
                      <a16:colId xmlns:a16="http://schemas.microsoft.com/office/drawing/2014/main" val="961581034"/>
                    </a:ext>
                  </a:extLst>
                </a:gridCol>
                <a:gridCol w="662593">
                  <a:extLst>
                    <a:ext uri="{9D8B030D-6E8A-4147-A177-3AD203B41FA5}">
                      <a16:colId xmlns:a16="http://schemas.microsoft.com/office/drawing/2014/main" val="4864768"/>
                    </a:ext>
                  </a:extLst>
                </a:gridCol>
                <a:gridCol w="662593">
                  <a:extLst>
                    <a:ext uri="{9D8B030D-6E8A-4147-A177-3AD203B41FA5}">
                      <a16:colId xmlns:a16="http://schemas.microsoft.com/office/drawing/2014/main" val="591123817"/>
                    </a:ext>
                  </a:extLst>
                </a:gridCol>
                <a:gridCol w="662593">
                  <a:extLst>
                    <a:ext uri="{9D8B030D-6E8A-4147-A177-3AD203B41FA5}">
                      <a16:colId xmlns:a16="http://schemas.microsoft.com/office/drawing/2014/main" val="1768971927"/>
                    </a:ext>
                  </a:extLst>
                </a:gridCol>
                <a:gridCol w="662593">
                  <a:extLst>
                    <a:ext uri="{9D8B030D-6E8A-4147-A177-3AD203B41FA5}">
                      <a16:colId xmlns:a16="http://schemas.microsoft.com/office/drawing/2014/main" val="2986342478"/>
                    </a:ext>
                  </a:extLst>
                </a:gridCol>
                <a:gridCol w="662593">
                  <a:extLst>
                    <a:ext uri="{9D8B030D-6E8A-4147-A177-3AD203B41FA5}">
                      <a16:colId xmlns:a16="http://schemas.microsoft.com/office/drawing/2014/main" val="1898912093"/>
                    </a:ext>
                  </a:extLst>
                </a:gridCol>
                <a:gridCol w="662593">
                  <a:extLst>
                    <a:ext uri="{9D8B030D-6E8A-4147-A177-3AD203B41FA5}">
                      <a16:colId xmlns:a16="http://schemas.microsoft.com/office/drawing/2014/main" val="1124141957"/>
                    </a:ext>
                  </a:extLst>
                </a:gridCol>
              </a:tblGrid>
              <a:tr h="301848">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130785"/>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4178356"/>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183446"/>
                  </a:ext>
                </a:extLst>
              </a:tr>
              <a:tr h="323934">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740337"/>
                  </a:ext>
                </a:extLst>
              </a:tr>
              <a:tr h="449091">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(F)</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(G)</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179528"/>
                  </a:ext>
                </a:extLst>
              </a:tr>
              <a:tr h="323934">
                <a:tc>
                  <a:txBody>
                    <a:bodyPr/>
                    <a:lstStyle/>
                    <a:p>
                      <a:pPr algn="l" fontAlgn="t"/>
                      <a:r>
                        <a:rPr lang="en-US" sz="1000" b="0" i="0" u="none" strike="noStrike" dirty="0">
                          <a:solidFill>
                            <a:srgbClr val="000000"/>
                          </a:solidFill>
                          <a:effectLst/>
                          <a:latin typeface="Arial" panose="020B0604020202020204" pitchFamily="34" charset="0"/>
                        </a:rPr>
                        <a:t>Base:  Used Electronic cigarettes in the past year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230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182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8873623"/>
                  </a:ext>
                </a:extLst>
              </a:tr>
              <a:tr h="161967">
                <a:tc>
                  <a:txBody>
                    <a:bodyPr/>
                    <a:lstStyle/>
                    <a:p>
                      <a:pPr algn="l" fontAlgn="t"/>
                      <a:r>
                        <a:rPr lang="en-US" sz="1000" b="0" i="0" u="none" strike="noStrike">
                          <a:solidFill>
                            <a:srgbClr val="000000"/>
                          </a:solidFill>
                          <a:effectLst/>
                          <a:latin typeface="Arial" panose="020B0604020202020204" pitchFamily="34" charset="0"/>
                        </a:rPr>
                        <a:t>Inside your home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76%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7024"/>
                  </a:ext>
                </a:extLst>
              </a:tr>
              <a:tr h="161967">
                <a:tc>
                  <a:txBody>
                    <a:bodyPr/>
                    <a:lstStyle/>
                    <a:p>
                      <a:pPr algn="l" fontAlgn="t"/>
                      <a:r>
                        <a:rPr lang="en-US" sz="1000" b="0" i="0" u="none" strike="noStrike">
                          <a:solidFill>
                            <a:srgbClr val="000000"/>
                          </a:solidFill>
                          <a:effectLst/>
                          <a:latin typeface="Arial" panose="020B0604020202020204" pitchFamily="34" charset="0"/>
                        </a:rPr>
                        <a:t>Outside your home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82% </a:t>
                      </a:r>
                      <a:r>
                        <a:rPr lang="en-US" sz="1000" b="0" i="0" u="none" strike="noStrike">
                          <a:solidFill>
                            <a:srgbClr val="FF0000"/>
                          </a:solidFill>
                          <a:effectLst/>
                          <a:latin typeface="Arial" panose="020B0604020202020204" pitchFamily="34" charset="0"/>
                        </a:rPr>
                        <a:t>C</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928075"/>
                  </a:ext>
                </a:extLst>
              </a:tr>
              <a:tr h="161967">
                <a:tc>
                  <a:txBody>
                    <a:bodyPr/>
                    <a:lstStyle/>
                    <a:p>
                      <a:pPr algn="l" fontAlgn="t"/>
                      <a:r>
                        <a:rPr lang="en-US" sz="1000" b="0" i="0" u="none" strike="noStrike">
                          <a:solidFill>
                            <a:srgbClr val="000000"/>
                          </a:solidFill>
                          <a:effectLst/>
                          <a:latin typeface="Arial" panose="020B0604020202020204" pitchFamily="34" charset="0"/>
                        </a:rPr>
                        <a:t>In your personal vehicle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71299"/>
                  </a:ext>
                </a:extLst>
              </a:tr>
              <a:tr h="161967">
                <a:tc>
                  <a:txBody>
                    <a:bodyPr/>
                    <a:lstStyle/>
                    <a:p>
                      <a:pPr algn="l" fontAlgn="t"/>
                      <a:r>
                        <a:rPr lang="en-US" sz="1000" b="0" i="0" u="none" strike="noStrike">
                          <a:solidFill>
                            <a:srgbClr val="000000"/>
                          </a:solidFill>
                          <a:effectLst/>
                          <a:latin typeface="Arial" panose="020B0604020202020204" pitchFamily="34" charset="0"/>
                        </a:rPr>
                        <a:t>Outside your workplace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31077"/>
                  </a:ext>
                </a:extLst>
              </a:tr>
              <a:tr h="449091">
                <a:tc>
                  <a:txBody>
                    <a:bodyPr/>
                    <a:lstStyle/>
                    <a:p>
                      <a:pPr algn="l" fontAlgn="t"/>
                      <a:r>
                        <a:rPr lang="en-US" sz="1000" b="0" i="0" u="none" strike="noStrike">
                          <a:solidFill>
                            <a:srgbClr val="000000"/>
                          </a:solidFill>
                          <a:effectLst/>
                          <a:latin typeface="Arial" panose="020B0604020202020204" pitchFamily="34" charset="0"/>
                        </a:rPr>
                        <a:t>Inside businesses that allow smoking (bars, clubs, bowling alleys, etc.)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39%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34%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343194"/>
                  </a:ext>
                </a:extLst>
              </a:tr>
              <a:tr h="449091">
                <a:tc>
                  <a:txBody>
                    <a:bodyPr/>
                    <a:lstStyle/>
                    <a:p>
                      <a:pPr algn="l" fontAlgn="t"/>
                      <a:r>
                        <a:rPr lang="en-US" sz="1000" b="0" i="0" u="none" strike="noStrike">
                          <a:solidFill>
                            <a:srgbClr val="000000"/>
                          </a:solidFill>
                          <a:effectLst/>
                          <a:latin typeface="Arial" panose="020B0604020202020204" pitchFamily="34" charset="0"/>
                        </a:rPr>
                        <a:t>In designated smoking areas outside businesses, restaurants, schools, etc.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175689"/>
                  </a:ext>
                </a:extLst>
              </a:tr>
              <a:tr h="161967">
                <a:tc>
                  <a:txBody>
                    <a:bodyPr/>
                    <a:lstStyle/>
                    <a:p>
                      <a:pPr algn="l" fontAlgn="t"/>
                      <a:r>
                        <a:rPr lang="en-US" sz="1000" b="0" i="0" u="none" strike="noStrike">
                          <a:solidFill>
                            <a:srgbClr val="000000"/>
                          </a:solidFill>
                          <a:effectLst/>
                          <a:latin typeface="Arial" panose="020B0604020202020204" pitchFamily="34" charset="0"/>
                        </a:rPr>
                        <a:t>Inside your workplace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399606"/>
                  </a:ext>
                </a:extLst>
              </a:tr>
              <a:tr h="161967">
                <a:tc>
                  <a:txBody>
                    <a:bodyPr/>
                    <a:lstStyle/>
                    <a:p>
                      <a:pPr algn="l" fontAlgn="t"/>
                      <a:r>
                        <a:rPr lang="en-US" sz="1000" b="0" i="0" u="none" strike="noStrike">
                          <a:solidFill>
                            <a:srgbClr val="000000"/>
                          </a:solidFill>
                          <a:effectLst/>
                          <a:latin typeface="Arial" panose="020B0604020202020204" pitchFamily="34" charset="0"/>
                        </a:rPr>
                        <a:t>Other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078762"/>
                  </a:ext>
                </a:extLst>
              </a:tr>
            </a:tbl>
          </a:graphicData>
        </a:graphic>
      </p:graphicFrame>
      <p:graphicFrame>
        <p:nvGraphicFramePr>
          <p:cNvPr id="3" name="Table 2">
            <a:extLst>
              <a:ext uri="{FF2B5EF4-FFF2-40B4-BE49-F238E27FC236}">
                <a16:creationId xmlns:a16="http://schemas.microsoft.com/office/drawing/2014/main" id="{C558BDB8-4535-4898-A75E-FFB3B10D648B}"/>
              </a:ext>
            </a:extLst>
          </p:cNvPr>
          <p:cNvGraphicFramePr>
            <a:graphicFrameLocks noGrp="1"/>
          </p:cNvGraphicFramePr>
          <p:nvPr>
            <p:extLst>
              <p:ext uri="{D42A27DB-BD31-4B8C-83A1-F6EECF244321}">
                <p14:modId xmlns:p14="http://schemas.microsoft.com/office/powerpoint/2010/main" val="3092239283"/>
              </p:ext>
            </p:extLst>
          </p:nvPr>
        </p:nvGraphicFramePr>
        <p:xfrm>
          <a:off x="4199138" y="6388915"/>
          <a:ext cx="5095782" cy="502920"/>
        </p:xfrm>
        <a:graphic>
          <a:graphicData uri="http://schemas.openxmlformats.org/drawingml/2006/table">
            <a:tbl>
              <a:tblPr/>
              <a:tblGrid>
                <a:gridCol w="5095782">
                  <a:extLst>
                    <a:ext uri="{9D8B030D-6E8A-4147-A177-3AD203B41FA5}">
                      <a16:colId xmlns:a16="http://schemas.microsoft.com/office/drawing/2014/main" val="1180578264"/>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Q13.4. Where do you typically use...electronic cigarettes?</a:t>
                      </a:r>
                    </a:p>
                  </a:txBody>
                  <a:tcPr marL="7620" marR="7620" marT="7620" marB="0">
                    <a:lnL>
                      <a:noFill/>
                    </a:lnL>
                    <a:lnR>
                      <a:noFill/>
                    </a:lnR>
                    <a:lnT>
                      <a:noFill/>
                    </a:lnT>
                    <a:lnB>
                      <a:noFill/>
                    </a:lnB>
                  </a:tcPr>
                </a:tc>
                <a:extLst>
                  <a:ext uri="{0D108BD9-81ED-4DB2-BD59-A6C34878D82A}">
                    <a16:rowId xmlns:a16="http://schemas.microsoft.com/office/drawing/2014/main" val="3784567033"/>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98976945"/>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4079036004"/>
                  </a:ext>
                </a:extLst>
              </a:tr>
            </a:tbl>
          </a:graphicData>
        </a:graphic>
      </p:graphicFrame>
      <p:sp>
        <p:nvSpPr>
          <p:cNvPr id="4" name="Rectangle 3">
            <a:extLst>
              <a:ext uri="{FF2B5EF4-FFF2-40B4-BE49-F238E27FC236}">
                <a16:creationId xmlns:a16="http://schemas.microsoft.com/office/drawing/2014/main" id="{EF33166E-80E9-40C7-8B40-5AC946588E49}"/>
              </a:ext>
            </a:extLst>
          </p:cNvPr>
          <p:cNvSpPr/>
          <p:nvPr/>
        </p:nvSpPr>
        <p:spPr>
          <a:xfrm>
            <a:off x="0" y="0"/>
            <a:ext cx="12192000" cy="580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76834B3A-D0F4-4776-B86B-B4193EADCAEF}"/>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416E561-4E5E-45C8-856C-F596DB1A8E02}"/>
              </a:ext>
            </a:extLst>
          </p:cNvPr>
          <p:cNvSpPr/>
          <p:nvPr/>
        </p:nvSpPr>
        <p:spPr>
          <a:xfrm>
            <a:off x="137346" y="105336"/>
            <a:ext cx="4154663" cy="400110"/>
          </a:xfrm>
          <a:prstGeom prst="rect">
            <a:avLst/>
          </a:prstGeom>
        </p:spPr>
        <p:txBody>
          <a:bodyPr wrap="none">
            <a:spAutoFit/>
          </a:bodyPr>
          <a:lstStyle/>
          <a:p>
            <a:r>
              <a:rPr lang="en-US" sz="2000" b="1" dirty="0"/>
              <a:t>Subgroups – Where Use E-Cigarettes</a:t>
            </a:r>
          </a:p>
        </p:txBody>
      </p:sp>
      <p:sp>
        <p:nvSpPr>
          <p:cNvPr id="7" name="TextBox 6">
            <a:extLst>
              <a:ext uri="{FF2B5EF4-FFF2-40B4-BE49-F238E27FC236}">
                <a16:creationId xmlns:a16="http://schemas.microsoft.com/office/drawing/2014/main" id="{CAB7A089-7574-4376-AA8C-5151A12BF53A}"/>
              </a:ext>
            </a:extLst>
          </p:cNvPr>
          <p:cNvSpPr txBox="1"/>
          <p:nvPr/>
        </p:nvSpPr>
        <p:spPr>
          <a:xfrm>
            <a:off x="409852" y="802976"/>
            <a:ext cx="1135454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White vapers are slightly more likely to say they use e-cigarettes inside their homes compared to Hispanics.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Males are more likely than females to use e-cigarettes outside and inside their workplace.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Idahoans with income of $25K - $49.9K are less likely to say they vape inside businesses that allow smoking. </a:t>
            </a:r>
          </a:p>
        </p:txBody>
      </p:sp>
    </p:spTree>
    <p:extLst>
      <p:ext uri="{BB962C8B-B14F-4D97-AF65-F5344CB8AC3E}">
        <p14:creationId xmlns:p14="http://schemas.microsoft.com/office/powerpoint/2010/main" val="2451454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14A0B0-BED9-4F6C-AFE8-4CB4D0947C3F}"/>
              </a:ext>
            </a:extLst>
          </p:cNvPr>
          <p:cNvGraphicFramePr>
            <a:graphicFrameLocks noGrp="1"/>
          </p:cNvGraphicFramePr>
          <p:nvPr>
            <p:extLst>
              <p:ext uri="{D42A27DB-BD31-4B8C-83A1-F6EECF244321}">
                <p14:modId xmlns:p14="http://schemas.microsoft.com/office/powerpoint/2010/main" val="2108915476"/>
              </p:ext>
            </p:extLst>
          </p:nvPr>
        </p:nvGraphicFramePr>
        <p:xfrm>
          <a:off x="4234648" y="6432263"/>
          <a:ext cx="4483223" cy="502920"/>
        </p:xfrm>
        <a:graphic>
          <a:graphicData uri="http://schemas.openxmlformats.org/drawingml/2006/table">
            <a:tbl>
              <a:tblPr/>
              <a:tblGrid>
                <a:gridCol w="4483223">
                  <a:extLst>
                    <a:ext uri="{9D8B030D-6E8A-4147-A177-3AD203B41FA5}">
                      <a16:colId xmlns:a16="http://schemas.microsoft.com/office/drawing/2014/main" val="2471757152"/>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Q14.4. When are you most likely to use...electronic cigarettes?</a:t>
                      </a:r>
                    </a:p>
                  </a:txBody>
                  <a:tcPr marL="7620" marR="7620" marT="7620" marB="0">
                    <a:lnL>
                      <a:noFill/>
                    </a:lnL>
                    <a:lnR>
                      <a:noFill/>
                    </a:lnR>
                    <a:lnT>
                      <a:noFill/>
                    </a:lnT>
                    <a:lnB>
                      <a:noFill/>
                    </a:lnB>
                  </a:tcPr>
                </a:tc>
                <a:extLst>
                  <a:ext uri="{0D108BD9-81ED-4DB2-BD59-A6C34878D82A}">
                    <a16:rowId xmlns:a16="http://schemas.microsoft.com/office/drawing/2014/main" val="1356499321"/>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137580621"/>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3060752471"/>
                  </a:ext>
                </a:extLst>
              </a:tr>
            </a:tbl>
          </a:graphicData>
        </a:graphic>
      </p:graphicFrame>
      <p:graphicFrame>
        <p:nvGraphicFramePr>
          <p:cNvPr id="4" name="Table 3">
            <a:extLst>
              <a:ext uri="{FF2B5EF4-FFF2-40B4-BE49-F238E27FC236}">
                <a16:creationId xmlns:a16="http://schemas.microsoft.com/office/drawing/2014/main" id="{4591FFA4-9C8E-4A39-8DCE-528C5E764748}"/>
              </a:ext>
            </a:extLst>
          </p:cNvPr>
          <p:cNvGraphicFramePr>
            <a:graphicFrameLocks noGrp="1"/>
          </p:cNvGraphicFramePr>
          <p:nvPr>
            <p:extLst>
              <p:ext uri="{D42A27DB-BD31-4B8C-83A1-F6EECF244321}">
                <p14:modId xmlns:p14="http://schemas.microsoft.com/office/powerpoint/2010/main" val="3611820688"/>
              </p:ext>
            </p:extLst>
          </p:nvPr>
        </p:nvGraphicFramePr>
        <p:xfrm>
          <a:off x="1339850" y="2149634"/>
          <a:ext cx="9512300" cy="3703320"/>
        </p:xfrm>
        <a:graphic>
          <a:graphicData uri="http://schemas.openxmlformats.org/drawingml/2006/table">
            <a:tbl>
              <a:tblPr/>
              <a:tblGrid>
                <a:gridCol w="2032000">
                  <a:extLst>
                    <a:ext uri="{9D8B030D-6E8A-4147-A177-3AD203B41FA5}">
                      <a16:colId xmlns:a16="http://schemas.microsoft.com/office/drawing/2014/main" val="2053643791"/>
                    </a:ext>
                  </a:extLst>
                </a:gridCol>
                <a:gridCol w="622300">
                  <a:extLst>
                    <a:ext uri="{9D8B030D-6E8A-4147-A177-3AD203B41FA5}">
                      <a16:colId xmlns:a16="http://schemas.microsoft.com/office/drawing/2014/main" val="788257858"/>
                    </a:ext>
                  </a:extLst>
                </a:gridCol>
                <a:gridCol w="685800">
                  <a:extLst>
                    <a:ext uri="{9D8B030D-6E8A-4147-A177-3AD203B41FA5}">
                      <a16:colId xmlns:a16="http://schemas.microsoft.com/office/drawing/2014/main" val="2962490745"/>
                    </a:ext>
                  </a:extLst>
                </a:gridCol>
                <a:gridCol w="685800">
                  <a:extLst>
                    <a:ext uri="{9D8B030D-6E8A-4147-A177-3AD203B41FA5}">
                      <a16:colId xmlns:a16="http://schemas.microsoft.com/office/drawing/2014/main" val="576690475"/>
                    </a:ext>
                  </a:extLst>
                </a:gridCol>
                <a:gridCol w="685800">
                  <a:extLst>
                    <a:ext uri="{9D8B030D-6E8A-4147-A177-3AD203B41FA5}">
                      <a16:colId xmlns:a16="http://schemas.microsoft.com/office/drawing/2014/main" val="98850963"/>
                    </a:ext>
                  </a:extLst>
                </a:gridCol>
                <a:gridCol w="685800">
                  <a:extLst>
                    <a:ext uri="{9D8B030D-6E8A-4147-A177-3AD203B41FA5}">
                      <a16:colId xmlns:a16="http://schemas.microsoft.com/office/drawing/2014/main" val="821729258"/>
                    </a:ext>
                  </a:extLst>
                </a:gridCol>
                <a:gridCol w="685800">
                  <a:extLst>
                    <a:ext uri="{9D8B030D-6E8A-4147-A177-3AD203B41FA5}">
                      <a16:colId xmlns:a16="http://schemas.microsoft.com/office/drawing/2014/main" val="4009585288"/>
                    </a:ext>
                  </a:extLst>
                </a:gridCol>
                <a:gridCol w="685800">
                  <a:extLst>
                    <a:ext uri="{9D8B030D-6E8A-4147-A177-3AD203B41FA5}">
                      <a16:colId xmlns:a16="http://schemas.microsoft.com/office/drawing/2014/main" val="2372423587"/>
                    </a:ext>
                  </a:extLst>
                </a:gridCol>
                <a:gridCol w="685800">
                  <a:extLst>
                    <a:ext uri="{9D8B030D-6E8A-4147-A177-3AD203B41FA5}">
                      <a16:colId xmlns:a16="http://schemas.microsoft.com/office/drawing/2014/main" val="1830454604"/>
                    </a:ext>
                  </a:extLst>
                </a:gridCol>
                <a:gridCol w="685800">
                  <a:extLst>
                    <a:ext uri="{9D8B030D-6E8A-4147-A177-3AD203B41FA5}">
                      <a16:colId xmlns:a16="http://schemas.microsoft.com/office/drawing/2014/main" val="1531036985"/>
                    </a:ext>
                  </a:extLst>
                </a:gridCol>
                <a:gridCol w="685800">
                  <a:extLst>
                    <a:ext uri="{9D8B030D-6E8A-4147-A177-3AD203B41FA5}">
                      <a16:colId xmlns:a16="http://schemas.microsoft.com/office/drawing/2014/main" val="4291653680"/>
                    </a:ext>
                  </a:extLst>
                </a:gridCol>
                <a:gridCol w="685800">
                  <a:extLst>
                    <a:ext uri="{9D8B030D-6E8A-4147-A177-3AD203B41FA5}">
                      <a16:colId xmlns:a16="http://schemas.microsoft.com/office/drawing/2014/main" val="228307573"/>
                    </a:ext>
                  </a:extLst>
                </a:gridCol>
              </a:tblGrid>
              <a:tr h="167640">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9814692"/>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7749557"/>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98319"/>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671511"/>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(A)</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(B)</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(E)</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(J)</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(K)</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(L)</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206888"/>
                  </a:ext>
                </a:extLst>
              </a:tr>
              <a:tr h="167640">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965689"/>
                  </a:ext>
                </a:extLst>
              </a:tr>
              <a:tr h="167640">
                <a:tc>
                  <a:txBody>
                    <a:bodyPr/>
                    <a:lstStyle/>
                    <a:p>
                      <a:pPr algn="l" fontAlgn="t"/>
                      <a:r>
                        <a:rPr lang="en-US" sz="1000" b="0" i="0" u="none" strike="noStrike" dirty="0">
                          <a:solidFill>
                            <a:srgbClr val="000000"/>
                          </a:solidFill>
                          <a:effectLst/>
                          <a:latin typeface="Arial" panose="020B0604020202020204" pitchFamily="34" charset="0"/>
                        </a:rPr>
                        <a:t>Base: Used E-cigarettes past year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15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182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109</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74654984"/>
                  </a:ext>
                </a:extLst>
              </a:tr>
              <a:tr h="167640">
                <a:tc>
                  <a:txBody>
                    <a:bodyPr/>
                    <a:lstStyle/>
                    <a:p>
                      <a:pPr algn="l" fontAlgn="t"/>
                      <a:r>
                        <a:rPr lang="en-US" sz="1000" b="0" i="0" u="none" strike="noStrike">
                          <a:solidFill>
                            <a:srgbClr val="000000"/>
                          </a:solidFill>
                          <a:effectLst/>
                          <a:latin typeface="Arial" panose="020B0604020202020204" pitchFamily="34" charset="0"/>
                        </a:rPr>
                        <a:t>In the evening when you are relaxing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58%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53%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72% </a:t>
                      </a:r>
                      <a:r>
                        <a:rPr lang="en-US" sz="1000" b="0" i="0" u="none" strike="noStrike" dirty="0">
                          <a:solidFill>
                            <a:srgbClr val="FF0000"/>
                          </a:solidFill>
                          <a:effectLst/>
                          <a:latin typeface="Arial" panose="020B0604020202020204" pitchFamily="34" charset="0"/>
                        </a:rPr>
                        <a:t>K</a:t>
                      </a:r>
                      <a:endParaRPr lang="en-US" sz="1000" b="0" i="0" u="none" strike="noStrike" dirty="0">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57%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60%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51370"/>
                  </a:ext>
                </a:extLst>
              </a:tr>
              <a:tr h="167640">
                <a:tc>
                  <a:txBody>
                    <a:bodyPr/>
                    <a:lstStyle/>
                    <a:p>
                      <a:pPr algn="l" fontAlgn="t"/>
                      <a:r>
                        <a:rPr lang="en-US" sz="1000" b="0" i="0" u="none" strike="noStrike">
                          <a:solidFill>
                            <a:srgbClr val="000000"/>
                          </a:solidFill>
                          <a:effectLst/>
                          <a:latin typeface="Arial" panose="020B0604020202020204" pitchFamily="34" charset="0"/>
                        </a:rPr>
                        <a:t>At social events with friends/family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543999"/>
                  </a:ext>
                </a:extLst>
              </a:tr>
              <a:tr h="167640">
                <a:tc>
                  <a:txBody>
                    <a:bodyPr/>
                    <a:lstStyle/>
                    <a:p>
                      <a:pPr algn="l" fontAlgn="t"/>
                      <a:r>
                        <a:rPr lang="en-US" sz="1000" b="0" i="0" u="none" strike="noStrike">
                          <a:solidFill>
                            <a:srgbClr val="000000"/>
                          </a:solidFill>
                          <a:effectLst/>
                          <a:latin typeface="Arial" panose="020B0604020202020204" pitchFamily="34" charset="0"/>
                        </a:rPr>
                        <a:t>When you are around others who are using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51%</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307717"/>
                  </a:ext>
                </a:extLst>
              </a:tr>
              <a:tr h="167640">
                <a:tc>
                  <a:txBody>
                    <a:bodyPr/>
                    <a:lstStyle/>
                    <a:p>
                      <a:pPr algn="l" fontAlgn="t"/>
                      <a:r>
                        <a:rPr lang="en-US" sz="1000" b="0" i="0" u="none" strike="noStrike">
                          <a:solidFill>
                            <a:srgbClr val="000000"/>
                          </a:solidFill>
                          <a:effectLst/>
                          <a:latin typeface="Arial" panose="020B0604020202020204" pitchFamily="34" charset="0"/>
                        </a:rPr>
                        <a:t>When drinking alcohol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907496"/>
                  </a:ext>
                </a:extLst>
              </a:tr>
              <a:tr h="167640">
                <a:tc>
                  <a:txBody>
                    <a:bodyPr/>
                    <a:lstStyle/>
                    <a:p>
                      <a:pPr algn="l" fontAlgn="t"/>
                      <a:r>
                        <a:rPr lang="en-US" sz="1000" b="0" i="0" u="none" strike="noStrike">
                          <a:solidFill>
                            <a:srgbClr val="000000"/>
                          </a:solidFill>
                          <a:effectLst/>
                          <a:latin typeface="Arial" panose="020B0604020202020204" pitchFamily="34" charset="0"/>
                        </a:rPr>
                        <a:t>After work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47%</a:t>
                      </a:r>
                      <a:r>
                        <a:rPr lang="en-US" sz="1000" b="0" i="0" u="none" strike="noStrike">
                          <a:solidFill>
                            <a:srgbClr val="FF0000"/>
                          </a:solidFill>
                          <a:effectLst/>
                          <a:latin typeface="Arial" panose="020B0604020202020204" pitchFamily="34" charset="0"/>
                        </a:rPr>
                        <a:t> 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39%</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178468"/>
                  </a:ext>
                </a:extLst>
              </a:tr>
              <a:tr h="167640">
                <a:tc>
                  <a:txBody>
                    <a:bodyPr/>
                    <a:lstStyle/>
                    <a:p>
                      <a:pPr algn="l" fontAlgn="t"/>
                      <a:r>
                        <a:rPr lang="en-US" sz="1000" b="0" i="0" u="none" strike="noStrike">
                          <a:solidFill>
                            <a:srgbClr val="000000"/>
                          </a:solidFill>
                          <a:effectLst/>
                          <a:latin typeface="Arial" panose="020B0604020202020204" pitchFamily="34" charset="0"/>
                        </a:rPr>
                        <a:t>After meals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39%</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284242"/>
                  </a:ext>
                </a:extLst>
              </a:tr>
              <a:tr h="167640">
                <a:tc>
                  <a:txBody>
                    <a:bodyPr/>
                    <a:lstStyle/>
                    <a:p>
                      <a:pPr algn="l" fontAlgn="t"/>
                      <a:r>
                        <a:rPr lang="en-US" sz="1000" b="0" i="0" u="none" strike="noStrike">
                          <a:solidFill>
                            <a:srgbClr val="000000"/>
                          </a:solidFill>
                          <a:effectLst/>
                          <a:latin typeface="Arial" panose="020B0604020202020204" pitchFamily="34" charset="0"/>
                        </a:rPr>
                        <a:t>When you first wake up</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34%</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440742"/>
                  </a:ext>
                </a:extLst>
              </a:tr>
              <a:tr h="167640">
                <a:tc>
                  <a:txBody>
                    <a:bodyPr/>
                    <a:lstStyle/>
                    <a:p>
                      <a:pPr algn="l" fontAlgn="t"/>
                      <a:r>
                        <a:rPr lang="en-US" sz="1000" b="0" i="0" u="none" strike="noStrike">
                          <a:solidFill>
                            <a:srgbClr val="000000"/>
                          </a:solidFill>
                          <a:effectLst/>
                          <a:latin typeface="Arial" panose="020B0604020202020204" pitchFamily="34" charset="0"/>
                        </a:rPr>
                        <a:t>Other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r>
                        <a:rPr lang="en-US" sz="1000" b="0" i="0" u="none" strike="noStrike">
                          <a:solidFill>
                            <a:srgbClr val="FF0000"/>
                          </a:solidFill>
                          <a:effectLst/>
                          <a:latin typeface="Arial" panose="020B0604020202020204" pitchFamily="34" charset="0"/>
                        </a:rPr>
                        <a:t> 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 </a:t>
                      </a:r>
                      <a:r>
                        <a:rPr lang="en-US" sz="1000" b="0" i="0" u="none" strike="noStrike">
                          <a:solidFill>
                            <a:srgbClr val="FF0000"/>
                          </a:solidFill>
                          <a:effectLst/>
                          <a:latin typeface="Arial" panose="020B0604020202020204" pitchFamily="34" charset="0"/>
                        </a:rPr>
                        <a:t>J</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106163"/>
                  </a:ext>
                </a:extLst>
              </a:tr>
            </a:tbl>
          </a:graphicData>
        </a:graphic>
      </p:graphicFrame>
      <p:sp>
        <p:nvSpPr>
          <p:cNvPr id="5" name="Rectangle 4">
            <a:extLst>
              <a:ext uri="{FF2B5EF4-FFF2-40B4-BE49-F238E27FC236}">
                <a16:creationId xmlns:a16="http://schemas.microsoft.com/office/drawing/2014/main" id="{02B1DB74-F16A-4BE9-8DDB-2B1A93790266}"/>
              </a:ext>
            </a:extLst>
          </p:cNvPr>
          <p:cNvSpPr/>
          <p:nvPr/>
        </p:nvSpPr>
        <p:spPr>
          <a:xfrm>
            <a:off x="0" y="0"/>
            <a:ext cx="12192000" cy="580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91C7E4D-8E97-49DE-9EC6-AC319DFBC37F}"/>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36A7C4D3-41EE-4051-9592-ABCE5B3DFFBF}"/>
              </a:ext>
            </a:extLst>
          </p:cNvPr>
          <p:cNvSpPr/>
          <p:nvPr/>
        </p:nvSpPr>
        <p:spPr>
          <a:xfrm>
            <a:off x="137346" y="105336"/>
            <a:ext cx="4076116" cy="400110"/>
          </a:xfrm>
          <a:prstGeom prst="rect">
            <a:avLst/>
          </a:prstGeom>
        </p:spPr>
        <p:txBody>
          <a:bodyPr wrap="none">
            <a:spAutoFit/>
          </a:bodyPr>
          <a:lstStyle/>
          <a:p>
            <a:r>
              <a:rPr lang="en-US" sz="2000" b="1" dirty="0"/>
              <a:t>Subgroups – When Use E-Cigarettes</a:t>
            </a:r>
          </a:p>
        </p:txBody>
      </p:sp>
      <p:sp>
        <p:nvSpPr>
          <p:cNvPr id="8" name="TextBox 7">
            <a:extLst>
              <a:ext uri="{FF2B5EF4-FFF2-40B4-BE49-F238E27FC236}">
                <a16:creationId xmlns:a16="http://schemas.microsoft.com/office/drawing/2014/main" id="{0CBB864D-A428-47E0-853E-7F175DF5F7D5}"/>
              </a:ext>
            </a:extLst>
          </p:cNvPr>
          <p:cNvSpPr txBox="1"/>
          <p:nvPr/>
        </p:nvSpPr>
        <p:spPr>
          <a:xfrm>
            <a:off x="409852" y="802976"/>
            <a:ext cx="1135454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Z vapers are more likely than any other age group to say they use e-cigarettes when they are around others who are using vaping products.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Males are more likely than females to say they use vaping products in the evening when relaxing, after work and after meals. </a:t>
            </a:r>
          </a:p>
        </p:txBody>
      </p:sp>
    </p:spTree>
    <p:extLst>
      <p:ext uri="{BB962C8B-B14F-4D97-AF65-F5344CB8AC3E}">
        <p14:creationId xmlns:p14="http://schemas.microsoft.com/office/powerpoint/2010/main" val="37061513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FF7974-1A03-4E91-8B04-0823B58B6574}"/>
              </a:ext>
            </a:extLst>
          </p:cNvPr>
          <p:cNvGraphicFramePr>
            <a:graphicFrameLocks noGrp="1"/>
          </p:cNvGraphicFramePr>
          <p:nvPr>
            <p:extLst>
              <p:ext uri="{D42A27DB-BD31-4B8C-83A1-F6EECF244321}">
                <p14:modId xmlns:p14="http://schemas.microsoft.com/office/powerpoint/2010/main" val="2787938933"/>
              </p:ext>
            </p:extLst>
          </p:nvPr>
        </p:nvGraphicFramePr>
        <p:xfrm>
          <a:off x="829323" y="2883192"/>
          <a:ext cx="10515597" cy="3494847"/>
        </p:xfrm>
        <a:graphic>
          <a:graphicData uri="http://schemas.openxmlformats.org/drawingml/2006/table">
            <a:tbl>
              <a:tblPr/>
              <a:tblGrid>
                <a:gridCol w="1963239">
                  <a:extLst>
                    <a:ext uri="{9D8B030D-6E8A-4147-A177-3AD203B41FA5}">
                      <a16:colId xmlns:a16="http://schemas.microsoft.com/office/drawing/2014/main" val="710501501"/>
                    </a:ext>
                  </a:extLst>
                </a:gridCol>
                <a:gridCol w="601242">
                  <a:extLst>
                    <a:ext uri="{9D8B030D-6E8A-4147-A177-3AD203B41FA5}">
                      <a16:colId xmlns:a16="http://schemas.microsoft.com/office/drawing/2014/main" val="1996254941"/>
                    </a:ext>
                  </a:extLst>
                </a:gridCol>
                <a:gridCol w="662593">
                  <a:extLst>
                    <a:ext uri="{9D8B030D-6E8A-4147-A177-3AD203B41FA5}">
                      <a16:colId xmlns:a16="http://schemas.microsoft.com/office/drawing/2014/main" val="288364970"/>
                    </a:ext>
                  </a:extLst>
                </a:gridCol>
                <a:gridCol w="662593">
                  <a:extLst>
                    <a:ext uri="{9D8B030D-6E8A-4147-A177-3AD203B41FA5}">
                      <a16:colId xmlns:a16="http://schemas.microsoft.com/office/drawing/2014/main" val="3355776647"/>
                    </a:ext>
                  </a:extLst>
                </a:gridCol>
                <a:gridCol w="662593">
                  <a:extLst>
                    <a:ext uri="{9D8B030D-6E8A-4147-A177-3AD203B41FA5}">
                      <a16:colId xmlns:a16="http://schemas.microsoft.com/office/drawing/2014/main" val="2693126938"/>
                    </a:ext>
                  </a:extLst>
                </a:gridCol>
                <a:gridCol w="662593">
                  <a:extLst>
                    <a:ext uri="{9D8B030D-6E8A-4147-A177-3AD203B41FA5}">
                      <a16:colId xmlns:a16="http://schemas.microsoft.com/office/drawing/2014/main" val="1607704651"/>
                    </a:ext>
                  </a:extLst>
                </a:gridCol>
                <a:gridCol w="662593">
                  <a:extLst>
                    <a:ext uri="{9D8B030D-6E8A-4147-A177-3AD203B41FA5}">
                      <a16:colId xmlns:a16="http://schemas.microsoft.com/office/drawing/2014/main" val="2602115114"/>
                    </a:ext>
                  </a:extLst>
                </a:gridCol>
                <a:gridCol w="662593">
                  <a:extLst>
                    <a:ext uri="{9D8B030D-6E8A-4147-A177-3AD203B41FA5}">
                      <a16:colId xmlns:a16="http://schemas.microsoft.com/office/drawing/2014/main" val="3728998180"/>
                    </a:ext>
                  </a:extLst>
                </a:gridCol>
                <a:gridCol w="662593">
                  <a:extLst>
                    <a:ext uri="{9D8B030D-6E8A-4147-A177-3AD203B41FA5}">
                      <a16:colId xmlns:a16="http://schemas.microsoft.com/office/drawing/2014/main" val="3775954030"/>
                    </a:ext>
                  </a:extLst>
                </a:gridCol>
                <a:gridCol w="662593">
                  <a:extLst>
                    <a:ext uri="{9D8B030D-6E8A-4147-A177-3AD203B41FA5}">
                      <a16:colId xmlns:a16="http://schemas.microsoft.com/office/drawing/2014/main" val="2212882565"/>
                    </a:ext>
                  </a:extLst>
                </a:gridCol>
                <a:gridCol w="662593">
                  <a:extLst>
                    <a:ext uri="{9D8B030D-6E8A-4147-A177-3AD203B41FA5}">
                      <a16:colId xmlns:a16="http://schemas.microsoft.com/office/drawing/2014/main" val="455837904"/>
                    </a:ext>
                  </a:extLst>
                </a:gridCol>
                <a:gridCol w="662593">
                  <a:extLst>
                    <a:ext uri="{9D8B030D-6E8A-4147-A177-3AD203B41FA5}">
                      <a16:colId xmlns:a16="http://schemas.microsoft.com/office/drawing/2014/main" val="1526332253"/>
                    </a:ext>
                  </a:extLst>
                </a:gridCol>
                <a:gridCol w="662593">
                  <a:extLst>
                    <a:ext uri="{9D8B030D-6E8A-4147-A177-3AD203B41FA5}">
                      <a16:colId xmlns:a16="http://schemas.microsoft.com/office/drawing/2014/main" val="2155823453"/>
                    </a:ext>
                  </a:extLst>
                </a:gridCol>
                <a:gridCol w="662593">
                  <a:extLst>
                    <a:ext uri="{9D8B030D-6E8A-4147-A177-3AD203B41FA5}">
                      <a16:colId xmlns:a16="http://schemas.microsoft.com/office/drawing/2014/main" val="2296964108"/>
                    </a:ext>
                  </a:extLst>
                </a:gridCol>
              </a:tblGrid>
              <a:tr h="301848">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1446386"/>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485741"/>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600387"/>
                  </a:ext>
                </a:extLst>
              </a:tr>
              <a:tr h="323934">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577152"/>
                  </a:ext>
                </a:extLst>
              </a:tr>
              <a:tr h="449091">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(F)</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(G)</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720831"/>
                  </a:ext>
                </a:extLst>
              </a:tr>
              <a:tr h="161967">
                <a:tc>
                  <a:txBody>
                    <a:bodyPr/>
                    <a:lstStyle/>
                    <a:p>
                      <a:pPr algn="l" fontAlgn="t"/>
                      <a:r>
                        <a:rPr lang="en-US" sz="1000" b="0" i="0" u="none" strike="noStrike" dirty="0">
                          <a:solidFill>
                            <a:srgbClr val="000000"/>
                          </a:solidFill>
                          <a:effectLst/>
                          <a:latin typeface="Arial" panose="020B0604020202020204" pitchFamily="34" charset="0"/>
                        </a:rPr>
                        <a:t>Base: Used E-cigarettes past year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15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45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230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182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14953986"/>
                  </a:ext>
                </a:extLst>
              </a:tr>
              <a:tr h="161967">
                <a:tc>
                  <a:txBody>
                    <a:bodyPr/>
                    <a:lstStyle/>
                    <a:p>
                      <a:pPr algn="l" fontAlgn="t"/>
                      <a:r>
                        <a:rPr lang="en-US" sz="1000" b="0" i="0" u="none" strike="noStrike">
                          <a:solidFill>
                            <a:srgbClr val="000000"/>
                          </a:solidFill>
                          <a:effectLst/>
                          <a:latin typeface="Arial" panose="020B0604020202020204" pitchFamily="34" charset="0"/>
                        </a:rPr>
                        <a:t>Vape shops</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75%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67%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47%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69%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68%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74% </a:t>
                      </a:r>
                      <a:r>
                        <a:rPr lang="en-US" sz="1000" b="0" i="0" u="none" strike="noStrike">
                          <a:solidFill>
                            <a:srgbClr val="FF0000"/>
                          </a:solidFill>
                          <a:effectLst/>
                          <a:latin typeface="Arial" panose="020B0604020202020204" pitchFamily="34" charset="0"/>
                        </a:rPr>
                        <a:t>J</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78% </a:t>
                      </a:r>
                      <a:r>
                        <a:rPr lang="en-US" sz="1000" b="0" i="0" u="none" strike="noStrike">
                          <a:solidFill>
                            <a:srgbClr val="FF0000"/>
                          </a:solidFill>
                          <a:effectLst/>
                          <a:latin typeface="Arial" panose="020B0604020202020204" pitchFamily="34" charset="0"/>
                        </a:rPr>
                        <a:t>MnO</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408592"/>
                  </a:ext>
                </a:extLst>
              </a:tr>
              <a:tr h="161967">
                <a:tc>
                  <a:txBody>
                    <a:bodyPr/>
                    <a:lstStyle/>
                    <a:p>
                      <a:pPr algn="l" fontAlgn="t"/>
                      <a:r>
                        <a:rPr lang="en-US" sz="1000" b="0" i="0" u="none" strike="noStrike">
                          <a:solidFill>
                            <a:srgbClr val="000000"/>
                          </a:solidFill>
                          <a:effectLst/>
                          <a:latin typeface="Arial" panose="020B0604020202020204" pitchFamily="34" charset="0"/>
                        </a:rPr>
                        <a:t>Tobacco store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47% </a:t>
                      </a:r>
                      <a:r>
                        <a:rPr lang="en-US" sz="1000" b="0" i="0" u="none" strike="noStrike" dirty="0">
                          <a:solidFill>
                            <a:srgbClr val="FF0000"/>
                          </a:solidFill>
                          <a:effectLst/>
                          <a:latin typeface="Arial" panose="020B0604020202020204" pitchFamily="34" charset="0"/>
                        </a:rPr>
                        <a:t>B</a:t>
                      </a:r>
                      <a:endParaRPr lang="en-US" sz="1000" b="0" i="0" u="none" strike="noStrike" dirty="0">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33% </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32% </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 </a:t>
                      </a:r>
                      <a:r>
                        <a:rPr lang="en-US" sz="1000" b="0" i="0" u="none" strike="noStrike">
                          <a:solidFill>
                            <a:srgbClr val="FF0000"/>
                          </a:solidFill>
                          <a:effectLst/>
                          <a:latin typeface="Arial" panose="020B0604020202020204" pitchFamily="34" charset="0"/>
                        </a:rPr>
                        <a:t>LN</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056865"/>
                  </a:ext>
                </a:extLst>
              </a:tr>
              <a:tr h="161967">
                <a:tc>
                  <a:txBody>
                    <a:bodyPr/>
                    <a:lstStyle/>
                    <a:p>
                      <a:pPr algn="l" fontAlgn="t"/>
                      <a:r>
                        <a:rPr lang="en-US" sz="1000" b="0" i="0" u="none" strike="noStrike">
                          <a:solidFill>
                            <a:srgbClr val="000000"/>
                          </a:solidFill>
                          <a:effectLst/>
                          <a:latin typeface="Arial" panose="020B0604020202020204" pitchFamily="34" charset="0"/>
                        </a:rPr>
                        <a:t>Convenience store/Gas station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31%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567979"/>
                  </a:ext>
                </a:extLst>
              </a:tr>
              <a:tr h="161967">
                <a:tc>
                  <a:txBody>
                    <a:bodyPr/>
                    <a:lstStyle/>
                    <a:p>
                      <a:pPr algn="l" fontAlgn="t"/>
                      <a:r>
                        <a:rPr lang="en-US" sz="1000" b="0" i="0" u="none" strike="noStrike">
                          <a:solidFill>
                            <a:srgbClr val="000000"/>
                          </a:solidFill>
                          <a:effectLst/>
                          <a:latin typeface="Arial" panose="020B0604020202020204" pitchFamily="34" charset="0"/>
                        </a:rPr>
                        <a:t>Online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32%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46782"/>
                  </a:ext>
                </a:extLst>
              </a:tr>
              <a:tr h="161967">
                <a:tc>
                  <a:txBody>
                    <a:bodyPr/>
                    <a:lstStyle/>
                    <a:p>
                      <a:pPr algn="l" fontAlgn="t"/>
                      <a:r>
                        <a:rPr lang="en-US" sz="1000" b="0" i="0" u="none" strike="noStrike">
                          <a:solidFill>
                            <a:srgbClr val="000000"/>
                          </a:solidFill>
                          <a:effectLst/>
                          <a:latin typeface="Arial" panose="020B0604020202020204" pitchFamily="34" charset="0"/>
                        </a:rPr>
                        <a:t>A friend gets them for you</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 </a:t>
                      </a:r>
                      <a:r>
                        <a:rPr lang="en-US" sz="1000" b="0" i="0" u="none" strike="noStrike">
                          <a:solidFill>
                            <a:srgbClr val="FF0000"/>
                          </a:solidFill>
                          <a:effectLst/>
                          <a:latin typeface="Arial" panose="020B0604020202020204" pitchFamily="34" charset="0"/>
                        </a:rPr>
                        <a:t>CD</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 </a:t>
                      </a:r>
                      <a:r>
                        <a:rPr lang="en-US" sz="1000" b="0" i="0" u="none" strike="noStrike">
                          <a:solidFill>
                            <a:srgbClr val="FF0000"/>
                          </a:solidFill>
                          <a:effectLst/>
                          <a:latin typeface="Arial" panose="020B0604020202020204" pitchFamily="34" charset="0"/>
                        </a:rPr>
                        <a:t>d</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 </a:t>
                      </a:r>
                      <a:r>
                        <a:rPr lang="en-US" sz="1000" b="0" i="0" u="none" strike="noStrike">
                          <a:solidFill>
                            <a:srgbClr val="FF0000"/>
                          </a:solidFill>
                          <a:effectLst/>
                          <a:latin typeface="Arial" panose="020B0604020202020204" pitchFamily="34" charset="0"/>
                        </a:rPr>
                        <a:t>J</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781158"/>
                  </a:ext>
                </a:extLst>
              </a:tr>
              <a:tr h="161967">
                <a:tc>
                  <a:txBody>
                    <a:bodyPr/>
                    <a:lstStyle/>
                    <a:p>
                      <a:pPr algn="l" fontAlgn="t"/>
                      <a:r>
                        <a:rPr lang="en-US" sz="1000" b="0" i="0" u="none" strike="noStrike">
                          <a:solidFill>
                            <a:srgbClr val="000000"/>
                          </a:solidFill>
                          <a:effectLst/>
                          <a:latin typeface="Arial" panose="020B0604020202020204" pitchFamily="34" charset="0"/>
                        </a:rPr>
                        <a:t>Drug store/pharmacy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88328"/>
                  </a:ext>
                </a:extLst>
              </a:tr>
              <a:tr h="161967">
                <a:tc>
                  <a:txBody>
                    <a:bodyPr/>
                    <a:lstStyle/>
                    <a:p>
                      <a:pPr algn="l" fontAlgn="t"/>
                      <a:r>
                        <a:rPr lang="en-US" sz="1000" b="0" i="0" u="none" strike="noStrike">
                          <a:solidFill>
                            <a:srgbClr val="000000"/>
                          </a:solidFill>
                          <a:effectLst/>
                          <a:latin typeface="Arial" panose="020B0604020202020204" pitchFamily="34" charset="0"/>
                        </a:rPr>
                        <a:t>Grocery store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017448"/>
                  </a:ext>
                </a:extLst>
              </a:tr>
              <a:tr h="161967">
                <a:tc>
                  <a:txBody>
                    <a:bodyPr/>
                    <a:lstStyle/>
                    <a:p>
                      <a:pPr algn="l" fontAlgn="t"/>
                      <a:r>
                        <a:rPr lang="en-US" sz="1000" b="0" i="0" u="none" strike="noStrike">
                          <a:solidFill>
                            <a:srgbClr val="000000"/>
                          </a:solidFill>
                          <a:effectLst/>
                          <a:latin typeface="Arial" panose="020B0604020202020204" pitchFamily="34" charset="0"/>
                        </a:rPr>
                        <a:t>A family member gets them for you</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 </a:t>
                      </a:r>
                      <a:r>
                        <a:rPr lang="en-US" sz="1000" b="0" i="0" u="none" strike="noStrike">
                          <a:solidFill>
                            <a:srgbClr val="FF0000"/>
                          </a:solidFill>
                          <a:effectLst/>
                          <a:latin typeface="Arial" panose="020B0604020202020204" pitchFamily="34" charset="0"/>
                        </a:rPr>
                        <a:t>J</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563644"/>
                  </a:ext>
                </a:extLst>
              </a:tr>
              <a:tr h="161967">
                <a:tc>
                  <a:txBody>
                    <a:bodyPr/>
                    <a:lstStyle/>
                    <a:p>
                      <a:pPr algn="l" fontAlgn="t"/>
                      <a:r>
                        <a:rPr lang="en-US" sz="1000" b="0" i="0" u="none" strike="noStrike">
                          <a:solidFill>
                            <a:srgbClr val="000000"/>
                          </a:solidFill>
                          <a:effectLst/>
                          <a:latin typeface="Arial" panose="020B0604020202020204" pitchFamily="34" charset="0"/>
                        </a:rPr>
                        <a:t>Other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878574"/>
                  </a:ext>
                </a:extLst>
              </a:tr>
            </a:tbl>
          </a:graphicData>
        </a:graphic>
      </p:graphicFrame>
      <p:graphicFrame>
        <p:nvGraphicFramePr>
          <p:cNvPr id="3" name="Table 2">
            <a:extLst>
              <a:ext uri="{FF2B5EF4-FFF2-40B4-BE49-F238E27FC236}">
                <a16:creationId xmlns:a16="http://schemas.microsoft.com/office/drawing/2014/main" id="{3A96DA92-A5A1-4CA5-8671-DCD120270342}"/>
              </a:ext>
            </a:extLst>
          </p:cNvPr>
          <p:cNvGraphicFramePr>
            <a:graphicFrameLocks noGrp="1"/>
          </p:cNvGraphicFramePr>
          <p:nvPr>
            <p:extLst>
              <p:ext uri="{D42A27DB-BD31-4B8C-83A1-F6EECF244321}">
                <p14:modId xmlns:p14="http://schemas.microsoft.com/office/powerpoint/2010/main" val="1801617998"/>
              </p:ext>
            </p:extLst>
          </p:nvPr>
        </p:nvGraphicFramePr>
        <p:xfrm>
          <a:off x="4492100" y="6535037"/>
          <a:ext cx="3338990" cy="502920"/>
        </p:xfrm>
        <a:graphic>
          <a:graphicData uri="http://schemas.openxmlformats.org/drawingml/2006/table">
            <a:tbl>
              <a:tblPr/>
              <a:tblGrid>
                <a:gridCol w="3338990">
                  <a:extLst>
                    <a:ext uri="{9D8B030D-6E8A-4147-A177-3AD203B41FA5}">
                      <a16:colId xmlns:a16="http://schemas.microsoft.com/office/drawing/2014/main" val="4076245711"/>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Q16.4. Where do you typically buy...electronic cigarettes?</a:t>
                      </a:r>
                    </a:p>
                  </a:txBody>
                  <a:tcPr marL="7620" marR="7620" marT="7620" marB="0">
                    <a:lnL>
                      <a:noFill/>
                    </a:lnL>
                    <a:lnR>
                      <a:noFill/>
                    </a:lnR>
                    <a:lnT>
                      <a:noFill/>
                    </a:lnT>
                    <a:lnB>
                      <a:noFill/>
                    </a:lnB>
                  </a:tcPr>
                </a:tc>
                <a:extLst>
                  <a:ext uri="{0D108BD9-81ED-4DB2-BD59-A6C34878D82A}">
                    <a16:rowId xmlns:a16="http://schemas.microsoft.com/office/drawing/2014/main" val="1722535466"/>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375681236"/>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1982361930"/>
                  </a:ext>
                </a:extLst>
              </a:tr>
            </a:tbl>
          </a:graphicData>
        </a:graphic>
      </p:graphicFrame>
      <p:sp>
        <p:nvSpPr>
          <p:cNvPr id="4" name="Rectangle 3">
            <a:extLst>
              <a:ext uri="{FF2B5EF4-FFF2-40B4-BE49-F238E27FC236}">
                <a16:creationId xmlns:a16="http://schemas.microsoft.com/office/drawing/2014/main" id="{93557BB6-4034-4DBC-8685-BD04354686B7}"/>
              </a:ext>
            </a:extLst>
          </p:cNvPr>
          <p:cNvSpPr/>
          <p:nvPr/>
        </p:nvSpPr>
        <p:spPr>
          <a:xfrm>
            <a:off x="0" y="0"/>
            <a:ext cx="12192000" cy="580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549FADCB-299E-4DEE-85F8-87A05C28A7AF}"/>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DD1711DC-A8B1-4BEC-A348-610B1EE1F857}"/>
              </a:ext>
            </a:extLst>
          </p:cNvPr>
          <p:cNvSpPr/>
          <p:nvPr/>
        </p:nvSpPr>
        <p:spPr>
          <a:xfrm>
            <a:off x="137346" y="105336"/>
            <a:ext cx="4148251" cy="400110"/>
          </a:xfrm>
          <a:prstGeom prst="rect">
            <a:avLst/>
          </a:prstGeom>
        </p:spPr>
        <p:txBody>
          <a:bodyPr wrap="none">
            <a:spAutoFit/>
          </a:bodyPr>
          <a:lstStyle/>
          <a:p>
            <a:r>
              <a:rPr lang="en-US" sz="2000" b="1" dirty="0"/>
              <a:t>Subgroups – Where Buy E-Cigarettes</a:t>
            </a:r>
          </a:p>
        </p:txBody>
      </p:sp>
      <p:sp>
        <p:nvSpPr>
          <p:cNvPr id="7" name="TextBox 6">
            <a:extLst>
              <a:ext uri="{FF2B5EF4-FFF2-40B4-BE49-F238E27FC236}">
                <a16:creationId xmlns:a16="http://schemas.microsoft.com/office/drawing/2014/main" id="{87ED9CC1-F8E1-4694-BDAB-D89B82E53513}"/>
              </a:ext>
            </a:extLst>
          </p:cNvPr>
          <p:cNvSpPr txBox="1"/>
          <p:nvPr/>
        </p:nvSpPr>
        <p:spPr>
          <a:xfrm>
            <a:off x="418730" y="685341"/>
            <a:ext cx="11354540" cy="1969770"/>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Z are less likely than other age groups to buy vaping products in a tobacco store; they are more likely to say they buy at a vape shop or a friend gets vaping products for them.</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t>When compared to Hispanics, White vapers in Idaho are more likely to say they buy vaping products online.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t>Males are more likely than females to say they buy vaping products online, at a drug store or at a grocery store. Females are more likely to buy e-cigarettes at a vape shop, or to say a friend or family member buys products for them.</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t>The lowest income group is most likely to say they buy products at vape shops while the highest income group is more likely to say they buy products at a tobacco store.</a:t>
            </a:r>
          </a:p>
        </p:txBody>
      </p:sp>
    </p:spTree>
    <p:extLst>
      <p:ext uri="{BB962C8B-B14F-4D97-AF65-F5344CB8AC3E}">
        <p14:creationId xmlns:p14="http://schemas.microsoft.com/office/powerpoint/2010/main" val="187965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Introducing SOCIALITE SUE </a:t>
            </a:r>
          </a:p>
        </p:txBody>
      </p:sp>
      <p:sp>
        <p:nvSpPr>
          <p:cNvPr id="7" name="Slide Number Placeholder 6"/>
          <p:cNvSpPr>
            <a:spLocks noGrp="1"/>
          </p:cNvSpPr>
          <p:nvPr>
            <p:ph type="sldNum" sz="quarter" idx="12"/>
          </p:nvPr>
        </p:nvSpPr>
        <p:spPr/>
        <p:txBody>
          <a:bodyPr/>
          <a:lstStyle/>
          <a:p>
            <a:fld id="{B7C5CABF-F878-C74C-8870-EC106A83C25A}" type="slidenum">
              <a:rPr lang="en-US" smtClean="0"/>
              <a:t>11</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pSp>
        <p:nvGrpSpPr>
          <p:cNvPr id="22" name="Group 21"/>
          <p:cNvGrpSpPr/>
          <p:nvPr/>
        </p:nvGrpSpPr>
        <p:grpSpPr>
          <a:xfrm>
            <a:off x="190498" y="921597"/>
            <a:ext cx="3862916" cy="5648721"/>
            <a:chOff x="116417" y="921597"/>
            <a:chExt cx="3862916" cy="5648721"/>
          </a:xfrm>
        </p:grpSpPr>
        <p:sp>
          <p:nvSpPr>
            <p:cNvPr id="16" name="Rounded Rectangle 15"/>
            <p:cNvSpPr/>
            <p:nvPr/>
          </p:nvSpPr>
          <p:spPr>
            <a:xfrm>
              <a:off x="116417" y="921597"/>
              <a:ext cx="3862916" cy="5449564"/>
            </a:xfrm>
            <a:prstGeom prst="roundRect">
              <a:avLst/>
            </a:prstGeom>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39774" y="1122674"/>
              <a:ext cx="3739559" cy="5447644"/>
            </a:xfrm>
            <a:prstGeom prst="rect">
              <a:avLst/>
            </a:prstGeom>
          </p:spPr>
          <p:txBody>
            <a:bodyPr wrap="square">
              <a:spAutoFit/>
            </a:bodyPr>
            <a:lstStyle/>
            <a:p>
              <a:endParaRPr lang="en-US" sz="1200" b="1" dirty="0"/>
            </a:p>
            <a:p>
              <a:endParaRPr lang="en-US" sz="1200" b="1" dirty="0"/>
            </a:p>
            <a:p>
              <a:r>
                <a:rPr lang="en-US" sz="1200" b="1" dirty="0"/>
                <a:t>Demographics </a:t>
              </a:r>
            </a:p>
            <a:p>
              <a:pPr marL="171450" indent="-171450">
                <a:buFont typeface="Arial"/>
                <a:buChar char="•"/>
              </a:pPr>
              <a:r>
                <a:rPr lang="en-US" sz="1200" dirty="0"/>
                <a:t>More female</a:t>
              </a:r>
            </a:p>
            <a:p>
              <a:endParaRPr lang="en-US" sz="1200" dirty="0"/>
            </a:p>
            <a:p>
              <a:r>
                <a:rPr lang="en-US" sz="1200" b="1" dirty="0"/>
                <a:t>Low Product Usage</a:t>
              </a:r>
            </a:p>
            <a:p>
              <a:pPr marL="171450" indent="-171450">
                <a:buFont typeface="Arial"/>
                <a:buChar char="•"/>
              </a:pPr>
              <a:r>
                <a:rPr lang="en-US" sz="1200" dirty="0"/>
                <a:t>Lowest usage of all products in past year – cigarettes, e-cigs, cigars, pipes, chewing tobacco, smokeless products, </a:t>
              </a:r>
              <a:r>
                <a:rPr lang="en-US" sz="1200" dirty="0" err="1"/>
                <a:t>dissolvables</a:t>
              </a:r>
              <a:endParaRPr lang="en-US" sz="1200" dirty="0"/>
            </a:p>
            <a:p>
              <a:pPr marL="171450" indent="-171450">
                <a:buFont typeface="Arial"/>
                <a:buChar char="•"/>
              </a:pPr>
              <a:r>
                <a:rPr lang="en-US" sz="1200" dirty="0"/>
                <a:t>Least likely to use cigs at all occasions</a:t>
              </a:r>
            </a:p>
            <a:p>
              <a:pPr marL="171450" indent="-171450">
                <a:buFont typeface="Arial"/>
                <a:buChar char="•"/>
              </a:pPr>
              <a:r>
                <a:rPr lang="en-US" sz="1200" dirty="0"/>
                <a:t>More likely to buy cigarettes single/loose</a:t>
              </a:r>
            </a:p>
            <a:p>
              <a:endParaRPr lang="en-US" sz="1200" b="1" dirty="0"/>
            </a:p>
            <a:p>
              <a:r>
                <a:rPr lang="en-US" sz="1200" b="1" dirty="0"/>
                <a:t>She’s a Conscientious Smoker</a:t>
              </a:r>
            </a:p>
            <a:p>
              <a:r>
                <a:rPr lang="en-US" sz="1200" dirty="0"/>
                <a:t>More Likely to Agree: </a:t>
              </a:r>
            </a:p>
            <a:p>
              <a:pPr marL="171450" indent="-171450">
                <a:buFont typeface="Arial"/>
                <a:buChar char="•"/>
              </a:pPr>
              <a:r>
                <a:rPr lang="en-US" sz="1200" dirty="0"/>
                <a:t>I support a ban on smoking in all public places.</a:t>
              </a:r>
            </a:p>
            <a:p>
              <a:pPr marL="171450" indent="-171450">
                <a:buFont typeface="Arial"/>
                <a:buChar char="•"/>
              </a:pPr>
              <a:r>
                <a:rPr lang="en-US" sz="1200" dirty="0"/>
                <a:t>People who throw cigarette butts on sidewalk/spit chewing tobacco should be fined.</a:t>
              </a:r>
            </a:p>
            <a:p>
              <a:endParaRPr lang="en-US" sz="1200" dirty="0"/>
            </a:p>
            <a:p>
              <a:r>
                <a:rPr lang="en-US" sz="1200" dirty="0"/>
                <a:t>More Likely to Disagree:</a:t>
              </a:r>
            </a:p>
            <a:p>
              <a:pPr marL="171450" indent="-171450">
                <a:buFont typeface="Arial"/>
                <a:buChar char="•"/>
              </a:pPr>
              <a:r>
                <a:rPr lang="en-US" sz="1200" dirty="0"/>
                <a:t>Harmful effects of secondhand smoke are grossly exaggerated.</a:t>
              </a:r>
            </a:p>
            <a:p>
              <a:pPr marL="171450" indent="-171450">
                <a:buFont typeface="Arial"/>
                <a:buChar char="•"/>
              </a:pPr>
              <a:r>
                <a:rPr lang="en-US" sz="1200" dirty="0"/>
                <a:t>Smokers should be left alone to enjoy their own personal lifestyle choice.</a:t>
              </a:r>
            </a:p>
            <a:p>
              <a:pPr marL="171450" indent="-171450">
                <a:buFont typeface="Arial"/>
                <a:buChar char="•"/>
              </a:pPr>
              <a:r>
                <a:rPr lang="en-US" sz="1200" dirty="0"/>
                <a:t>I believe individual businesses should decide if they want to allow smoking.</a:t>
              </a:r>
            </a:p>
            <a:p>
              <a:pPr marL="171450" indent="-171450">
                <a:buFont typeface="Arial"/>
                <a:buChar char="•"/>
              </a:pPr>
              <a:r>
                <a:rPr lang="en-US" sz="1200" dirty="0"/>
                <a:t>It’s my right to use tobacco products anywhere I want; if others don’t like it, they have right to leave.</a:t>
              </a:r>
            </a:p>
            <a:p>
              <a:endParaRPr lang="en-US" sz="1200" dirty="0"/>
            </a:p>
            <a:p>
              <a:endParaRPr lang="en-US" sz="120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8029" y="1390151"/>
              <a:ext cx="1352549" cy="764484"/>
            </a:xfrm>
            <a:prstGeom prst="rect">
              <a:avLst/>
            </a:prstGeom>
          </p:spPr>
        </p:pic>
      </p:grpSp>
      <p:grpSp>
        <p:nvGrpSpPr>
          <p:cNvPr id="23" name="Group 22"/>
          <p:cNvGrpSpPr/>
          <p:nvPr/>
        </p:nvGrpSpPr>
        <p:grpSpPr>
          <a:xfrm>
            <a:off x="4163480" y="921597"/>
            <a:ext cx="3869268" cy="5449564"/>
            <a:chOff x="4089399" y="921597"/>
            <a:chExt cx="3869268" cy="5449564"/>
          </a:xfrm>
        </p:grpSpPr>
        <p:sp>
          <p:nvSpPr>
            <p:cNvPr id="20" name="Rounded Rectangle 19"/>
            <p:cNvSpPr/>
            <p:nvPr/>
          </p:nvSpPr>
          <p:spPr>
            <a:xfrm>
              <a:off x="4089399" y="921597"/>
              <a:ext cx="3869268" cy="5449564"/>
            </a:xfrm>
            <a:prstGeom prst="roundRect">
              <a:avLst/>
            </a:prstGeom>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43916" y="1303497"/>
              <a:ext cx="3590397" cy="2677656"/>
            </a:xfrm>
            <a:prstGeom prst="rect">
              <a:avLst/>
            </a:prstGeom>
          </p:spPr>
          <p:txBody>
            <a:bodyPr wrap="square">
              <a:spAutoFit/>
            </a:bodyPr>
            <a:lstStyle/>
            <a:p>
              <a:r>
                <a:rPr lang="en-US" sz="1200" b="1" dirty="0"/>
                <a:t>She Understands Smoking is Harmful…</a:t>
              </a:r>
            </a:p>
            <a:p>
              <a:pPr marL="171450" indent="-171450">
                <a:buFont typeface="Arial"/>
                <a:buChar char="•"/>
              </a:pPr>
              <a:r>
                <a:rPr lang="en-US" sz="1200" dirty="0"/>
                <a:t>More disagree - I can be healthy and still use tobacco products.</a:t>
              </a:r>
            </a:p>
            <a:p>
              <a:endParaRPr lang="en-US" sz="1200" b="1" dirty="0"/>
            </a:p>
            <a:p>
              <a:endParaRPr lang="en-US" sz="1200" b="1" dirty="0"/>
            </a:p>
            <a:p>
              <a:r>
                <a:rPr lang="en-US" sz="1200" b="1" dirty="0"/>
                <a:t>…and E-cigs are Harmful</a:t>
              </a:r>
            </a:p>
            <a:p>
              <a:pPr marL="171450" indent="-171450">
                <a:buFont typeface="Arial"/>
                <a:buChar char="•"/>
              </a:pPr>
              <a:r>
                <a:rPr lang="en-US" sz="1200" dirty="0"/>
                <a:t>More likely to disagree - e-cigs are less harmful/toxic compared to regular cigarettes.</a:t>
              </a:r>
            </a:p>
            <a:p>
              <a:pPr marL="171450" indent="-171450">
                <a:buFont typeface="Arial"/>
                <a:buChar char="•"/>
              </a:pPr>
              <a:r>
                <a:rPr lang="en-US" sz="1200" dirty="0"/>
                <a:t>More likely to disagree - e-cigs are helpful in quitting use other tobacco products.</a:t>
              </a:r>
            </a:p>
            <a:p>
              <a:pPr marL="171450" indent="-171450">
                <a:buFont typeface="Arial"/>
                <a:buChar char="•"/>
              </a:pPr>
              <a:r>
                <a:rPr lang="en-US" sz="1200" dirty="0"/>
                <a:t>More say only use e-cigs socially </a:t>
              </a:r>
            </a:p>
            <a:p>
              <a:pPr marL="171450" indent="-171450">
                <a:buFont typeface="Arial"/>
                <a:buChar char="•"/>
              </a:pPr>
              <a:r>
                <a:rPr lang="en-US" sz="1200" dirty="0"/>
                <a:t>More likely to say used e-cigs in past but successfully quit</a:t>
              </a:r>
            </a:p>
            <a:p>
              <a:endParaRPr lang="en-US" sz="1200" dirty="0"/>
            </a:p>
          </p:txBody>
        </p:sp>
        <p:pic>
          <p:nvPicPr>
            <p:cNvPr id="10" name="Picture 9"/>
            <p:cNvPicPr>
              <a:picLocks noChangeAspect="1"/>
            </p:cNvPicPr>
            <p:nvPr/>
          </p:nvPicPr>
          <p:blipFill>
            <a:blip r:embed="rId3"/>
            <a:stretch>
              <a:fillRect/>
            </a:stretch>
          </p:blipFill>
          <p:spPr>
            <a:xfrm>
              <a:off x="4370916" y="4702984"/>
              <a:ext cx="1888067" cy="1256423"/>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4460" y="3829280"/>
              <a:ext cx="1969853" cy="1034173"/>
            </a:xfrm>
            <a:prstGeom prst="rect">
              <a:avLst/>
            </a:prstGeom>
          </p:spPr>
        </p:pic>
      </p:grpSp>
      <p:grpSp>
        <p:nvGrpSpPr>
          <p:cNvPr id="24" name="Group 23"/>
          <p:cNvGrpSpPr/>
          <p:nvPr/>
        </p:nvGrpSpPr>
        <p:grpSpPr>
          <a:xfrm>
            <a:off x="8141227" y="921597"/>
            <a:ext cx="3860271" cy="5449564"/>
            <a:chOff x="8067146" y="1007909"/>
            <a:chExt cx="3860271" cy="5449564"/>
          </a:xfrm>
        </p:grpSpPr>
        <p:sp>
          <p:nvSpPr>
            <p:cNvPr id="21" name="Rounded Rectangle 20"/>
            <p:cNvSpPr/>
            <p:nvPr/>
          </p:nvSpPr>
          <p:spPr>
            <a:xfrm>
              <a:off x="8067146" y="1007909"/>
              <a:ext cx="3860271" cy="5449564"/>
            </a:xfrm>
            <a:prstGeom prst="roundRect">
              <a:avLst/>
            </a:prstGeom>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9017000" y="4863453"/>
              <a:ext cx="1915583" cy="1274733"/>
            </a:xfrm>
            <a:prstGeom prst="rect">
              <a:avLst/>
            </a:prstGeom>
          </p:spPr>
        </p:pic>
        <p:sp>
          <p:nvSpPr>
            <p:cNvPr id="18" name="Rectangle 17"/>
            <p:cNvSpPr/>
            <p:nvPr/>
          </p:nvSpPr>
          <p:spPr>
            <a:xfrm>
              <a:off x="8230233" y="1135955"/>
              <a:ext cx="3559599" cy="3600985"/>
            </a:xfrm>
            <a:prstGeom prst="rect">
              <a:avLst/>
            </a:prstGeom>
          </p:spPr>
          <p:txBody>
            <a:bodyPr wrap="square">
              <a:spAutoFit/>
            </a:bodyPr>
            <a:lstStyle/>
            <a:p>
              <a:endParaRPr lang="en-US" sz="1200" dirty="0"/>
            </a:p>
            <a:p>
              <a:r>
                <a:rPr lang="en-US" sz="1200" b="1" dirty="0"/>
                <a:t>She Wants to Quit</a:t>
              </a:r>
            </a:p>
            <a:p>
              <a:pPr marL="171450" indent="-171450">
                <a:buFont typeface="Arial"/>
                <a:buChar char="•"/>
              </a:pPr>
              <a:r>
                <a:rPr lang="en-US" sz="1200" dirty="0"/>
                <a:t>More likely to say want to quit cigarettes to:</a:t>
              </a:r>
            </a:p>
            <a:p>
              <a:pPr marL="628650" lvl="1" indent="-171450">
                <a:buFont typeface="Wingdings" charset="2"/>
                <a:buChar char="ü"/>
              </a:pPr>
              <a:r>
                <a:rPr lang="en-US" sz="1200" dirty="0"/>
                <a:t>prevent health issues </a:t>
              </a:r>
            </a:p>
            <a:p>
              <a:pPr marL="628650" lvl="1" indent="-171450">
                <a:buFont typeface="Wingdings" charset="2"/>
                <a:buChar char="ü"/>
              </a:pPr>
              <a:r>
                <a:rPr lang="en-US" sz="1200" dirty="0"/>
                <a:t>because it’s not pleasurable any more</a:t>
              </a:r>
            </a:p>
            <a:p>
              <a:pPr marL="628650" lvl="1" indent="-171450">
                <a:buFont typeface="Wingdings" charset="2"/>
                <a:buChar char="ü"/>
              </a:pPr>
              <a:r>
                <a:rPr lang="en-US" sz="1200" dirty="0"/>
                <a:t>because family member/friend died </a:t>
              </a:r>
            </a:p>
            <a:p>
              <a:pPr marL="171450" indent="-171450">
                <a:buFont typeface="Arial"/>
                <a:buChar char="•"/>
              </a:pPr>
              <a:r>
                <a:rPr lang="en-US" sz="1200" dirty="0"/>
                <a:t>Wants to quit chewing tobacco to prevent a health issues</a:t>
              </a:r>
            </a:p>
            <a:p>
              <a:pPr marL="171450" indent="-171450">
                <a:buFont typeface="Arial"/>
                <a:buChar char="•"/>
              </a:pPr>
              <a:r>
                <a:rPr lang="en-US" sz="1200" dirty="0"/>
                <a:t>More likely to disagree - I know smoking is bad but I enjoy it too much to quit.</a:t>
              </a:r>
            </a:p>
            <a:p>
              <a:endParaRPr lang="en-US" sz="1200" dirty="0"/>
            </a:p>
            <a:p>
              <a:r>
                <a:rPr lang="en-US" sz="1200" b="1" dirty="0"/>
                <a:t>Can be Convinced to Quit</a:t>
              </a:r>
            </a:p>
            <a:p>
              <a:pPr marL="171450" indent="-171450">
                <a:buFont typeface="Arial"/>
                <a:buChar char="•"/>
              </a:pPr>
              <a:r>
                <a:rPr lang="en-US" sz="1200" dirty="0"/>
                <a:t>More likely to say nearly all types of ads are likely to grab attention</a:t>
              </a:r>
            </a:p>
            <a:p>
              <a:pPr marL="171450" indent="-171450">
                <a:buFont typeface="Arial"/>
                <a:buChar char="•"/>
              </a:pPr>
              <a:r>
                <a:rPr lang="en-US" sz="1200" dirty="0"/>
                <a:t>More likely to agree - There are many effective/proven tools available to help people quit smoking/</a:t>
              </a:r>
              <a:r>
                <a:rPr lang="en-US" sz="1200" dirty="0" err="1"/>
                <a:t>vaping</a:t>
              </a:r>
              <a:endParaRPr lang="en-US" sz="1200" dirty="0"/>
            </a:p>
            <a:p>
              <a:pPr marL="171450" indent="-171450">
                <a:buFont typeface="Arial"/>
                <a:buChar char="•"/>
              </a:pPr>
              <a:r>
                <a:rPr lang="en-US" sz="1200" dirty="0"/>
                <a:t>Brochure from healthcare provider or ad posted at school/work would grab attention </a:t>
              </a:r>
            </a:p>
          </p:txBody>
        </p:sp>
      </p:grpSp>
      <p:sp>
        <p:nvSpPr>
          <p:cNvPr id="26" name="Rounded Rectangle 25"/>
          <p:cNvSpPr/>
          <p:nvPr/>
        </p:nvSpPr>
        <p:spPr>
          <a:xfrm>
            <a:off x="1022244" y="1002937"/>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SOCIALITE SUE</a:t>
            </a:r>
          </a:p>
        </p:txBody>
      </p:sp>
      <p:sp>
        <p:nvSpPr>
          <p:cNvPr id="27" name="Rounded Rectangle 26"/>
          <p:cNvSpPr/>
          <p:nvPr/>
        </p:nvSpPr>
        <p:spPr>
          <a:xfrm>
            <a:off x="4910560" y="1002937"/>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SOCIALITE SUE</a:t>
            </a:r>
          </a:p>
        </p:txBody>
      </p:sp>
      <p:sp>
        <p:nvSpPr>
          <p:cNvPr id="28" name="Rounded Rectangle 27"/>
          <p:cNvSpPr/>
          <p:nvPr/>
        </p:nvSpPr>
        <p:spPr>
          <a:xfrm>
            <a:off x="8915293" y="1002937"/>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SOCIALITE SUE</a:t>
            </a:r>
          </a:p>
        </p:txBody>
      </p:sp>
    </p:spTree>
    <p:extLst>
      <p:ext uri="{BB962C8B-B14F-4D97-AF65-F5344CB8AC3E}">
        <p14:creationId xmlns:p14="http://schemas.microsoft.com/office/powerpoint/2010/main" val="244746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Introducing Desperate Dave</a:t>
            </a:r>
          </a:p>
        </p:txBody>
      </p:sp>
      <p:sp>
        <p:nvSpPr>
          <p:cNvPr id="7" name="Slide Number Placeholder 6"/>
          <p:cNvSpPr>
            <a:spLocks noGrp="1"/>
          </p:cNvSpPr>
          <p:nvPr>
            <p:ph type="sldNum" sz="quarter" idx="12"/>
          </p:nvPr>
        </p:nvSpPr>
        <p:spPr/>
        <p:txBody>
          <a:bodyPr/>
          <a:lstStyle/>
          <a:p>
            <a:fld id="{B7C5CABF-F878-C74C-8870-EC106A83C25A}" type="slidenum">
              <a:rPr lang="en-US" smtClean="0"/>
              <a:t>12</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pSp>
        <p:nvGrpSpPr>
          <p:cNvPr id="17" name="Group 16"/>
          <p:cNvGrpSpPr/>
          <p:nvPr/>
        </p:nvGrpSpPr>
        <p:grpSpPr>
          <a:xfrm>
            <a:off x="211664" y="846667"/>
            <a:ext cx="4032252" cy="6075797"/>
            <a:chOff x="190498" y="846667"/>
            <a:chExt cx="4032252" cy="6075797"/>
          </a:xfrm>
        </p:grpSpPr>
        <p:sp>
          <p:nvSpPr>
            <p:cNvPr id="20" name="Rounded Rectangle 19"/>
            <p:cNvSpPr/>
            <p:nvPr/>
          </p:nvSpPr>
          <p:spPr>
            <a:xfrm>
              <a:off x="190498" y="846667"/>
              <a:ext cx="4032252" cy="5927634"/>
            </a:xfrm>
            <a:prstGeom prst="roundRect">
              <a:avLst/>
            </a:prstGeom>
            <a:solidFill>
              <a:schemeClr val="accent5">
                <a:lumMod val="60000"/>
                <a:lumOff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3270" y="1105488"/>
              <a:ext cx="3919480" cy="5816976"/>
            </a:xfrm>
            <a:prstGeom prst="rect">
              <a:avLst/>
            </a:prstGeom>
            <a:noFill/>
          </p:spPr>
          <p:txBody>
            <a:bodyPr wrap="square" rtlCol="0">
              <a:spAutoFit/>
            </a:bodyPr>
            <a:lstStyle/>
            <a:p>
              <a:r>
                <a:rPr lang="en-US" sz="1200" b="1" dirty="0"/>
                <a:t>Demographics</a:t>
              </a:r>
            </a:p>
            <a:p>
              <a:pPr marL="171450" indent="-171450">
                <a:buFont typeface="Arial"/>
                <a:buChar char="•"/>
              </a:pPr>
              <a:r>
                <a:rPr lang="en-US" sz="1200" dirty="0"/>
                <a:t>More likely to be employed</a:t>
              </a:r>
            </a:p>
            <a:p>
              <a:pPr marL="171450" indent="-171450">
                <a:buFont typeface="Arial"/>
                <a:buChar char="•"/>
              </a:pPr>
              <a:r>
                <a:rPr lang="en-US" sz="1200" dirty="0"/>
                <a:t>Slightly higher income</a:t>
              </a:r>
            </a:p>
            <a:p>
              <a:pPr marL="171450" indent="-171450">
                <a:buFont typeface="Arial"/>
                <a:buChar char="•"/>
              </a:pPr>
              <a:r>
                <a:rPr lang="en-US" sz="1200" dirty="0"/>
                <a:t>Higher social media usage</a:t>
              </a:r>
            </a:p>
            <a:p>
              <a:pPr marL="171450" indent="-171450">
                <a:buFont typeface="Arial"/>
                <a:buChar char="•"/>
              </a:pPr>
              <a:r>
                <a:rPr lang="en-US" sz="1200" dirty="0"/>
                <a:t>More likely to visit online news sites, informational sites, sports sites and blogs/online communities</a:t>
              </a:r>
            </a:p>
            <a:p>
              <a:pPr marL="171450" indent="-171450">
                <a:buFont typeface="Arial"/>
                <a:buChar char="•"/>
              </a:pPr>
              <a:r>
                <a:rPr lang="en-US" sz="1200" dirty="0"/>
                <a:t>More likely to have COPD, chronic bronchitis, emphysema, cancer  </a:t>
              </a:r>
            </a:p>
            <a:p>
              <a:endParaRPr lang="en-US" sz="1200" b="1" dirty="0"/>
            </a:p>
            <a:p>
              <a:r>
                <a:rPr lang="en-US" sz="1200" b="1" dirty="0"/>
                <a:t>Usage Behavior</a:t>
              </a:r>
            </a:p>
            <a:p>
              <a:pPr marL="171450" indent="-171450">
                <a:buFont typeface="Arial"/>
                <a:buChar char="•"/>
              </a:pPr>
              <a:r>
                <a:rPr lang="en-US" sz="1200" dirty="0"/>
                <a:t>Highest usage of all products in past year</a:t>
              </a:r>
            </a:p>
            <a:p>
              <a:pPr marL="171450" indent="-171450">
                <a:buFont typeface="Arial"/>
                <a:buChar char="•"/>
              </a:pPr>
              <a:r>
                <a:rPr lang="en-US" sz="1200" dirty="0"/>
                <a:t>More likely to use cigars and e-cigs multiple times a day</a:t>
              </a:r>
            </a:p>
            <a:p>
              <a:pPr marL="171450" indent="-171450">
                <a:buFont typeface="Arial"/>
                <a:buChar char="•"/>
              </a:pPr>
              <a:r>
                <a:rPr lang="en-US" sz="1200" dirty="0"/>
                <a:t>More likely to use products in many places:</a:t>
              </a:r>
            </a:p>
            <a:p>
              <a:pPr marL="628650" lvl="1" indent="-171450">
                <a:buFont typeface="Wingdings" charset="2"/>
                <a:buChar char="ü"/>
              </a:pPr>
              <a:r>
                <a:rPr lang="en-US" sz="1200" dirty="0"/>
                <a:t>Cigarettes (more use outside workplace, inside workplace)</a:t>
              </a:r>
            </a:p>
            <a:p>
              <a:pPr marL="628650" lvl="1" indent="-171450">
                <a:buFont typeface="Wingdings" charset="2"/>
                <a:buChar char="ü"/>
              </a:pPr>
              <a:r>
                <a:rPr lang="en-US" sz="1200" dirty="0"/>
                <a:t>Cigars (more use inside home, inside workplace)</a:t>
              </a:r>
            </a:p>
            <a:p>
              <a:pPr marL="628650" lvl="1" indent="-171450">
                <a:buFont typeface="Wingdings" charset="2"/>
                <a:buChar char="ü"/>
              </a:pPr>
              <a:r>
                <a:rPr lang="en-US" sz="1200" dirty="0"/>
                <a:t>E-Cigarettes (more use outside workplace, inside workplace, inside businesses that allow smoking)</a:t>
              </a:r>
            </a:p>
            <a:p>
              <a:pPr marL="628650" lvl="1" indent="-171450">
                <a:buFont typeface="Wingdings" charset="2"/>
                <a:buChar char="ü"/>
              </a:pPr>
              <a:r>
                <a:rPr lang="en-US" sz="1200" dirty="0"/>
                <a:t>Pipes (more use in personal vehicle)</a:t>
              </a:r>
            </a:p>
            <a:p>
              <a:endParaRPr lang="en-US" sz="1200" dirty="0"/>
            </a:p>
            <a:p>
              <a:pPr marL="171450" indent="-171450">
                <a:buFont typeface="Arial"/>
                <a:buChar char="•"/>
              </a:pPr>
              <a:r>
                <a:rPr lang="en-US" sz="1200" dirty="0"/>
                <a:t>More likely to use products for more occasions:</a:t>
              </a:r>
            </a:p>
            <a:p>
              <a:pPr marL="628650" lvl="1" indent="-171450">
                <a:buFont typeface="Wingdings" charset="2"/>
                <a:buChar char="ü"/>
              </a:pPr>
              <a:r>
                <a:rPr lang="en-US" sz="1200" dirty="0"/>
                <a:t>Cigarettes (more use after meals, in evening when relaxing, when drinking alcohol;, after work)</a:t>
              </a:r>
            </a:p>
            <a:p>
              <a:pPr marL="628650" lvl="1" indent="-171450">
                <a:buFont typeface="Wingdings" charset="2"/>
                <a:buChar char="ü"/>
              </a:pPr>
              <a:r>
                <a:rPr lang="en-US" sz="1200" dirty="0"/>
                <a:t>Cigars (more user after work, after meals, when first wake up)</a:t>
              </a:r>
            </a:p>
            <a:p>
              <a:pPr marL="628650" lvl="1" indent="-171450">
                <a:buFont typeface="Wingdings" charset="2"/>
                <a:buChar char="ü"/>
              </a:pPr>
              <a:r>
                <a:rPr lang="en-US" sz="1200" dirty="0"/>
                <a:t>E-cigarettes (more use after work, after meals)</a:t>
              </a:r>
            </a:p>
            <a:p>
              <a:pPr marL="628650" lvl="1" indent="-171450">
                <a:buFont typeface="Wingdings" charset="2"/>
                <a:buChar char="ü"/>
              </a:pPr>
              <a:r>
                <a:rPr lang="en-US" sz="1200" dirty="0"/>
                <a:t>Pipes (more use when first wake up)</a:t>
              </a:r>
            </a:p>
            <a:p>
              <a:endParaRPr lang="en-US" sz="1200" b="1" dirty="0"/>
            </a:p>
            <a:p>
              <a:endParaRPr lang="en-US" sz="1200" dirty="0"/>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0869" y="1185333"/>
              <a:ext cx="1117593" cy="698496"/>
            </a:xfrm>
            <a:prstGeom prst="rect">
              <a:avLst/>
            </a:prstGeom>
          </p:spPr>
        </p:pic>
      </p:grpSp>
      <p:grpSp>
        <p:nvGrpSpPr>
          <p:cNvPr id="26" name="Group 25"/>
          <p:cNvGrpSpPr/>
          <p:nvPr/>
        </p:nvGrpSpPr>
        <p:grpSpPr>
          <a:xfrm>
            <a:off x="8305814" y="846667"/>
            <a:ext cx="3790936" cy="6296966"/>
            <a:chOff x="8305814" y="846667"/>
            <a:chExt cx="3790936" cy="6296966"/>
          </a:xfrm>
        </p:grpSpPr>
        <p:sp>
          <p:nvSpPr>
            <p:cNvPr id="23" name="Rounded Rectangle 22"/>
            <p:cNvSpPr/>
            <p:nvPr/>
          </p:nvSpPr>
          <p:spPr>
            <a:xfrm>
              <a:off x="8305814" y="846667"/>
              <a:ext cx="3790936" cy="5927634"/>
            </a:xfrm>
            <a:prstGeom prst="roundRect">
              <a:avLst/>
            </a:prstGeom>
            <a:solidFill>
              <a:schemeClr val="accent5">
                <a:lumMod val="60000"/>
                <a:lumOff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506898" y="957326"/>
              <a:ext cx="3589852" cy="6186307"/>
            </a:xfrm>
            <a:prstGeom prst="rect">
              <a:avLst/>
            </a:prstGeom>
            <a:noFill/>
          </p:spPr>
          <p:txBody>
            <a:bodyPr wrap="square" rtlCol="0">
              <a:spAutoFit/>
            </a:bodyPr>
            <a:lstStyle/>
            <a:p>
              <a:endParaRPr lang="en-US" sz="1200" b="1" dirty="0"/>
            </a:p>
            <a:p>
              <a:r>
                <a:rPr lang="en-US" sz="1200" b="1" dirty="0"/>
                <a:t>Wants to Quit</a:t>
              </a:r>
            </a:p>
            <a:p>
              <a:pPr marL="171450" indent="-171450">
                <a:buFont typeface="Arial"/>
                <a:buChar char="•"/>
              </a:pPr>
              <a:r>
                <a:rPr lang="en-US" sz="1200" dirty="0"/>
                <a:t>More say have tried 6-10 times to quit cigarettes </a:t>
              </a:r>
            </a:p>
            <a:p>
              <a:pPr marL="171450" indent="-171450">
                <a:buFont typeface="Arial"/>
                <a:buChar char="•"/>
              </a:pPr>
              <a:r>
                <a:rPr lang="en-US" sz="1200" dirty="0"/>
                <a:t>More likely to say have used nicotine replacement patch, Rx and/or </a:t>
              </a:r>
              <a:r>
                <a:rPr lang="en-US" sz="1200" dirty="0" err="1"/>
                <a:t>accupuncture</a:t>
              </a:r>
              <a:r>
                <a:rPr lang="en-US" sz="1200" dirty="0"/>
                <a:t> to quit cigarette</a:t>
              </a:r>
            </a:p>
            <a:p>
              <a:pPr marL="171450" indent="-171450">
                <a:buFont typeface="Arial"/>
                <a:buChar char="•"/>
              </a:pPr>
              <a:r>
                <a:rPr lang="en-US" sz="1200" dirty="0"/>
                <a:t>More have tried nicotine replacement patch to quit e-cigs</a:t>
              </a:r>
            </a:p>
            <a:p>
              <a:pPr marL="171450" indent="-171450">
                <a:buFont typeface="Arial"/>
                <a:buChar char="•"/>
              </a:pPr>
              <a:r>
                <a:rPr lang="en-US" sz="1200" dirty="0"/>
                <a:t>More say currently use e-cigs/tried to quit/not successful</a:t>
              </a:r>
            </a:p>
            <a:p>
              <a:endParaRPr lang="en-US" sz="1200" dirty="0"/>
            </a:p>
            <a:p>
              <a:pPr marL="171450" indent="-171450">
                <a:buFont typeface="Arial"/>
                <a:buChar char="•"/>
              </a:pPr>
              <a:r>
                <a:rPr lang="en-US" sz="1200" dirty="0"/>
                <a:t>Want to quit cigarettes because have medical condition and family/friends convinced me to quit</a:t>
              </a:r>
            </a:p>
            <a:p>
              <a:pPr marL="171450" indent="-171450">
                <a:buFont typeface="Arial"/>
                <a:buChar char="•"/>
              </a:pPr>
              <a:r>
                <a:rPr lang="en-US" sz="1200" dirty="0"/>
                <a:t>More likely to agree - Seeing ads about harmful effects of smoking/</a:t>
              </a:r>
              <a:r>
                <a:rPr lang="en-US" sz="1200" dirty="0" err="1"/>
                <a:t>vaping</a:t>
              </a:r>
              <a:r>
                <a:rPr lang="en-US" sz="1200" dirty="0"/>
                <a:t> make me want to quit    </a:t>
              </a:r>
            </a:p>
            <a:p>
              <a:pPr marL="171450" indent="-171450">
                <a:buFont typeface="Arial"/>
                <a:buChar char="•"/>
              </a:pPr>
              <a:r>
                <a:rPr lang="en-US" sz="1200" dirty="0"/>
                <a:t>More likely to agree - Family/friend always encouraging me to quit</a:t>
              </a:r>
            </a:p>
            <a:p>
              <a:pPr marL="171450" indent="-171450">
                <a:buFont typeface="Arial"/>
                <a:buChar char="•"/>
              </a:pPr>
              <a:r>
                <a:rPr lang="en-US" sz="1200" dirty="0"/>
                <a:t>More likely to say would read/listen to ads and think about quitting </a:t>
              </a:r>
            </a:p>
            <a:p>
              <a:endParaRPr lang="en-US" sz="1200" dirty="0"/>
            </a:p>
            <a:p>
              <a:r>
                <a:rPr lang="en-US" sz="1200" b="1" dirty="0"/>
                <a:t>Might Be Convinced to Quit</a:t>
              </a:r>
            </a:p>
            <a:p>
              <a:pPr marL="171450" indent="-171450">
                <a:buFont typeface="Arial"/>
                <a:buChar char="•"/>
              </a:pPr>
              <a:r>
                <a:rPr lang="en-US" sz="1200" dirty="0"/>
                <a:t>More likely to say stories/ads with </a:t>
              </a:r>
            </a:p>
            <a:p>
              <a:pPr marL="169863" indent="-169863"/>
              <a:r>
                <a:rPr lang="en-US" sz="1200" dirty="0"/>
                <a:t>     facts/statistics about dangers of </a:t>
              </a:r>
            </a:p>
            <a:p>
              <a:pPr marL="169863" indent="-169863"/>
              <a:r>
                <a:rPr lang="en-US" sz="1200" dirty="0"/>
                <a:t>      smoking/</a:t>
              </a:r>
              <a:r>
                <a:rPr lang="en-US" sz="1200" dirty="0" err="1"/>
                <a:t>vaping</a:t>
              </a:r>
              <a:r>
                <a:rPr lang="en-US" sz="1200" dirty="0"/>
                <a:t> or an anonymous </a:t>
              </a:r>
            </a:p>
            <a:p>
              <a:pPr marL="169863" indent="-169863"/>
              <a:r>
                <a:rPr lang="en-US" sz="1200" dirty="0"/>
                <a:t>     helpline or online chat would </a:t>
              </a:r>
            </a:p>
            <a:p>
              <a:pPr marL="169863" indent="-169863"/>
              <a:r>
                <a:rPr lang="en-US" sz="1200" dirty="0"/>
                <a:t>     convince me to quit</a:t>
              </a:r>
            </a:p>
            <a:p>
              <a:pPr marL="171450" indent="-171450">
                <a:buFont typeface="Arial"/>
                <a:buChar char="•"/>
              </a:pPr>
              <a:endParaRPr lang="en-US" sz="1200" dirty="0"/>
            </a:p>
            <a:p>
              <a:pPr marL="171450" indent="-171450">
                <a:buFont typeface="Arial"/>
                <a:buChar char="•"/>
              </a:pPr>
              <a:r>
                <a:rPr lang="en-US" sz="1200" dirty="0"/>
                <a:t>More likely to say ads showing social rejection by peers, appeals from well-known actors/actresses, sports figures, etc., ads in magazine or direct mail ads would grab their attention </a:t>
              </a:r>
            </a:p>
            <a:p>
              <a:r>
                <a:rPr lang="en-US" sz="1200" dirty="0"/>
                <a:t>			</a:t>
              </a:r>
            </a:p>
            <a:p>
              <a:endParaRPr lang="en-US" sz="1200" dirty="0"/>
            </a:p>
            <a:p>
              <a:endParaRPr lang="en-US" sz="1200"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1830" y="4275657"/>
              <a:ext cx="860252" cy="1292728"/>
            </a:xfrm>
            <a:prstGeom prst="rect">
              <a:avLst/>
            </a:prstGeom>
          </p:spPr>
        </p:pic>
      </p:grpSp>
      <p:grpSp>
        <p:nvGrpSpPr>
          <p:cNvPr id="25" name="Group 24"/>
          <p:cNvGrpSpPr/>
          <p:nvPr/>
        </p:nvGrpSpPr>
        <p:grpSpPr>
          <a:xfrm>
            <a:off x="4375150" y="730250"/>
            <a:ext cx="3840230" cy="6416390"/>
            <a:chOff x="4375150" y="730250"/>
            <a:chExt cx="3840230" cy="6416390"/>
          </a:xfrm>
        </p:grpSpPr>
        <p:sp>
          <p:nvSpPr>
            <p:cNvPr id="22" name="Rounded Rectangle 21"/>
            <p:cNvSpPr/>
            <p:nvPr/>
          </p:nvSpPr>
          <p:spPr>
            <a:xfrm>
              <a:off x="4375150" y="730250"/>
              <a:ext cx="3805767" cy="6044051"/>
            </a:xfrm>
            <a:prstGeom prst="roundRect">
              <a:avLst/>
            </a:prstGeom>
            <a:solidFill>
              <a:schemeClr val="accent5">
                <a:lumMod val="60000"/>
                <a:lumOff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54694" y="1915583"/>
              <a:ext cx="825526" cy="709084"/>
            </a:xfrm>
            <a:prstGeom prst="rect">
              <a:avLst/>
            </a:prstGeom>
          </p:spPr>
        </p:pic>
        <p:sp>
          <p:nvSpPr>
            <p:cNvPr id="18" name="TextBox 17"/>
            <p:cNvSpPr txBox="1"/>
            <p:nvPr/>
          </p:nvSpPr>
          <p:spPr>
            <a:xfrm>
              <a:off x="4385734" y="960333"/>
              <a:ext cx="3829646" cy="6186307"/>
            </a:xfrm>
            <a:prstGeom prst="rect">
              <a:avLst/>
            </a:prstGeom>
            <a:noFill/>
          </p:spPr>
          <p:txBody>
            <a:bodyPr wrap="square" rtlCol="0">
              <a:spAutoFit/>
            </a:bodyPr>
            <a:lstStyle/>
            <a:p>
              <a:r>
                <a:rPr lang="en-US" sz="1200" b="1" dirty="0"/>
                <a:t>Feels It’s His Right to Smoke…</a:t>
              </a:r>
            </a:p>
            <a:p>
              <a:pPr marL="171450" indent="-171450">
                <a:buFont typeface="Arial"/>
                <a:buChar char="•"/>
              </a:pPr>
              <a:r>
                <a:rPr lang="en-US" sz="1200" dirty="0"/>
                <a:t>More agree - It’s my right to use tobacco products anywhere I want; if others don’t like it they can leave</a:t>
              </a:r>
            </a:p>
            <a:p>
              <a:pPr marL="171450" indent="-171450">
                <a:buFont typeface="Arial"/>
                <a:buChar char="•"/>
              </a:pPr>
              <a:r>
                <a:rPr lang="en-US" sz="1200" dirty="0"/>
                <a:t>More agree - Harmful effects of secondhand smoke are grossly exaggerated</a:t>
              </a:r>
            </a:p>
            <a:p>
              <a:endParaRPr lang="en-US" sz="1200" b="1" dirty="0"/>
            </a:p>
            <a:p>
              <a:endParaRPr lang="en-US" sz="1200" b="1" dirty="0"/>
            </a:p>
            <a:p>
              <a:r>
                <a:rPr lang="en-US" sz="1200" b="1" dirty="0"/>
                <a:t>…But Feels Guilty and Can’t Stop</a:t>
              </a:r>
            </a:p>
            <a:p>
              <a:pPr marL="171450" indent="-171450">
                <a:buFont typeface="Arial"/>
                <a:buChar char="•"/>
              </a:pPr>
              <a:r>
                <a:rPr lang="en-US" sz="1200" dirty="0"/>
                <a:t>More likely to agree: </a:t>
              </a:r>
            </a:p>
            <a:p>
              <a:pPr marL="628650" lvl="1" indent="-171450">
                <a:buFont typeface="Wingdings" charset="2"/>
                <a:buChar char="ü"/>
              </a:pPr>
              <a:r>
                <a:rPr lang="en-US" sz="1200" dirty="0"/>
                <a:t>I feel guilty when I see anti-tobacco/anti-</a:t>
              </a:r>
              <a:r>
                <a:rPr lang="en-US" sz="1200" dirty="0" err="1"/>
                <a:t>vaping</a:t>
              </a:r>
              <a:r>
                <a:rPr lang="en-US" sz="1200" dirty="0"/>
                <a:t> ads because I smoke/</a:t>
              </a:r>
              <a:r>
                <a:rPr lang="en-US" sz="1200" dirty="0" err="1"/>
                <a:t>vape</a:t>
              </a:r>
              <a:r>
                <a:rPr lang="en-US" sz="1200" dirty="0"/>
                <a:t> </a:t>
              </a:r>
            </a:p>
            <a:p>
              <a:pPr marL="628650" lvl="1" indent="-171450">
                <a:buFont typeface="Wingdings" charset="2"/>
                <a:buChar char="ü"/>
              </a:pPr>
              <a:r>
                <a:rPr lang="en-US" sz="1200" dirty="0"/>
                <a:t>People think I’m stupid or a bad person because I choose to use tobacco products/smoke/</a:t>
              </a:r>
              <a:r>
                <a:rPr lang="en-US" sz="1200" dirty="0" err="1"/>
                <a:t>vape</a:t>
              </a:r>
              <a:endParaRPr lang="en-US" sz="1200" dirty="0"/>
            </a:p>
            <a:p>
              <a:pPr marL="628650" lvl="1" indent="-171450">
                <a:buFont typeface="Wingdings" charset="2"/>
                <a:buChar char="ü"/>
              </a:pPr>
              <a:r>
                <a:rPr lang="en-US" sz="1200" dirty="0"/>
                <a:t>I know smoking is bad for me but I enjoy it too much to quit</a:t>
              </a:r>
            </a:p>
            <a:p>
              <a:pPr marL="171450" indent="-171450">
                <a:buFont typeface="Arial"/>
                <a:buChar char="•"/>
              </a:pPr>
              <a:r>
                <a:rPr lang="en-US" sz="1200" dirty="0"/>
                <a:t>More likely to say use tobacco products because:</a:t>
              </a:r>
            </a:p>
            <a:p>
              <a:pPr marL="628650" lvl="1" indent="-171450">
                <a:buFont typeface="Wingdings" charset="2"/>
                <a:buChar char="ü"/>
              </a:pPr>
              <a:r>
                <a:rPr lang="en-US" sz="1200" dirty="0"/>
                <a:t>It’s a habit 	</a:t>
              </a:r>
            </a:p>
            <a:p>
              <a:pPr marL="628650" lvl="1" indent="-171450">
                <a:buFont typeface="Wingdings" charset="2"/>
                <a:buChar char="ü"/>
              </a:pPr>
              <a:r>
                <a:rPr lang="en-US" sz="1200" dirty="0"/>
                <a:t>Enjoy the taste 	</a:t>
              </a:r>
            </a:p>
            <a:p>
              <a:pPr marL="628650" lvl="1" indent="-171450">
                <a:buFont typeface="Wingdings" charset="2"/>
                <a:buChar char="ü"/>
              </a:pPr>
              <a:r>
                <a:rPr lang="en-US" sz="1200" dirty="0"/>
                <a:t>Gives me a buzz 	</a:t>
              </a:r>
            </a:p>
            <a:p>
              <a:pPr marL="628650" lvl="1" indent="-171450">
                <a:buFont typeface="Wingdings" charset="2"/>
                <a:buChar char="ü"/>
              </a:pPr>
              <a:r>
                <a:rPr lang="en-US" sz="1200" dirty="0"/>
                <a:t>Helps me manage appetite/reduce snacking/control weight</a:t>
              </a:r>
            </a:p>
            <a:p>
              <a:pPr marL="171450" indent="-171450">
                <a:buFont typeface="Arial"/>
                <a:buChar char="•"/>
              </a:pPr>
              <a:r>
                <a:rPr lang="en-US" sz="1200" dirty="0"/>
                <a:t>More likely to say use e-cigs because:</a:t>
              </a:r>
            </a:p>
            <a:p>
              <a:pPr marL="628650" lvl="1" indent="-171450">
                <a:buFont typeface="Wingdings" charset="2"/>
                <a:buChar char="ü"/>
              </a:pPr>
              <a:r>
                <a:rPr lang="en-US" sz="1200" dirty="0"/>
                <a:t>Unable to stop 	</a:t>
              </a:r>
            </a:p>
            <a:p>
              <a:pPr marL="628650" lvl="1" indent="-171450">
                <a:buFont typeface="Wingdings" charset="2"/>
                <a:buChar char="ü"/>
              </a:pPr>
              <a:r>
                <a:rPr lang="en-US" sz="1200" dirty="0"/>
                <a:t>E-cigarettes are cheaper than cigarettes 	</a:t>
              </a:r>
            </a:p>
            <a:p>
              <a:r>
                <a:rPr lang="en-US" sz="1200" b="1" dirty="0"/>
                <a:t>Feel e-Cigarettes are a better choice</a:t>
              </a:r>
            </a:p>
            <a:p>
              <a:pPr marL="171450" indent="-171450">
                <a:buFont typeface="Arial"/>
                <a:buChar char="•"/>
              </a:pPr>
              <a:r>
                <a:rPr lang="en-US" sz="1200" dirty="0"/>
                <a:t>More likely to agree - e-cigs are less harmful/toxic compared to cigarettes</a:t>
              </a:r>
            </a:p>
            <a:p>
              <a:pPr marL="171450" indent="-171450">
                <a:buFont typeface="Arial"/>
                <a:buChar char="•"/>
              </a:pPr>
              <a:r>
                <a:rPr lang="en-US" sz="1200" dirty="0"/>
                <a:t>More likely to agree - e-cigs are helpful in quitting tobacco products</a:t>
              </a:r>
            </a:p>
            <a:p>
              <a:endParaRPr lang="en-US" sz="1200" dirty="0"/>
            </a:p>
          </p:txBody>
        </p:sp>
      </p:grpSp>
      <p:sp>
        <p:nvSpPr>
          <p:cNvPr id="21" name="Rounded Rectangle 20"/>
          <p:cNvSpPr/>
          <p:nvPr/>
        </p:nvSpPr>
        <p:spPr>
          <a:xfrm>
            <a:off x="1125961" y="870618"/>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DESPERATE DAVE</a:t>
            </a:r>
          </a:p>
        </p:txBody>
      </p:sp>
      <p:sp>
        <p:nvSpPr>
          <p:cNvPr id="24" name="Rounded Rectangle 23"/>
          <p:cNvSpPr/>
          <p:nvPr/>
        </p:nvSpPr>
        <p:spPr>
          <a:xfrm>
            <a:off x="9110031" y="906600"/>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DESPERATE DAVE</a:t>
            </a:r>
          </a:p>
        </p:txBody>
      </p:sp>
      <p:sp>
        <p:nvSpPr>
          <p:cNvPr id="27" name="Rounded Rectangle 26"/>
          <p:cNvSpPr/>
          <p:nvPr/>
        </p:nvSpPr>
        <p:spPr>
          <a:xfrm>
            <a:off x="5103181" y="750881"/>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DESPERATE DAVE</a:t>
            </a:r>
          </a:p>
        </p:txBody>
      </p:sp>
    </p:spTree>
    <p:extLst>
      <p:ext uri="{BB962C8B-B14F-4D97-AF65-F5344CB8AC3E}">
        <p14:creationId xmlns:p14="http://schemas.microsoft.com/office/powerpoint/2010/main" val="224096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Introducing Hardcore Harley</a:t>
            </a:r>
          </a:p>
        </p:txBody>
      </p:sp>
      <p:sp>
        <p:nvSpPr>
          <p:cNvPr id="7" name="Slide Number Placeholder 6"/>
          <p:cNvSpPr>
            <a:spLocks noGrp="1"/>
          </p:cNvSpPr>
          <p:nvPr>
            <p:ph type="sldNum" sz="quarter" idx="12"/>
          </p:nvPr>
        </p:nvSpPr>
        <p:spPr/>
        <p:txBody>
          <a:bodyPr/>
          <a:lstStyle/>
          <a:p>
            <a:fld id="{B7C5CABF-F878-C74C-8870-EC106A83C25A}" type="slidenum">
              <a:rPr lang="en-US" smtClean="0"/>
              <a:t>13</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sp>
        <p:nvSpPr>
          <p:cNvPr id="19" name="TextBox 18"/>
          <p:cNvSpPr txBox="1"/>
          <p:nvPr/>
        </p:nvSpPr>
        <p:spPr>
          <a:xfrm>
            <a:off x="7532054" y="3850450"/>
            <a:ext cx="2442844" cy="954107"/>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a:p>
            <a:r>
              <a:rPr lang="en-US" sz="1400" dirty="0">
                <a:solidFill>
                  <a:srgbClr val="FFFFFF"/>
                </a:solidFill>
                <a:latin typeface="Calibri"/>
                <a:cs typeface="Calibri"/>
              </a:rPr>
              <a:t>Identify ways to adjust current messaging by audience.</a:t>
            </a:r>
          </a:p>
        </p:txBody>
      </p:sp>
      <p:grpSp>
        <p:nvGrpSpPr>
          <p:cNvPr id="18" name="Group 17"/>
          <p:cNvGrpSpPr/>
          <p:nvPr/>
        </p:nvGrpSpPr>
        <p:grpSpPr>
          <a:xfrm>
            <a:off x="116416" y="751419"/>
            <a:ext cx="5058834" cy="6195477"/>
            <a:chOff x="116416" y="751419"/>
            <a:chExt cx="5058834" cy="6195477"/>
          </a:xfrm>
        </p:grpSpPr>
        <p:sp>
          <p:nvSpPr>
            <p:cNvPr id="20" name="Rounded Rectangle 19"/>
            <p:cNvSpPr/>
            <p:nvPr/>
          </p:nvSpPr>
          <p:spPr>
            <a:xfrm>
              <a:off x="116416" y="751419"/>
              <a:ext cx="5058834" cy="5735105"/>
            </a:xfrm>
            <a:prstGeom prst="roundRect">
              <a:avLst/>
            </a:prstGeom>
            <a:solidFill>
              <a:schemeClr val="accent4"/>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7653" y="837533"/>
              <a:ext cx="4634183" cy="6109363"/>
            </a:xfrm>
            <a:prstGeom prst="rect">
              <a:avLst/>
            </a:prstGeom>
          </p:spPr>
          <p:txBody>
            <a:bodyPr wrap="square">
              <a:spAutoFit/>
            </a:bodyPr>
            <a:lstStyle/>
            <a:p>
              <a:endParaRPr lang="en-US" sz="1150" b="1" dirty="0"/>
            </a:p>
            <a:p>
              <a:r>
                <a:rPr lang="en-US" sz="1150" b="1" dirty="0"/>
                <a:t>Demographics</a:t>
              </a:r>
            </a:p>
            <a:p>
              <a:pPr marL="171450" indent="-171450">
                <a:buFont typeface="Arial"/>
                <a:buChar char="•"/>
              </a:pPr>
              <a:r>
                <a:rPr lang="en-US" sz="1150" dirty="0"/>
                <a:t>More likely to have high school/GED education </a:t>
              </a:r>
            </a:p>
            <a:p>
              <a:pPr marL="171450" indent="-171450">
                <a:buFont typeface="Arial"/>
                <a:buChar char="•"/>
              </a:pPr>
              <a:r>
                <a:rPr lang="en-US" sz="1150" dirty="0"/>
                <a:t>More likely to say never married or member of unmarried couple</a:t>
              </a:r>
            </a:p>
            <a:p>
              <a:pPr marL="171450" indent="-171450">
                <a:buFont typeface="Arial"/>
                <a:buChar char="•"/>
              </a:pPr>
              <a:r>
                <a:rPr lang="en-US" sz="1150" dirty="0"/>
                <a:t>Slightly lower income</a:t>
              </a:r>
            </a:p>
            <a:p>
              <a:pPr marL="171450" indent="-171450">
                <a:buFont typeface="Arial"/>
                <a:buChar char="•"/>
              </a:pPr>
              <a:r>
                <a:rPr lang="en-US" sz="1150" dirty="0"/>
                <a:t>More likely to have been out of work for &lt;1 year </a:t>
              </a:r>
            </a:p>
            <a:p>
              <a:endParaRPr lang="en-US" sz="1150" dirty="0"/>
            </a:p>
            <a:p>
              <a:pPr marL="171450" indent="-171450">
                <a:buFont typeface="Arial"/>
                <a:buChar char="•"/>
              </a:pPr>
              <a:r>
                <a:rPr lang="en-US" sz="1150" dirty="0"/>
                <a:t>More likely to say frequently visit social media site Messenger</a:t>
              </a:r>
            </a:p>
            <a:p>
              <a:pPr marL="171450" indent="-171450">
                <a:buFont typeface="Arial"/>
                <a:buChar char="•"/>
              </a:pPr>
              <a:r>
                <a:rPr lang="en-US" sz="1150" dirty="0"/>
                <a:t>More likely to say I go online multiple times a day </a:t>
              </a:r>
            </a:p>
            <a:p>
              <a:pPr marL="171450" indent="-171450">
                <a:buFont typeface="Arial"/>
                <a:buChar char="•"/>
              </a:pPr>
              <a:r>
                <a:rPr lang="en-US" sz="1150" dirty="0"/>
                <a:t>More likely to say do </a:t>
              </a:r>
              <a:r>
                <a:rPr lang="en-US" sz="1150" b="1" i="1" u="sng" dirty="0"/>
                <a:t>not</a:t>
              </a:r>
              <a:r>
                <a:rPr lang="en-US" sz="1150" dirty="0"/>
                <a:t> have any of the health issues </a:t>
              </a:r>
            </a:p>
            <a:p>
              <a:r>
                <a:rPr lang="en-US" sz="1150" dirty="0"/>
                <a:t>     listed (COPD, chronic bronchitis, etc.)</a:t>
              </a:r>
            </a:p>
            <a:p>
              <a:endParaRPr lang="en-US" sz="1150" dirty="0"/>
            </a:p>
            <a:p>
              <a:r>
                <a:rPr lang="en-US" sz="1150" b="1" dirty="0"/>
                <a:t>Usage Behavior</a:t>
              </a:r>
            </a:p>
            <a:p>
              <a:pPr marL="171450" indent="-171450">
                <a:buFont typeface="Arial"/>
                <a:buChar char="•"/>
              </a:pPr>
              <a:r>
                <a:rPr lang="en-US" sz="1150" dirty="0"/>
                <a:t>More likely to use tobacco products to help </a:t>
              </a:r>
            </a:p>
            <a:p>
              <a:r>
                <a:rPr lang="en-US" sz="1150" dirty="0"/>
                <a:t>     relax/deal with stress and because it’s pleasurable </a:t>
              </a:r>
            </a:p>
            <a:p>
              <a:pPr marL="171450" indent="-171450">
                <a:buFont typeface="Arial"/>
                <a:buChar char="•"/>
              </a:pPr>
              <a:endParaRPr lang="en-US" sz="1150" dirty="0"/>
            </a:p>
            <a:p>
              <a:pPr marL="171450" indent="-171450">
                <a:buFont typeface="Arial"/>
                <a:buChar char="•"/>
              </a:pPr>
              <a:r>
                <a:rPr lang="en-US" sz="1150" dirty="0"/>
                <a:t>More likely to use e-cigs because enjoy the taste/flavor, to help relax/deal with stress, because they are less harmful to health than cigarettes, to avoid bothering others with tobacco, to deal with situations where I can’t smoke (work, etc.), and to reduce tobacco consumption </a:t>
              </a:r>
            </a:p>
            <a:p>
              <a:endParaRPr lang="en-US" sz="1150" dirty="0"/>
            </a:p>
            <a:p>
              <a:pPr marL="171450" indent="-171450">
                <a:buFont typeface="Arial"/>
                <a:buChar char="•"/>
              </a:pPr>
              <a:r>
                <a:rPr lang="en-US" sz="1150" dirty="0"/>
                <a:t>More likely to use cigarettes in their personal vehicle, when they wake up and first thing in the morning</a:t>
              </a:r>
            </a:p>
            <a:p>
              <a:pPr marL="171450" indent="-171450">
                <a:buFont typeface="Arial"/>
                <a:buChar char="•"/>
              </a:pPr>
              <a:r>
                <a:rPr lang="en-US" sz="1150" dirty="0"/>
                <a:t>More likely to use e-cigs in personal vehicle and when around others who are using</a:t>
              </a:r>
            </a:p>
            <a:p>
              <a:pPr marL="171450" indent="-171450">
                <a:buFont typeface="Arial"/>
                <a:buChar char="•"/>
              </a:pPr>
              <a:r>
                <a:rPr lang="en-US" sz="1150" dirty="0"/>
                <a:t>More likely to use chewing tobacco in their home, in personal vehicle, in businesses that allow smoking and in designated areas outside businesses or restaurants</a:t>
              </a:r>
            </a:p>
            <a:p>
              <a:pPr marL="171450" indent="-171450">
                <a:buFont typeface="Arial"/>
                <a:buChar char="•"/>
              </a:pPr>
              <a:r>
                <a:rPr lang="en-US" sz="1150" dirty="0"/>
                <a:t>More likely to use chewing tobacco at social events with family/friends, when around others who are using and when drinking alcohol</a:t>
              </a:r>
            </a:p>
            <a:p>
              <a:endParaRPr lang="en-US" sz="1150" dirty="0"/>
            </a:p>
            <a:p>
              <a:endParaRPr lang="en-US" sz="1150" dirty="0"/>
            </a:p>
            <a:p>
              <a:endParaRPr lang="en-US" sz="1150"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2705" y="2500542"/>
              <a:ext cx="964461" cy="965968"/>
            </a:xfrm>
            <a:prstGeom prst="rect">
              <a:avLst/>
            </a:prstGeom>
          </p:spPr>
        </p:pic>
      </p:grpSp>
      <p:grpSp>
        <p:nvGrpSpPr>
          <p:cNvPr id="24" name="Group 23"/>
          <p:cNvGrpSpPr/>
          <p:nvPr/>
        </p:nvGrpSpPr>
        <p:grpSpPr>
          <a:xfrm>
            <a:off x="5278124" y="751419"/>
            <a:ext cx="3304970" cy="5735105"/>
            <a:chOff x="5331039" y="751419"/>
            <a:chExt cx="3304970" cy="5735105"/>
          </a:xfrm>
        </p:grpSpPr>
        <p:sp>
          <p:nvSpPr>
            <p:cNvPr id="22" name="Rounded Rectangle 21"/>
            <p:cNvSpPr/>
            <p:nvPr/>
          </p:nvSpPr>
          <p:spPr>
            <a:xfrm>
              <a:off x="5331039" y="751419"/>
              <a:ext cx="3304970" cy="5735105"/>
            </a:xfrm>
            <a:prstGeom prst="roundRect">
              <a:avLst/>
            </a:prstGeom>
            <a:solidFill>
              <a:schemeClr val="accent4"/>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367016" y="1024094"/>
              <a:ext cx="3155959" cy="5047535"/>
            </a:xfrm>
            <a:prstGeom prst="rect">
              <a:avLst/>
            </a:prstGeom>
          </p:spPr>
          <p:txBody>
            <a:bodyPr wrap="square">
              <a:spAutoFit/>
            </a:bodyPr>
            <a:lstStyle/>
            <a:p>
              <a:r>
                <a:rPr lang="en-US" sz="1150" b="1" dirty="0"/>
                <a:t>Less Likely to Understand the Harmful Effects of Smoking or </a:t>
              </a:r>
              <a:r>
                <a:rPr lang="en-US" sz="1150" b="1" dirty="0" err="1"/>
                <a:t>Vaping</a:t>
              </a:r>
              <a:r>
                <a:rPr lang="en-US" sz="1150" b="1" dirty="0"/>
                <a:t> - On Themselves or Others</a:t>
              </a:r>
            </a:p>
            <a:p>
              <a:pPr marL="171450" indent="-171450">
                <a:buFont typeface="Arial"/>
                <a:buChar char="•"/>
              </a:pPr>
              <a:r>
                <a:rPr lang="en-US" sz="1150" dirty="0"/>
                <a:t>More likely to agree - I can be healthy and still use tobacco products.</a:t>
              </a:r>
            </a:p>
            <a:p>
              <a:endParaRPr lang="en-US" sz="1150" dirty="0"/>
            </a:p>
            <a:p>
              <a:pPr marL="171450" indent="-171450">
                <a:buFont typeface="Arial"/>
                <a:buChar char="•"/>
              </a:pPr>
              <a:r>
                <a:rPr lang="en-US" sz="1150" dirty="0"/>
                <a:t>More likely to disagree:</a:t>
              </a:r>
            </a:p>
            <a:p>
              <a:pPr marL="628650" lvl="1" indent="-171450">
                <a:buFont typeface="Wingdings" charset="2"/>
                <a:buChar char="ü"/>
              </a:pPr>
              <a:r>
                <a:rPr lang="en-US" sz="1150" dirty="0"/>
                <a:t>Seeing ads about the harmful effects of smoking/</a:t>
              </a:r>
              <a:r>
                <a:rPr lang="en-US" sz="1150" dirty="0" err="1"/>
                <a:t>vaping</a:t>
              </a:r>
              <a:r>
                <a:rPr lang="en-US" sz="1150" dirty="0"/>
                <a:t> make me want to quit.</a:t>
              </a:r>
            </a:p>
            <a:p>
              <a:pPr marL="628650" lvl="1" indent="-171450">
                <a:buFont typeface="Wingdings" charset="2"/>
                <a:buChar char="ü"/>
              </a:pPr>
              <a:r>
                <a:rPr lang="en-US" sz="1150" dirty="0"/>
                <a:t>Tobacco users impose enormous costs on society due to health effects from using.</a:t>
              </a:r>
            </a:p>
            <a:p>
              <a:pPr marL="628650" lvl="1" indent="-171450">
                <a:buFont typeface="Wingdings" charset="2"/>
                <a:buChar char="ü"/>
              </a:pPr>
              <a:r>
                <a:rPr lang="en-US" sz="1150" dirty="0"/>
                <a:t>Tobacco companies hid the truth about the addictiveness of tobacco products.</a:t>
              </a:r>
            </a:p>
            <a:p>
              <a:pPr marL="628650" lvl="1" indent="-171450">
                <a:buFont typeface="Wingdings" charset="2"/>
                <a:buChar char="ü"/>
              </a:pPr>
              <a:r>
                <a:rPr lang="en-US" sz="1150" dirty="0"/>
                <a:t>People who smoke/</a:t>
              </a:r>
              <a:r>
                <a:rPr lang="en-US" sz="1150" dirty="0" err="1"/>
                <a:t>vape</a:t>
              </a:r>
              <a:r>
                <a:rPr lang="en-US" sz="1150" dirty="0"/>
                <a:t> have no consideration for the health of others who don’t use.</a:t>
              </a:r>
            </a:p>
            <a:p>
              <a:pPr marL="628650" lvl="1" indent="-171450">
                <a:buFont typeface="Wingdings" charset="2"/>
                <a:buChar char="ü"/>
              </a:pPr>
              <a:r>
                <a:rPr lang="en-US" sz="1150" dirty="0"/>
                <a:t>People who throw cigarette butts on sidewalk/spit chewing tobacco outside businesses should be fined.</a:t>
              </a:r>
            </a:p>
            <a:p>
              <a:pPr marL="628650" lvl="1" indent="-171450">
                <a:buFont typeface="Wingdings" charset="2"/>
                <a:buChar char="ü"/>
              </a:pPr>
              <a:r>
                <a:rPr lang="en-US" sz="1150" dirty="0"/>
                <a:t>E-cigarettes are a gateway to smoking cigarettes/using other tobacco products.</a:t>
              </a:r>
            </a:p>
            <a:p>
              <a:pPr marL="628650" lvl="1" indent="-171450">
                <a:buFont typeface="Wingdings" charset="2"/>
                <a:buChar char="ü"/>
              </a:pPr>
              <a:r>
                <a:rPr lang="en-US" sz="1150" dirty="0"/>
                <a:t>E--cigarettes are just as addictive as cigarettes.</a:t>
              </a:r>
            </a:p>
            <a:p>
              <a:pPr lvl="1"/>
              <a:endParaRPr lang="en-US" sz="1150" dirty="0"/>
            </a:p>
            <a:p>
              <a:endParaRPr lang="en-US" sz="1150"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7324" y="5632593"/>
              <a:ext cx="1089347" cy="816587"/>
            </a:xfrm>
            <a:prstGeom prst="rect">
              <a:avLst/>
            </a:prstGeom>
          </p:spPr>
        </p:pic>
      </p:grpSp>
      <p:grpSp>
        <p:nvGrpSpPr>
          <p:cNvPr id="25" name="Group 24"/>
          <p:cNvGrpSpPr/>
          <p:nvPr/>
        </p:nvGrpSpPr>
        <p:grpSpPr>
          <a:xfrm>
            <a:off x="8746079" y="751420"/>
            <a:ext cx="3350671" cy="5835339"/>
            <a:chOff x="8746079" y="751420"/>
            <a:chExt cx="3350671" cy="5835339"/>
          </a:xfrm>
        </p:grpSpPr>
        <p:sp>
          <p:nvSpPr>
            <p:cNvPr id="23" name="Rounded Rectangle 22"/>
            <p:cNvSpPr/>
            <p:nvPr/>
          </p:nvSpPr>
          <p:spPr>
            <a:xfrm>
              <a:off x="8746079" y="751420"/>
              <a:ext cx="3350671" cy="5644845"/>
            </a:xfrm>
            <a:prstGeom prst="roundRect">
              <a:avLst/>
            </a:prstGeom>
            <a:solidFill>
              <a:schemeClr val="accent4"/>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8778986" y="1008310"/>
              <a:ext cx="3317763" cy="5578449"/>
            </a:xfrm>
            <a:prstGeom prst="rect">
              <a:avLst/>
            </a:prstGeom>
          </p:spPr>
          <p:txBody>
            <a:bodyPr wrap="square">
              <a:spAutoFit/>
            </a:bodyPr>
            <a:lstStyle/>
            <a:p>
              <a:r>
                <a:rPr lang="en-US" sz="1150" b="1" dirty="0"/>
                <a:t>No Interest in Quitting and Not Likely to Be Convinced to Quit</a:t>
              </a:r>
            </a:p>
            <a:p>
              <a:r>
                <a:rPr lang="en-US" sz="1150" dirty="0"/>
                <a:t>More likely to say say: </a:t>
              </a:r>
            </a:p>
            <a:p>
              <a:pPr marL="171450" indent="-171450">
                <a:buFont typeface="Wingdings" charset="2"/>
                <a:buChar char="ü"/>
              </a:pPr>
              <a:r>
                <a:rPr lang="en-US" sz="1150" dirty="0"/>
                <a:t>currently use cigarettes/no desire to quit </a:t>
              </a:r>
            </a:p>
            <a:p>
              <a:pPr marL="171450" indent="-171450">
                <a:buFont typeface="Wingdings" charset="2"/>
                <a:buChar char="ü"/>
              </a:pPr>
              <a:r>
                <a:rPr lang="en-US" sz="1150" dirty="0"/>
                <a:t>currently use e-cigs/no desire to quit </a:t>
              </a:r>
            </a:p>
            <a:p>
              <a:pPr marL="171450" indent="-171450">
                <a:buFont typeface="Wingdings" charset="2"/>
                <a:buChar char="ü"/>
              </a:pPr>
              <a:r>
                <a:rPr lang="en-US" sz="1150" dirty="0"/>
                <a:t>currently use cigars/no desire to quit </a:t>
              </a:r>
            </a:p>
            <a:p>
              <a:pPr marL="171450" indent="-171450">
                <a:buFont typeface="Wingdings" charset="2"/>
                <a:buChar char="ü"/>
              </a:pPr>
              <a:r>
                <a:rPr lang="en-US" sz="1150" dirty="0"/>
                <a:t>currently use chewing tobacco/no desire to quit</a:t>
              </a:r>
            </a:p>
            <a:p>
              <a:pPr marL="171450" indent="-171450">
                <a:buFont typeface="Arial"/>
                <a:buChar char="•"/>
              </a:pPr>
              <a:r>
                <a:rPr lang="en-US" sz="1150" dirty="0"/>
                <a:t>More likely to agree smokers should be left      alone to enjoy their own personal lifestyle choice</a:t>
              </a:r>
            </a:p>
            <a:p>
              <a:pPr marL="171450" indent="-171450">
                <a:buFont typeface="Arial"/>
                <a:buChar char="•"/>
              </a:pPr>
              <a:r>
                <a:rPr lang="en-US" sz="1150" dirty="0"/>
                <a:t>More likely to disagree:</a:t>
              </a:r>
            </a:p>
            <a:p>
              <a:pPr marL="628650" lvl="1" indent="-171450">
                <a:buFont typeface="Wingdings" charset="2"/>
                <a:buChar char="ü"/>
              </a:pPr>
              <a:r>
                <a:rPr lang="en-US" sz="1150" dirty="0"/>
                <a:t>I feel guilty when I see anti-tobacco/</a:t>
              </a:r>
              <a:r>
                <a:rPr lang="en-US" sz="1150" dirty="0" err="1"/>
                <a:t>vaping</a:t>
              </a:r>
              <a:r>
                <a:rPr lang="en-US" sz="1150" dirty="0"/>
                <a:t> ads because I smoke/</a:t>
              </a:r>
              <a:r>
                <a:rPr lang="en-US" sz="1150" dirty="0" err="1"/>
                <a:t>vape</a:t>
              </a:r>
              <a:r>
                <a:rPr lang="en-US" sz="1150" dirty="0"/>
                <a:t>.</a:t>
              </a:r>
            </a:p>
            <a:p>
              <a:pPr marL="628650" lvl="1" indent="-171450">
                <a:buFont typeface="Wingdings" charset="2"/>
                <a:buChar char="ü"/>
              </a:pPr>
              <a:r>
                <a:rPr lang="en-US" sz="1150" dirty="0"/>
                <a:t>Family/friends are always encouraging me to quit</a:t>
              </a:r>
            </a:p>
            <a:p>
              <a:pPr marL="171450" indent="-171450">
                <a:buFont typeface="Arial"/>
                <a:buChar char="•"/>
              </a:pPr>
              <a:endParaRPr lang="en-US" sz="1150" dirty="0"/>
            </a:p>
            <a:p>
              <a:pPr marL="171450" indent="-171450">
                <a:buFont typeface="Arial"/>
                <a:buChar char="•"/>
              </a:pPr>
              <a:r>
                <a:rPr lang="en-US" sz="1150" dirty="0"/>
                <a:t>More likely to say no sources </a:t>
              </a:r>
            </a:p>
            <a:p>
              <a:r>
                <a:rPr lang="en-US" sz="1150" dirty="0"/>
                <a:t>     would convince them to quit </a:t>
              </a:r>
            </a:p>
            <a:p>
              <a:r>
                <a:rPr lang="en-US" sz="1150" dirty="0"/>
                <a:t>     smoking or using tobacco or </a:t>
              </a:r>
            </a:p>
            <a:p>
              <a:r>
                <a:rPr lang="en-US" sz="1150" dirty="0"/>
                <a:t>     </a:t>
              </a:r>
              <a:r>
                <a:rPr lang="en-US" sz="1150" dirty="0" err="1"/>
                <a:t>vaping</a:t>
              </a:r>
              <a:r>
                <a:rPr lang="en-US" sz="1150" dirty="0"/>
                <a:t> products </a:t>
              </a:r>
            </a:p>
            <a:p>
              <a:endParaRPr lang="en-US" sz="1150" dirty="0"/>
            </a:p>
            <a:p>
              <a:pPr marL="171450" indent="-171450">
                <a:buFont typeface="Arial"/>
                <a:buChar char="•"/>
              </a:pPr>
              <a:r>
                <a:rPr lang="en-US" sz="1150" dirty="0"/>
                <a:t>More likely to say anti-smoking ads usually have no impact on me, generally do not read/listen to anti-smoking ads, and don’t pay any attention to anti-smoking ads </a:t>
              </a:r>
            </a:p>
            <a:p>
              <a:pPr marL="171450" indent="-171450">
                <a:buFont typeface="Arial"/>
                <a:buChar char="•"/>
              </a:pPr>
              <a:r>
                <a:rPr lang="en-US" sz="1150" dirty="0"/>
                <a:t>More likely to say no type of anti-smoking ads would grab their attention </a:t>
              </a:r>
            </a:p>
            <a:p>
              <a:pPr marL="171450" indent="-171450">
                <a:buFont typeface="Arial"/>
                <a:buChar char="•"/>
              </a:pPr>
              <a:r>
                <a:rPr lang="en-US" sz="1150" dirty="0"/>
                <a:t>More likely to say no sources would convince them to quit smoking or using tobacco or </a:t>
              </a:r>
              <a:r>
                <a:rPr lang="en-US" sz="1150" dirty="0" err="1"/>
                <a:t>vaping</a:t>
              </a:r>
              <a:r>
                <a:rPr lang="en-US" sz="1150" dirty="0"/>
                <a:t> products </a:t>
              </a:r>
            </a:p>
          </p:txBody>
        </p:sp>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38422" y="3850450"/>
              <a:ext cx="973667" cy="762189"/>
            </a:xfrm>
            <a:prstGeom prst="rect">
              <a:avLst/>
            </a:prstGeom>
          </p:spPr>
        </p:pic>
      </p:grpSp>
      <p:sp>
        <p:nvSpPr>
          <p:cNvPr id="26" name="Rounded Rectangle 25"/>
          <p:cNvSpPr/>
          <p:nvPr/>
        </p:nvSpPr>
        <p:spPr>
          <a:xfrm>
            <a:off x="1554371" y="777361"/>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HARDCORE HARLEY</a:t>
            </a:r>
          </a:p>
        </p:txBody>
      </p:sp>
      <p:sp>
        <p:nvSpPr>
          <p:cNvPr id="27" name="Rounded Rectangle 26"/>
          <p:cNvSpPr/>
          <p:nvPr/>
        </p:nvSpPr>
        <p:spPr>
          <a:xfrm>
            <a:off x="5766436" y="786371"/>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HARDCORE HARLEY</a:t>
            </a:r>
          </a:p>
        </p:txBody>
      </p:sp>
      <p:sp>
        <p:nvSpPr>
          <p:cNvPr id="28" name="Rounded Rectangle 27"/>
          <p:cNvSpPr/>
          <p:nvPr/>
        </p:nvSpPr>
        <p:spPr>
          <a:xfrm>
            <a:off x="9220835" y="790002"/>
            <a:ext cx="2328334" cy="239474"/>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HARDCORE HARLEY</a:t>
            </a:r>
          </a:p>
        </p:txBody>
      </p:sp>
    </p:spTree>
    <p:extLst>
      <p:ext uri="{BB962C8B-B14F-4D97-AF65-F5344CB8AC3E}">
        <p14:creationId xmlns:p14="http://schemas.microsoft.com/office/powerpoint/2010/main" val="283919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Opportunities for Communication by Segment</a:t>
            </a:r>
          </a:p>
        </p:txBody>
      </p:sp>
      <p:sp>
        <p:nvSpPr>
          <p:cNvPr id="7" name="Slide Number Placeholder 6"/>
          <p:cNvSpPr>
            <a:spLocks noGrp="1"/>
          </p:cNvSpPr>
          <p:nvPr>
            <p:ph type="sldNum" sz="quarter" idx="12"/>
          </p:nvPr>
        </p:nvSpPr>
        <p:spPr/>
        <p:txBody>
          <a:bodyPr/>
          <a:lstStyle/>
          <a:p>
            <a:fld id="{B7C5CABF-F878-C74C-8870-EC106A83C25A}" type="slidenum">
              <a:rPr lang="en-US" smtClean="0"/>
              <a:t>14</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sp>
        <p:nvSpPr>
          <p:cNvPr id="19" name="TextBox 18"/>
          <p:cNvSpPr txBox="1"/>
          <p:nvPr/>
        </p:nvSpPr>
        <p:spPr>
          <a:xfrm>
            <a:off x="7532054" y="3850450"/>
            <a:ext cx="2442844" cy="954107"/>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a:p>
            <a:r>
              <a:rPr lang="en-US" sz="1400" dirty="0">
                <a:solidFill>
                  <a:srgbClr val="FFFFFF"/>
                </a:solidFill>
                <a:latin typeface="Calibri"/>
                <a:cs typeface="Calibri"/>
              </a:rPr>
              <a:t>Identify ways to adjust current messaging by audience.</a:t>
            </a:r>
          </a:p>
        </p:txBody>
      </p:sp>
      <p:grpSp>
        <p:nvGrpSpPr>
          <p:cNvPr id="11" name="Group 10"/>
          <p:cNvGrpSpPr/>
          <p:nvPr/>
        </p:nvGrpSpPr>
        <p:grpSpPr>
          <a:xfrm>
            <a:off x="190498" y="794601"/>
            <a:ext cx="3862916" cy="5864514"/>
            <a:chOff x="190498" y="921597"/>
            <a:chExt cx="3862916" cy="5864514"/>
          </a:xfrm>
        </p:grpSpPr>
        <p:sp>
          <p:nvSpPr>
            <p:cNvPr id="8" name="Rounded Rectangle 7"/>
            <p:cNvSpPr/>
            <p:nvPr/>
          </p:nvSpPr>
          <p:spPr>
            <a:xfrm>
              <a:off x="190498" y="921597"/>
              <a:ext cx="3862916" cy="5679848"/>
            </a:xfrm>
            <a:prstGeom prst="roundRect">
              <a:avLst/>
            </a:prstGeom>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90498" y="1338467"/>
              <a:ext cx="3862916" cy="5447644"/>
            </a:xfrm>
            <a:prstGeom prst="rect">
              <a:avLst/>
            </a:prstGeom>
            <a:noFill/>
          </p:spPr>
          <p:txBody>
            <a:bodyPr wrap="square" rtlCol="0">
              <a:spAutoFit/>
            </a:bodyPr>
            <a:lstStyle/>
            <a:p>
              <a:pPr marL="171450" indent="-171450">
                <a:buFont typeface="Arial"/>
                <a:buChar char="•"/>
              </a:pPr>
              <a:r>
                <a:rPr lang="en-US" sz="1200" dirty="0"/>
                <a:t>Even though Sue is a light user of tobacco products, she is motivated to quit. The key is getting a relevant message to her.</a:t>
              </a:r>
            </a:p>
            <a:p>
              <a:pPr marL="171450" indent="-171450">
                <a:buFont typeface="Arial"/>
                <a:buChar char="•"/>
              </a:pPr>
              <a:r>
                <a:rPr lang="en-US" sz="1200" dirty="0"/>
                <a:t>She recognizes there is a disconnect between being healthy and smoking – she understands that smoking is bad for her health. Anti-smoking messages at her gym or on health-related websites might grab her attention and motivate her.</a:t>
              </a:r>
            </a:p>
            <a:p>
              <a:pPr marL="171450" indent="-171450">
                <a:buFont typeface="Arial"/>
                <a:buChar char="•"/>
              </a:pPr>
              <a:r>
                <a:rPr lang="en-US" sz="1200" dirty="0"/>
                <a:t>Sue is more likely to have experienced the loss of a loved one due to smoking, and this is painful to her. Emotional messages showing the extended effects of smoking on family and friends could motivate her to quit smoking.</a:t>
              </a:r>
            </a:p>
            <a:p>
              <a:pPr marL="171450" indent="-171450">
                <a:buFont typeface="Arial"/>
                <a:buChar char="•"/>
              </a:pPr>
              <a:r>
                <a:rPr lang="en-US" sz="1200" dirty="0"/>
                <a:t>Sue’s doctor could be key to motivating her to quit – she feels he would be most likely to convince her. She is open to receiving information and help from a doctor.</a:t>
              </a:r>
            </a:p>
            <a:p>
              <a:pPr marL="171450" indent="-171450">
                <a:buFont typeface="Arial"/>
                <a:buChar char="•"/>
              </a:pPr>
              <a:r>
                <a:rPr lang="en-US" sz="1200" dirty="0"/>
                <a:t>She is also more likely to say smoking is not pleasurable any more. A humorous message comparing smoking to other unpleasant things a person could do to themselves but would never do might be relevant to Sue.</a:t>
              </a:r>
            </a:p>
            <a:p>
              <a:pPr marL="171450" indent="-171450">
                <a:buFont typeface="Arial"/>
                <a:buChar char="•"/>
              </a:pPr>
              <a:r>
                <a:rPr lang="en-US" sz="1200" dirty="0"/>
                <a:t>Sue is open to a variety of messages, especially fact-based informational ads or highly graphic ads showing physical damage to the body caused by smoking. She can be be reached with messages during a TV show she watches or via ads on social media. </a:t>
              </a:r>
            </a:p>
            <a:p>
              <a:pPr marL="171450" indent="-171450">
                <a:buFont typeface="Arial"/>
                <a:buChar char="•"/>
              </a:pPr>
              <a:endParaRPr lang="en-US" sz="1200" dirty="0"/>
            </a:p>
            <a:p>
              <a:endParaRPr lang="en-US" sz="1200" dirty="0"/>
            </a:p>
          </p:txBody>
        </p:sp>
      </p:grpSp>
      <p:grpSp>
        <p:nvGrpSpPr>
          <p:cNvPr id="14" name="Group 13"/>
          <p:cNvGrpSpPr/>
          <p:nvPr/>
        </p:nvGrpSpPr>
        <p:grpSpPr>
          <a:xfrm>
            <a:off x="4152902" y="773435"/>
            <a:ext cx="3884082" cy="6049180"/>
            <a:chOff x="4152902" y="921597"/>
            <a:chExt cx="3884082" cy="6049180"/>
          </a:xfrm>
        </p:grpSpPr>
        <p:sp>
          <p:nvSpPr>
            <p:cNvPr id="9" name="Rounded Rectangle 8"/>
            <p:cNvSpPr/>
            <p:nvPr/>
          </p:nvSpPr>
          <p:spPr>
            <a:xfrm>
              <a:off x="4174068" y="921597"/>
              <a:ext cx="3862916" cy="5713090"/>
            </a:xfrm>
            <a:prstGeom prst="roundRect">
              <a:avLst/>
            </a:prstGeom>
            <a:solidFill>
              <a:schemeClr val="accent5">
                <a:lumMod val="60000"/>
                <a:lumOff val="4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152902" y="1338467"/>
              <a:ext cx="3862916" cy="5632310"/>
            </a:xfrm>
            <a:prstGeom prst="rect">
              <a:avLst/>
            </a:prstGeom>
            <a:noFill/>
          </p:spPr>
          <p:txBody>
            <a:bodyPr wrap="square" rtlCol="0">
              <a:spAutoFit/>
            </a:bodyPr>
            <a:lstStyle/>
            <a:p>
              <a:pPr marL="171450" indent="-171450">
                <a:buFont typeface="Arial"/>
                <a:buChar char="•"/>
              </a:pPr>
              <a:r>
                <a:rPr lang="en-US" sz="1200" dirty="0"/>
                <a:t>Dave wants to quit smoking –he knows it is bad for his health. He’s tried many times to quit, without success. Dave not only needs motivational messages, he will likely need additional support to beat his habit.</a:t>
              </a:r>
            </a:p>
            <a:p>
              <a:pPr marL="171450" indent="-171450">
                <a:buFont typeface="Arial"/>
                <a:buChar char="•"/>
              </a:pPr>
              <a:r>
                <a:rPr lang="en-US" sz="1200" dirty="0"/>
                <a:t>Dave is receptive to anti-smoking messaging, and these ads make him want to quit. He is a heavy user of social media and he visits many online sites multiple times a day. Ads on social media and online news sites, informational sites, sports sites and blogs/online communities could reach Dave. However, the message should include resources to help Dave quit and clear steps to take. He is receptive to using anonymous helplines/online chats forums, and possibly an online support group. A buddy system, similar to the Alcoholics Anonymous mentor program could also help Dave quit.</a:t>
              </a:r>
            </a:p>
            <a:p>
              <a:pPr marL="171450" indent="-171450">
                <a:buFont typeface="Arial"/>
                <a:buChar char="•"/>
              </a:pPr>
              <a:r>
                <a:rPr lang="en-US" sz="1200" dirty="0"/>
                <a:t>Dave feels guilty about smoking and thinks other people look down on him because he smokes. However, he does enjoy smoking. Messages that validate Dave’s enjoyment of smoking, as well as the difficultly of quitting, may speak to Dave.</a:t>
              </a:r>
            </a:p>
            <a:p>
              <a:pPr marL="171450" indent="-171450">
                <a:buFont typeface="Arial"/>
                <a:buChar char="•"/>
              </a:pPr>
              <a:r>
                <a:rPr lang="en-US" sz="1200" dirty="0"/>
                <a:t>Conversely, ads that show the unpleasantness of being around a smoker or the negative effects of second-hand smoke on others (especially family and friends) may convince Dave to quit.</a:t>
              </a:r>
            </a:p>
            <a:p>
              <a:pPr marL="171450" indent="-171450">
                <a:buFont typeface="Arial"/>
                <a:buChar char="•"/>
              </a:pPr>
              <a:r>
                <a:rPr lang="en-US" sz="1200" dirty="0"/>
                <a:t>As he is more likely to be experiencing health issues (COPD, emphysema, etc.) Dave’s doctor may be a key source of help.</a:t>
              </a:r>
            </a:p>
            <a:p>
              <a:pPr marL="171450" indent="-171450">
                <a:buFont typeface="Arial"/>
                <a:buChar char="•"/>
              </a:pPr>
              <a:endParaRPr lang="en-US" sz="1200" dirty="0"/>
            </a:p>
            <a:p>
              <a:endParaRPr lang="en-US" sz="1200" dirty="0"/>
            </a:p>
          </p:txBody>
        </p:sp>
      </p:grpSp>
      <p:grpSp>
        <p:nvGrpSpPr>
          <p:cNvPr id="17" name="Group 16"/>
          <p:cNvGrpSpPr/>
          <p:nvPr/>
        </p:nvGrpSpPr>
        <p:grpSpPr>
          <a:xfrm>
            <a:off x="8117424" y="773434"/>
            <a:ext cx="3905248" cy="5762384"/>
            <a:chOff x="8117424" y="773434"/>
            <a:chExt cx="3905248" cy="5762384"/>
          </a:xfrm>
        </p:grpSpPr>
        <p:sp>
          <p:nvSpPr>
            <p:cNvPr id="10" name="Rounded Rectangle 9"/>
            <p:cNvSpPr/>
            <p:nvPr/>
          </p:nvSpPr>
          <p:spPr>
            <a:xfrm>
              <a:off x="8159756" y="773434"/>
              <a:ext cx="3862916" cy="5762383"/>
            </a:xfrm>
            <a:prstGeom prst="roundRect">
              <a:avLst/>
            </a:prstGeom>
            <a:solidFill>
              <a:schemeClr val="accent4"/>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117424" y="1088174"/>
              <a:ext cx="3905248" cy="5447644"/>
            </a:xfrm>
            <a:prstGeom prst="rect">
              <a:avLst/>
            </a:prstGeom>
            <a:noFill/>
          </p:spPr>
          <p:txBody>
            <a:bodyPr wrap="square" rtlCol="0">
              <a:spAutoFit/>
            </a:bodyPr>
            <a:lstStyle/>
            <a:p>
              <a:pPr marL="171450" indent="-171450">
                <a:buFont typeface="Arial"/>
                <a:buChar char="•"/>
              </a:pPr>
              <a:r>
                <a:rPr lang="en-US" sz="1200" dirty="0"/>
                <a:t>Convincing Harley to quit smoking is going to be a real challenge. He fails to see (or won’t admit) that smoking is harmful to his health. He enjoys smoking and uses smoking as a means of relaxation and stress relief. He currently has no desire to quit any of the products he uses.</a:t>
              </a:r>
            </a:p>
            <a:p>
              <a:pPr marL="171450" indent="-171450">
                <a:buFont typeface="Arial"/>
                <a:buChar char="•"/>
              </a:pPr>
              <a:r>
                <a:rPr lang="en-US" sz="1200" dirty="0"/>
                <a:t>Although they have less chance of reaching Harley (he is unlikely to pay attention to anti-smoking ads), highly graphic and hard-hitting messages that show the physical consequences of smoking on the body might reach Harley. One approach might be to show a testimonial from someone suffering the effects of smoking who confesses “when I was young, I thought I was invincible too” or “I used to think smoking was harmless or cool too.”</a:t>
              </a:r>
            </a:p>
            <a:p>
              <a:pPr marL="171450" indent="-171450">
                <a:buFont typeface="Arial"/>
                <a:buChar char="•"/>
              </a:pPr>
              <a:r>
                <a:rPr lang="en-US" sz="1200" dirty="0"/>
                <a:t>As Harley is less likely to be married compared to other segments, messages showing negative reactions to smokers by the opposite sex might speak to him.</a:t>
              </a:r>
            </a:p>
            <a:p>
              <a:pPr marL="171450" indent="-171450">
                <a:buFont typeface="Arial"/>
                <a:buChar char="•"/>
              </a:pPr>
              <a:r>
                <a:rPr lang="en-US" sz="1200" dirty="0"/>
                <a:t>Harley has a slightly lower income versus other segments, and he is more likely to </a:t>
              </a:r>
              <a:r>
                <a:rPr lang="en-US" sz="1200" dirty="0" err="1"/>
                <a:t>fel</a:t>
              </a:r>
              <a:r>
                <a:rPr lang="en-US" sz="1200" dirty="0"/>
                <a:t> that smoking is expensive. A financial analysis showing how much money he could save in a year (and the fun things he could do with that money) might encourage Harley to quit.</a:t>
              </a:r>
            </a:p>
            <a:p>
              <a:pPr marL="171450" indent="-171450">
                <a:buFont typeface="Arial"/>
                <a:buChar char="•"/>
              </a:pPr>
              <a:r>
                <a:rPr lang="en-US" sz="1200" dirty="0"/>
                <a:t>Harley is a frequent user of Messenger, and he goes online multiple times a day. These could be venues for messaging that would reach Harley.</a:t>
              </a:r>
            </a:p>
            <a:p>
              <a:pPr marL="171450" indent="-171450">
                <a:buFont typeface="Arial"/>
                <a:buChar char="•"/>
              </a:pPr>
              <a:r>
                <a:rPr lang="en-US" sz="1200" dirty="0"/>
                <a:t>Last, showing alternative ways to reduce stress vs. smoking could be compelling.</a:t>
              </a:r>
            </a:p>
          </p:txBody>
        </p:sp>
      </p:grpSp>
      <p:sp>
        <p:nvSpPr>
          <p:cNvPr id="21" name="Rounded Rectangle 20"/>
          <p:cNvSpPr/>
          <p:nvPr/>
        </p:nvSpPr>
        <p:spPr>
          <a:xfrm>
            <a:off x="4639733" y="733641"/>
            <a:ext cx="2973917" cy="342596"/>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DESPERATE DAVE</a:t>
            </a:r>
          </a:p>
        </p:txBody>
      </p:sp>
      <p:sp>
        <p:nvSpPr>
          <p:cNvPr id="22" name="Rounded Rectangle 21"/>
          <p:cNvSpPr/>
          <p:nvPr/>
        </p:nvSpPr>
        <p:spPr>
          <a:xfrm>
            <a:off x="8568025" y="733641"/>
            <a:ext cx="2973917" cy="342596"/>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HARDCORE HARLEY</a:t>
            </a:r>
          </a:p>
        </p:txBody>
      </p:sp>
      <p:sp>
        <p:nvSpPr>
          <p:cNvPr id="23" name="Rounded Rectangle 22"/>
          <p:cNvSpPr/>
          <p:nvPr/>
        </p:nvSpPr>
        <p:spPr>
          <a:xfrm>
            <a:off x="633730" y="733641"/>
            <a:ext cx="2973917" cy="342596"/>
          </a:xfrm>
          <a:prstGeom prst="round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SOCIALITE SUE</a:t>
            </a:r>
          </a:p>
        </p:txBody>
      </p:sp>
    </p:spTree>
    <p:extLst>
      <p:ext uri="{BB962C8B-B14F-4D97-AF65-F5344CB8AC3E}">
        <p14:creationId xmlns:p14="http://schemas.microsoft.com/office/powerpoint/2010/main" val="217491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68777" y="3963555"/>
            <a:ext cx="10406140"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Detailed Findings – Product Usage</a:t>
            </a:r>
          </a:p>
        </p:txBody>
      </p:sp>
      <p:sp>
        <p:nvSpPr>
          <p:cNvPr id="3" name="Slide Number Placeholder 2"/>
          <p:cNvSpPr>
            <a:spLocks noGrp="1"/>
          </p:cNvSpPr>
          <p:nvPr>
            <p:ph type="sldNum" sz="quarter" idx="12"/>
          </p:nvPr>
        </p:nvSpPr>
        <p:spPr/>
        <p:txBody>
          <a:bodyPr/>
          <a:lstStyle/>
          <a:p>
            <a:fld id="{B7C5CABF-F878-C74C-8870-EC106A83C25A}" type="slidenum">
              <a:rPr lang="en-US" smtClean="0"/>
              <a:t>15</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48800" y="329053"/>
            <a:ext cx="2292585" cy="1289579"/>
          </a:xfrm>
          <a:prstGeom prst="rect">
            <a:avLst/>
          </a:prstGeom>
        </p:spPr>
      </p:pic>
      <p:pic>
        <p:nvPicPr>
          <p:cNvPr id="7" name="Picture 6"/>
          <p:cNvPicPr>
            <a:picLocks noChangeAspect="1"/>
          </p:cNvPicPr>
          <p:nvPr/>
        </p:nvPicPr>
        <p:blipFill>
          <a:blip r:embed="rId3"/>
          <a:stretch>
            <a:fillRect/>
          </a:stretch>
        </p:blipFill>
        <p:spPr>
          <a:xfrm>
            <a:off x="8131148" y="1102977"/>
            <a:ext cx="1994371" cy="1493853"/>
          </a:xfrm>
          <a:prstGeom prst="rect">
            <a:avLst/>
          </a:prstGeom>
        </p:spPr>
      </p:pic>
    </p:spTree>
    <p:extLst>
      <p:ext uri="{BB962C8B-B14F-4D97-AF65-F5344CB8AC3E}">
        <p14:creationId xmlns:p14="http://schemas.microsoft.com/office/powerpoint/2010/main" val="237281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C5CABF-F878-C74C-8870-EC106A83C25A}" type="slidenum">
              <a:rPr lang="en-US" smtClean="0"/>
              <a:t>16</a:t>
            </a:fld>
            <a:r>
              <a:rPr lang="en-US" dirty="0"/>
              <a:t>q	A</a:t>
            </a:r>
          </a:p>
        </p:txBody>
      </p:sp>
      <p:sp>
        <p:nvSpPr>
          <p:cNvPr id="3" name="TextBox 2"/>
          <p:cNvSpPr txBox="1"/>
          <p:nvPr/>
        </p:nvSpPr>
        <p:spPr>
          <a:xfrm>
            <a:off x="4368800" y="0"/>
            <a:ext cx="3390900" cy="584776"/>
          </a:xfrm>
          <a:prstGeom prst="rect">
            <a:avLst/>
          </a:prstGeom>
          <a:noFill/>
        </p:spPr>
        <p:txBody>
          <a:bodyPr wrap="square" rtlCol="0">
            <a:spAutoFit/>
          </a:bodyPr>
          <a:lstStyle/>
          <a:p>
            <a:pPr algn="ctr"/>
            <a:r>
              <a:rPr lang="en-US" sz="3200" b="1" dirty="0">
                <a:solidFill>
                  <a:srgbClr val="F2F2F2"/>
                </a:solidFill>
              </a:rPr>
              <a:t>The Big Things</a:t>
            </a:r>
          </a:p>
        </p:txBody>
      </p:sp>
      <p:grpSp>
        <p:nvGrpSpPr>
          <p:cNvPr id="51" name="Group 50"/>
          <p:cNvGrpSpPr/>
          <p:nvPr/>
        </p:nvGrpSpPr>
        <p:grpSpPr>
          <a:xfrm>
            <a:off x="116412" y="1079503"/>
            <a:ext cx="11789837" cy="5407021"/>
            <a:chOff x="116413" y="1079503"/>
            <a:chExt cx="8964606" cy="5407021"/>
          </a:xfrm>
        </p:grpSpPr>
        <p:sp>
          <p:nvSpPr>
            <p:cNvPr id="4" name="Rectangle 3"/>
            <p:cNvSpPr/>
            <p:nvPr/>
          </p:nvSpPr>
          <p:spPr>
            <a:xfrm>
              <a:off x="116413" y="1079503"/>
              <a:ext cx="2994560" cy="540702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110973" y="1079503"/>
              <a:ext cx="2975487" cy="5407021"/>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86459" y="1079503"/>
              <a:ext cx="2994560" cy="540702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883072" y="665210"/>
            <a:ext cx="2275416" cy="400110"/>
          </a:xfrm>
          <a:prstGeom prst="rect">
            <a:avLst/>
          </a:prstGeom>
          <a:noFill/>
        </p:spPr>
        <p:txBody>
          <a:bodyPr wrap="square" rtlCol="0">
            <a:spAutoFit/>
          </a:bodyPr>
          <a:lstStyle/>
          <a:p>
            <a:pPr algn="ctr"/>
            <a:r>
              <a:rPr lang="en-US" sz="2000" b="1" dirty="0"/>
              <a:t>Cigarette Usage</a:t>
            </a:r>
          </a:p>
        </p:txBody>
      </p:sp>
      <p:sp>
        <p:nvSpPr>
          <p:cNvPr id="12" name="TextBox 11"/>
          <p:cNvSpPr txBox="1"/>
          <p:nvPr/>
        </p:nvSpPr>
        <p:spPr>
          <a:xfrm>
            <a:off x="5050409" y="693062"/>
            <a:ext cx="2273257" cy="400110"/>
          </a:xfrm>
          <a:prstGeom prst="rect">
            <a:avLst/>
          </a:prstGeom>
          <a:noFill/>
        </p:spPr>
        <p:txBody>
          <a:bodyPr wrap="square" rtlCol="0">
            <a:spAutoFit/>
          </a:bodyPr>
          <a:lstStyle/>
          <a:p>
            <a:pPr algn="ctr"/>
            <a:r>
              <a:rPr lang="en-US" sz="2000" b="1" dirty="0"/>
              <a:t>E-Cigarette Usage</a:t>
            </a:r>
          </a:p>
        </p:txBody>
      </p:sp>
      <p:sp>
        <p:nvSpPr>
          <p:cNvPr id="13" name="TextBox 12"/>
          <p:cNvSpPr txBox="1"/>
          <p:nvPr/>
        </p:nvSpPr>
        <p:spPr>
          <a:xfrm>
            <a:off x="8831325" y="693062"/>
            <a:ext cx="1909064" cy="400110"/>
          </a:xfrm>
          <a:prstGeom prst="rect">
            <a:avLst/>
          </a:prstGeom>
          <a:noFill/>
        </p:spPr>
        <p:txBody>
          <a:bodyPr wrap="square" rtlCol="0">
            <a:spAutoFit/>
          </a:bodyPr>
          <a:lstStyle/>
          <a:p>
            <a:pPr algn="ctr"/>
            <a:r>
              <a:rPr lang="en-US" sz="2000" b="1" dirty="0"/>
              <a:t>Other Products</a:t>
            </a:r>
          </a:p>
        </p:txBody>
      </p:sp>
      <p:sp>
        <p:nvSpPr>
          <p:cNvPr id="18" name="TextBox 17"/>
          <p:cNvSpPr txBox="1"/>
          <p:nvPr/>
        </p:nvSpPr>
        <p:spPr>
          <a:xfrm>
            <a:off x="135487" y="1110285"/>
            <a:ext cx="3780346" cy="5093703"/>
          </a:xfrm>
          <a:prstGeom prst="rect">
            <a:avLst/>
          </a:prstGeom>
          <a:noFill/>
        </p:spPr>
        <p:txBody>
          <a:bodyPr wrap="square" rtlCol="0">
            <a:spAutoFit/>
          </a:bodyPr>
          <a:lstStyle/>
          <a:p>
            <a:pPr marL="169863" indent="-169863">
              <a:buFont typeface="Arial"/>
              <a:buChar char="•"/>
            </a:pPr>
            <a:r>
              <a:rPr lang="en-US" sz="1300" dirty="0"/>
              <a:t>Nearly 70% of respondents have used cigarettes in the past year.</a:t>
            </a:r>
          </a:p>
          <a:p>
            <a:pPr marL="169863" indent="-169863">
              <a:buFont typeface="Arial"/>
              <a:buChar char="•"/>
            </a:pPr>
            <a:r>
              <a:rPr lang="en-US" sz="1300" dirty="0"/>
              <a:t>Two-thirds (69%) smoke multiple times a day; 85% smoke more than 6 cigarettes a day, with about 20% smoking close to a pack a day or more.</a:t>
            </a:r>
          </a:p>
          <a:p>
            <a:pPr marL="628650" lvl="1" indent="-171450">
              <a:buFont typeface="Arial"/>
              <a:buChar char="•"/>
            </a:pPr>
            <a:r>
              <a:rPr lang="en-US" sz="1300" dirty="0"/>
              <a:t>They use tobacco products to help them relax/manage stress and because they find using tobacco products pleasurable.</a:t>
            </a:r>
          </a:p>
          <a:p>
            <a:pPr marL="171450" indent="-171450">
              <a:buFont typeface="Arial"/>
              <a:buChar char="•"/>
            </a:pPr>
            <a:r>
              <a:rPr lang="en-US" sz="1300" dirty="0"/>
              <a:t>More than half say they know smoking and </a:t>
            </a:r>
            <a:r>
              <a:rPr lang="en-US" sz="1300" dirty="0" err="1"/>
              <a:t>vaping</a:t>
            </a:r>
            <a:r>
              <a:rPr lang="en-US" sz="1300" dirty="0"/>
              <a:t> is bad for them, but they enjoy it too much to quit.</a:t>
            </a:r>
          </a:p>
          <a:p>
            <a:pPr marL="628650" lvl="1" indent="-171450">
              <a:buFont typeface="Arial"/>
              <a:buChar char="•"/>
            </a:pPr>
            <a:r>
              <a:rPr lang="en-US" sz="1300" dirty="0"/>
              <a:t>Two-thirds of tobacco product users believe they can use these products and still be healthy.</a:t>
            </a:r>
          </a:p>
          <a:p>
            <a:pPr marL="171450" indent="-171450">
              <a:buFont typeface="Arial"/>
              <a:buChar char="•"/>
            </a:pPr>
            <a:r>
              <a:rPr lang="en-US" sz="1300" dirty="0"/>
              <a:t>More than half of cigarette users have tried to quit unsuccessfully, or are planning to quit. Of those who’ve tried to quit, nearly all have tried multiple times.</a:t>
            </a:r>
          </a:p>
          <a:p>
            <a:pPr marL="628650" lvl="1" indent="-171450">
              <a:buFont typeface="Arial"/>
              <a:buChar char="•"/>
            </a:pPr>
            <a:r>
              <a:rPr lang="en-US" sz="1300" dirty="0"/>
              <a:t>The key reason they want to quit is to prevent health problems.</a:t>
            </a:r>
          </a:p>
          <a:p>
            <a:pPr marL="171450" indent="-171450">
              <a:buFont typeface="Arial"/>
              <a:buChar char="•"/>
            </a:pPr>
            <a:r>
              <a:rPr lang="en-US" sz="1300" dirty="0"/>
              <a:t>Key usage occasions for cigarettes are in the evening when relaxing, after meals, when drinking and when socializing.</a:t>
            </a:r>
          </a:p>
          <a:p>
            <a:endParaRPr lang="en-US" sz="1300" dirty="0"/>
          </a:p>
        </p:txBody>
      </p:sp>
      <p:sp>
        <p:nvSpPr>
          <p:cNvPr id="19" name="TextBox 18"/>
          <p:cNvSpPr txBox="1"/>
          <p:nvPr/>
        </p:nvSpPr>
        <p:spPr>
          <a:xfrm>
            <a:off x="4054719" y="1110285"/>
            <a:ext cx="3843813" cy="4493539"/>
          </a:xfrm>
          <a:prstGeom prst="rect">
            <a:avLst/>
          </a:prstGeom>
          <a:noFill/>
        </p:spPr>
        <p:txBody>
          <a:bodyPr wrap="square" rtlCol="0">
            <a:spAutoFit/>
          </a:bodyPr>
          <a:lstStyle/>
          <a:p>
            <a:pPr marL="171450" indent="-171450">
              <a:buFont typeface="Arial"/>
              <a:buChar char="•"/>
            </a:pPr>
            <a:r>
              <a:rPr lang="en-US" sz="1300" dirty="0"/>
              <a:t>Almost 60% of respondents say they have used e-cigarettes or </a:t>
            </a:r>
            <a:r>
              <a:rPr lang="en-US" sz="1300" dirty="0" err="1"/>
              <a:t>vaping</a:t>
            </a:r>
            <a:r>
              <a:rPr lang="en-US" sz="1300" dirty="0"/>
              <a:t> products in the past year.</a:t>
            </a:r>
          </a:p>
          <a:p>
            <a:pPr marL="628650" lvl="1" indent="-171450">
              <a:buFont typeface="Arial"/>
              <a:buChar char="•"/>
            </a:pPr>
            <a:r>
              <a:rPr lang="en-US" sz="1300" dirty="0"/>
              <a:t>40% </a:t>
            </a:r>
            <a:r>
              <a:rPr lang="en-US" sz="1300" dirty="0" err="1"/>
              <a:t>vape</a:t>
            </a:r>
            <a:r>
              <a:rPr lang="en-US" sz="1300" dirty="0"/>
              <a:t> multiple times a day, and of those who do, there is a small group of extremely heavy users who claim to </a:t>
            </a:r>
            <a:r>
              <a:rPr lang="en-US" sz="1300" dirty="0" err="1"/>
              <a:t>vape</a:t>
            </a:r>
            <a:r>
              <a:rPr lang="en-US" sz="1300" dirty="0"/>
              <a:t> more than 20 times a day.</a:t>
            </a:r>
          </a:p>
          <a:p>
            <a:pPr marL="171450" indent="-171450">
              <a:buFont typeface="Arial"/>
              <a:buChar char="•"/>
            </a:pPr>
            <a:r>
              <a:rPr lang="en-US" sz="1300" dirty="0"/>
              <a:t>Key reasons Idahoans use </a:t>
            </a:r>
            <a:r>
              <a:rPr lang="en-US" sz="1300" dirty="0" err="1"/>
              <a:t>vaping</a:t>
            </a:r>
            <a:r>
              <a:rPr lang="en-US" sz="1300" dirty="0"/>
              <a:t> products are because they enjoy the taste/flavor and to help them relax/manage stress.</a:t>
            </a:r>
          </a:p>
          <a:p>
            <a:pPr marL="171450" indent="-171450">
              <a:buFont typeface="Arial"/>
              <a:buChar char="•"/>
            </a:pPr>
            <a:r>
              <a:rPr lang="en-US" sz="1300" dirty="0"/>
              <a:t>Nearly 85% agree that e-cigarettes are as addictive as cigarettes, but many also believe that </a:t>
            </a:r>
            <a:r>
              <a:rPr lang="en-US" sz="1300" dirty="0" err="1"/>
              <a:t>vaping</a:t>
            </a:r>
            <a:r>
              <a:rPr lang="en-US" sz="1300" dirty="0"/>
              <a:t> products are less harmful than cigarettes and can help them quit using other tobacco products.</a:t>
            </a:r>
          </a:p>
          <a:p>
            <a:pPr marL="171450" indent="-171450">
              <a:buFont typeface="Arial"/>
              <a:buChar char="•"/>
            </a:pPr>
            <a:r>
              <a:rPr lang="en-US" sz="1300" dirty="0"/>
              <a:t>E-cigarette or </a:t>
            </a:r>
            <a:r>
              <a:rPr lang="en-US" sz="1300" dirty="0" err="1"/>
              <a:t>vaping</a:t>
            </a:r>
            <a:r>
              <a:rPr lang="en-US" sz="1300" dirty="0"/>
              <a:t> product users have lower desire to quit - about 25% say they’ve tried unsuccessfully to quit or are planning to quit.</a:t>
            </a:r>
          </a:p>
          <a:p>
            <a:pPr marL="171450" indent="-171450">
              <a:buFont typeface="Arial"/>
              <a:buChar char="•"/>
            </a:pPr>
            <a:endParaRPr lang="en-US" sz="1300" dirty="0"/>
          </a:p>
          <a:p>
            <a:pPr marL="171450" indent="-171450">
              <a:buFont typeface="Arial"/>
              <a:buChar char="•"/>
            </a:pPr>
            <a:endParaRPr lang="en-US" sz="1300" dirty="0"/>
          </a:p>
          <a:p>
            <a:endParaRPr lang="en-US" sz="1300" dirty="0"/>
          </a:p>
          <a:p>
            <a:endParaRPr lang="en-US" sz="1300" dirty="0"/>
          </a:p>
          <a:p>
            <a:endParaRPr lang="en-US" sz="1300" dirty="0"/>
          </a:p>
        </p:txBody>
      </p:sp>
      <p:sp>
        <p:nvSpPr>
          <p:cNvPr id="20" name="TextBox 19"/>
          <p:cNvSpPr txBox="1"/>
          <p:nvPr/>
        </p:nvSpPr>
        <p:spPr>
          <a:xfrm>
            <a:off x="8011585" y="1110285"/>
            <a:ext cx="3894664" cy="4893648"/>
          </a:xfrm>
          <a:prstGeom prst="rect">
            <a:avLst/>
          </a:prstGeom>
          <a:noFill/>
        </p:spPr>
        <p:txBody>
          <a:bodyPr wrap="square" rtlCol="0">
            <a:spAutoFit/>
          </a:bodyPr>
          <a:lstStyle/>
          <a:p>
            <a:pPr marL="171450" indent="-171450">
              <a:buFont typeface="Arial"/>
              <a:buChar char="•"/>
            </a:pPr>
            <a:r>
              <a:rPr lang="en-US" sz="1300" dirty="0">
                <a:solidFill>
                  <a:schemeClr val="bg1"/>
                </a:solidFill>
              </a:rPr>
              <a:t>Fewer respondents have used the other tobacco products in the past year:</a:t>
            </a:r>
          </a:p>
          <a:p>
            <a:pPr marL="628650" lvl="1" indent="-171450">
              <a:buFont typeface="Wingdings" charset="2"/>
              <a:buChar char="ü"/>
            </a:pPr>
            <a:r>
              <a:rPr lang="en-US" sz="1300" dirty="0">
                <a:solidFill>
                  <a:schemeClr val="bg1"/>
                </a:solidFill>
              </a:rPr>
              <a:t>22% have used cigars</a:t>
            </a:r>
          </a:p>
          <a:p>
            <a:pPr marL="628650" lvl="1" indent="-171450">
              <a:buFont typeface="Wingdings" charset="2"/>
              <a:buChar char="ü"/>
            </a:pPr>
            <a:r>
              <a:rPr lang="en-US" sz="1300" dirty="0">
                <a:solidFill>
                  <a:schemeClr val="bg1"/>
                </a:solidFill>
              </a:rPr>
              <a:t>13% pipes</a:t>
            </a:r>
          </a:p>
          <a:p>
            <a:pPr marL="628650" lvl="1" indent="-171450">
              <a:buFont typeface="Wingdings" charset="2"/>
              <a:buChar char="ü"/>
            </a:pPr>
            <a:r>
              <a:rPr lang="en-US" sz="1300" dirty="0">
                <a:solidFill>
                  <a:schemeClr val="bg1"/>
                </a:solidFill>
              </a:rPr>
              <a:t>13% chewing tobacco</a:t>
            </a:r>
          </a:p>
          <a:p>
            <a:pPr marL="628650" lvl="1" indent="-171450">
              <a:buFont typeface="Wingdings" charset="2"/>
              <a:buChar char="ü"/>
            </a:pPr>
            <a:r>
              <a:rPr lang="en-US" sz="1300" dirty="0">
                <a:solidFill>
                  <a:schemeClr val="bg1"/>
                </a:solidFill>
              </a:rPr>
              <a:t>9% smokeless tobacco</a:t>
            </a:r>
          </a:p>
          <a:p>
            <a:pPr marL="628650" lvl="1" indent="-171450">
              <a:buFont typeface="Wingdings" charset="2"/>
              <a:buChar char="ü"/>
            </a:pPr>
            <a:r>
              <a:rPr lang="en-US" sz="1300" dirty="0">
                <a:solidFill>
                  <a:schemeClr val="bg1"/>
                </a:solidFill>
              </a:rPr>
              <a:t>7% </a:t>
            </a:r>
            <a:r>
              <a:rPr lang="en-US" sz="1300" dirty="0" err="1">
                <a:solidFill>
                  <a:schemeClr val="bg1"/>
                </a:solidFill>
              </a:rPr>
              <a:t>dissolvables</a:t>
            </a:r>
            <a:endParaRPr lang="en-US" sz="1300" dirty="0">
              <a:solidFill>
                <a:schemeClr val="bg1"/>
              </a:solidFill>
            </a:endParaRPr>
          </a:p>
          <a:p>
            <a:endParaRPr lang="en-US" sz="1300" dirty="0">
              <a:solidFill>
                <a:schemeClr val="bg1"/>
              </a:solidFill>
            </a:endParaRPr>
          </a:p>
          <a:p>
            <a:pPr marL="171450" indent="-171450">
              <a:buFont typeface="Arial"/>
              <a:buChar char="•"/>
            </a:pPr>
            <a:r>
              <a:rPr lang="en-US" sz="1300" dirty="0">
                <a:solidFill>
                  <a:schemeClr val="bg1"/>
                </a:solidFill>
              </a:rPr>
              <a:t>Other tobacco products are used less frequently than cigarettes or e-cigarettes. Between 42% and 47% use pipes, chewing tobacco, </a:t>
            </a:r>
            <a:r>
              <a:rPr lang="en-US" sz="1300" dirty="0" err="1">
                <a:solidFill>
                  <a:schemeClr val="bg1"/>
                </a:solidFill>
              </a:rPr>
              <a:t>dissolvables</a:t>
            </a:r>
            <a:r>
              <a:rPr lang="en-US" sz="1300" dirty="0">
                <a:solidFill>
                  <a:schemeClr val="bg1"/>
                </a:solidFill>
              </a:rPr>
              <a:t> and smokeless tobacco less often than once a week; 56% of cigar users smoke less than once a week.</a:t>
            </a:r>
          </a:p>
          <a:p>
            <a:pPr marL="171450" indent="-171450">
              <a:buFont typeface="Arial"/>
              <a:buChar char="•"/>
            </a:pPr>
            <a:r>
              <a:rPr lang="en-US" sz="1300" dirty="0">
                <a:solidFill>
                  <a:schemeClr val="bg1"/>
                </a:solidFill>
              </a:rPr>
              <a:t>Key reasons for use are the same as for cigarettes and </a:t>
            </a:r>
            <a:r>
              <a:rPr lang="en-US" sz="1300" dirty="0" err="1">
                <a:solidFill>
                  <a:schemeClr val="bg1"/>
                </a:solidFill>
              </a:rPr>
              <a:t>vaping</a:t>
            </a:r>
            <a:r>
              <a:rPr lang="en-US" sz="1300" dirty="0">
                <a:solidFill>
                  <a:schemeClr val="bg1"/>
                </a:solidFill>
              </a:rPr>
              <a:t> products – for relaxing and stress relief.</a:t>
            </a:r>
          </a:p>
          <a:p>
            <a:pPr marL="171450" indent="-171450">
              <a:buFont typeface="Arial"/>
              <a:buChar char="•"/>
            </a:pPr>
            <a:r>
              <a:rPr lang="en-US" sz="1300" dirty="0">
                <a:solidFill>
                  <a:schemeClr val="bg1"/>
                </a:solidFill>
              </a:rPr>
              <a:t>There is at least some interest in quitting chewing tobacco (35% tried/planning to quit) and </a:t>
            </a:r>
            <a:r>
              <a:rPr lang="en-US" sz="1300" dirty="0" err="1">
                <a:solidFill>
                  <a:schemeClr val="bg1"/>
                </a:solidFill>
              </a:rPr>
              <a:t>dissolvables</a:t>
            </a:r>
            <a:r>
              <a:rPr lang="en-US" sz="1300" dirty="0">
                <a:solidFill>
                  <a:schemeClr val="bg1"/>
                </a:solidFill>
              </a:rPr>
              <a:t> (39% tried/planning to quit.) There is low interest in quitting cigars (13% tried/planning to quit) or pipes (15% tried/planning to quit.)</a:t>
            </a:r>
          </a:p>
          <a:p>
            <a:pPr marL="171450" indent="-171450">
              <a:buFont typeface="Arial"/>
              <a:buChar char="•"/>
            </a:pPr>
            <a:r>
              <a:rPr lang="en-US" sz="1300" dirty="0">
                <a:solidFill>
                  <a:schemeClr val="bg1"/>
                </a:solidFill>
              </a:rPr>
              <a:t>Key reason for wanting to quit is to avoid health issues.</a:t>
            </a:r>
          </a:p>
          <a:p>
            <a:endParaRPr lang="en-US" sz="1300" dirty="0">
              <a:solidFill>
                <a:schemeClr val="bg1"/>
              </a:solidFill>
            </a:endParaRPr>
          </a:p>
        </p:txBody>
      </p:sp>
      <p:pic>
        <p:nvPicPr>
          <p:cNvPr id="43" name="Picture 42"/>
          <p:cNvPicPr>
            <a:picLocks noChangeAspect="1"/>
          </p:cNvPicPr>
          <p:nvPr/>
        </p:nvPicPr>
        <p:blipFill rotWithShape="1">
          <a:blip r:embed="rId2"/>
          <a:srcRect l="37657" t="12858" r="38255" b="12760"/>
          <a:stretch/>
        </p:blipFill>
        <p:spPr>
          <a:xfrm rot="16200000">
            <a:off x="5904873" y="5623923"/>
            <a:ext cx="375709" cy="1160128"/>
          </a:xfrm>
          <a:prstGeom prst="rect">
            <a:avLst/>
          </a:prstGeom>
        </p:spPr>
      </p:pic>
      <p:pic>
        <p:nvPicPr>
          <p:cNvPr id="60" name="Picture 59"/>
          <p:cNvPicPr>
            <a:picLocks noChangeAspect="1"/>
          </p:cNvPicPr>
          <p:nvPr/>
        </p:nvPicPr>
        <p:blipFill rotWithShape="1">
          <a:blip r:embed="rId3"/>
          <a:srcRect t="29004" b="28516"/>
          <a:stretch/>
        </p:blipFill>
        <p:spPr>
          <a:xfrm flipH="1">
            <a:off x="10456333" y="5852778"/>
            <a:ext cx="1155699" cy="490946"/>
          </a:xfrm>
          <a:prstGeom prst="rect">
            <a:avLst/>
          </a:prstGeom>
        </p:spPr>
      </p:pic>
      <p:pic>
        <p:nvPicPr>
          <p:cNvPr id="63" name="Picture 62"/>
          <p:cNvPicPr>
            <a:picLocks noChangeAspect="1"/>
          </p:cNvPicPr>
          <p:nvPr/>
        </p:nvPicPr>
        <p:blipFill>
          <a:blip r:embed="rId4"/>
          <a:stretch>
            <a:fillRect/>
          </a:stretch>
        </p:blipFill>
        <p:spPr>
          <a:xfrm>
            <a:off x="9525000" y="5680024"/>
            <a:ext cx="675217" cy="675217"/>
          </a:xfrm>
          <a:prstGeom prst="rect">
            <a:avLst/>
          </a:prstGeom>
        </p:spPr>
      </p:pic>
      <p:pic>
        <p:nvPicPr>
          <p:cNvPr id="64" name="Picture 63"/>
          <p:cNvPicPr>
            <a:picLocks noChangeAspect="1"/>
          </p:cNvPicPr>
          <p:nvPr/>
        </p:nvPicPr>
        <p:blipFill>
          <a:blip r:embed="rId5"/>
          <a:stretch>
            <a:fillRect/>
          </a:stretch>
        </p:blipFill>
        <p:spPr>
          <a:xfrm>
            <a:off x="2603500" y="5661025"/>
            <a:ext cx="921808" cy="921808"/>
          </a:xfrm>
          <a:prstGeom prst="rect">
            <a:avLst/>
          </a:prstGeom>
        </p:spPr>
      </p:pic>
    </p:spTree>
    <p:extLst>
      <p:ext uri="{BB962C8B-B14F-4D97-AF65-F5344CB8AC3E}">
        <p14:creationId xmlns:p14="http://schemas.microsoft.com/office/powerpoint/2010/main" val="362159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67539EF1-AFAE-475A-A45F-A1EAA952A9C9}"/>
              </a:ext>
            </a:extLst>
          </p:cNvPr>
          <p:cNvGraphicFramePr>
            <a:graphicFrameLocks noGrp="1"/>
          </p:cNvGraphicFramePr>
          <p:nvPr>
            <p:extLst>
              <p:ext uri="{D42A27DB-BD31-4B8C-83A1-F6EECF244321}">
                <p14:modId xmlns:p14="http://schemas.microsoft.com/office/powerpoint/2010/main" val="582289212"/>
              </p:ext>
            </p:extLst>
          </p:nvPr>
        </p:nvGraphicFramePr>
        <p:xfrm>
          <a:off x="3661467" y="1525937"/>
          <a:ext cx="4064000" cy="4166000"/>
        </p:xfrm>
        <a:graphic>
          <a:graphicData uri="http://schemas.openxmlformats.org/drawingml/2006/table">
            <a:tbl>
              <a:tblPr firstRow="1" bandRow="1">
                <a:tableStyleId>{3B4B98B0-60AC-42C2-AFA5-B58CD77FA1E5}</a:tableStyleId>
              </a:tblPr>
              <a:tblGrid>
                <a:gridCol w="3427767">
                  <a:extLst>
                    <a:ext uri="{9D8B030D-6E8A-4147-A177-3AD203B41FA5}">
                      <a16:colId xmlns:a16="http://schemas.microsoft.com/office/drawing/2014/main" val="1806782335"/>
                    </a:ext>
                  </a:extLst>
                </a:gridCol>
                <a:gridCol w="636233">
                  <a:extLst>
                    <a:ext uri="{9D8B030D-6E8A-4147-A177-3AD203B41FA5}">
                      <a16:colId xmlns:a16="http://schemas.microsoft.com/office/drawing/2014/main" val="1390333744"/>
                    </a:ext>
                  </a:extLst>
                </a:gridCol>
              </a:tblGrid>
              <a:tr h="520750">
                <a:tc gridSpan="2">
                  <a:txBody>
                    <a:bodyPr/>
                    <a:lstStyle/>
                    <a:p>
                      <a:pPr algn="ctr"/>
                      <a:r>
                        <a:rPr lang="en-US" dirty="0"/>
                        <a:t>Used in the Past Year</a:t>
                      </a:r>
                    </a:p>
                  </a:txBody>
                  <a:tcPr anchor="ctr"/>
                </a:tc>
                <a:tc hMerge="1">
                  <a:txBody>
                    <a:bodyPr/>
                    <a:lstStyle/>
                    <a:p>
                      <a:endParaRPr lang="en-US" dirty="0"/>
                    </a:p>
                  </a:txBody>
                  <a:tcPr/>
                </a:tc>
                <a:extLst>
                  <a:ext uri="{0D108BD9-81ED-4DB2-BD59-A6C34878D82A}">
                    <a16:rowId xmlns:a16="http://schemas.microsoft.com/office/drawing/2014/main" val="4214004472"/>
                  </a:ext>
                </a:extLst>
              </a:tr>
              <a:tr h="520750">
                <a:tc>
                  <a:txBody>
                    <a:bodyPr/>
                    <a:lstStyle/>
                    <a:p>
                      <a:r>
                        <a:rPr lang="en-US" dirty="0"/>
                        <a:t>Cigarettes</a:t>
                      </a:r>
                    </a:p>
                  </a:txBody>
                  <a:tcPr anchor="ctr"/>
                </a:tc>
                <a:tc>
                  <a:txBody>
                    <a:bodyPr/>
                    <a:lstStyle/>
                    <a:p>
                      <a:pPr algn="ctr"/>
                      <a:r>
                        <a:rPr lang="en-US" dirty="0"/>
                        <a:t>68%</a:t>
                      </a:r>
                    </a:p>
                  </a:txBody>
                  <a:tcPr anchor="ctr"/>
                </a:tc>
                <a:extLst>
                  <a:ext uri="{0D108BD9-81ED-4DB2-BD59-A6C34878D82A}">
                    <a16:rowId xmlns:a16="http://schemas.microsoft.com/office/drawing/2014/main" val="1603073074"/>
                  </a:ext>
                </a:extLst>
              </a:tr>
              <a:tr h="520750">
                <a:tc>
                  <a:txBody>
                    <a:bodyPr/>
                    <a:lstStyle/>
                    <a:p>
                      <a:r>
                        <a:rPr lang="en-US" dirty="0"/>
                        <a:t>Electronic Cigarettes</a:t>
                      </a:r>
                    </a:p>
                  </a:txBody>
                  <a:tcPr anchor="ctr"/>
                </a:tc>
                <a:tc>
                  <a:txBody>
                    <a:bodyPr/>
                    <a:lstStyle/>
                    <a:p>
                      <a:pPr algn="ctr"/>
                      <a:r>
                        <a:rPr lang="en-US" dirty="0"/>
                        <a:t>57%</a:t>
                      </a:r>
                    </a:p>
                  </a:txBody>
                  <a:tcPr anchor="ctr"/>
                </a:tc>
                <a:extLst>
                  <a:ext uri="{0D108BD9-81ED-4DB2-BD59-A6C34878D82A}">
                    <a16:rowId xmlns:a16="http://schemas.microsoft.com/office/drawing/2014/main" val="3163032219"/>
                  </a:ext>
                </a:extLst>
              </a:tr>
              <a:tr h="520750">
                <a:tc>
                  <a:txBody>
                    <a:bodyPr/>
                    <a:lstStyle/>
                    <a:p>
                      <a:r>
                        <a:rPr lang="en-US" dirty="0"/>
                        <a:t>Cigars, little cigars, cigarillos, etc.</a:t>
                      </a:r>
                    </a:p>
                  </a:txBody>
                  <a:tcPr anchor="ctr"/>
                </a:tc>
                <a:tc>
                  <a:txBody>
                    <a:bodyPr/>
                    <a:lstStyle/>
                    <a:p>
                      <a:pPr algn="ctr"/>
                      <a:r>
                        <a:rPr lang="en-US" dirty="0"/>
                        <a:t>22%</a:t>
                      </a:r>
                    </a:p>
                  </a:txBody>
                  <a:tcPr anchor="ctr"/>
                </a:tc>
                <a:extLst>
                  <a:ext uri="{0D108BD9-81ED-4DB2-BD59-A6C34878D82A}">
                    <a16:rowId xmlns:a16="http://schemas.microsoft.com/office/drawing/2014/main" val="2353432283"/>
                  </a:ext>
                </a:extLst>
              </a:tr>
              <a:tr h="520750">
                <a:tc>
                  <a:txBody>
                    <a:bodyPr/>
                    <a:lstStyle/>
                    <a:p>
                      <a:r>
                        <a:rPr lang="en-US" dirty="0"/>
                        <a:t>Pipes</a:t>
                      </a:r>
                    </a:p>
                  </a:txBody>
                  <a:tcPr anchor="ctr"/>
                </a:tc>
                <a:tc>
                  <a:txBody>
                    <a:bodyPr/>
                    <a:lstStyle/>
                    <a:p>
                      <a:pPr algn="ctr"/>
                      <a:r>
                        <a:rPr lang="en-US" dirty="0"/>
                        <a:t>13%</a:t>
                      </a:r>
                    </a:p>
                  </a:txBody>
                  <a:tcPr anchor="ctr"/>
                </a:tc>
                <a:extLst>
                  <a:ext uri="{0D108BD9-81ED-4DB2-BD59-A6C34878D82A}">
                    <a16:rowId xmlns:a16="http://schemas.microsoft.com/office/drawing/2014/main" val="3775433279"/>
                  </a:ext>
                </a:extLst>
              </a:tr>
              <a:tr h="520750">
                <a:tc>
                  <a:txBody>
                    <a:bodyPr/>
                    <a:lstStyle/>
                    <a:p>
                      <a:r>
                        <a:rPr lang="en-US" dirty="0"/>
                        <a:t>Chewing tobacco</a:t>
                      </a:r>
                    </a:p>
                  </a:txBody>
                  <a:tcPr anchor="ctr"/>
                </a:tc>
                <a:tc>
                  <a:txBody>
                    <a:bodyPr/>
                    <a:lstStyle/>
                    <a:p>
                      <a:pPr algn="ctr"/>
                      <a:r>
                        <a:rPr lang="en-US" dirty="0"/>
                        <a:t>13%</a:t>
                      </a:r>
                    </a:p>
                  </a:txBody>
                  <a:tcPr anchor="ctr"/>
                </a:tc>
                <a:extLst>
                  <a:ext uri="{0D108BD9-81ED-4DB2-BD59-A6C34878D82A}">
                    <a16:rowId xmlns:a16="http://schemas.microsoft.com/office/drawing/2014/main" val="3598369200"/>
                  </a:ext>
                </a:extLst>
              </a:tr>
              <a:tr h="520750">
                <a:tc>
                  <a:txBody>
                    <a:bodyPr/>
                    <a:lstStyle/>
                    <a:p>
                      <a:r>
                        <a:rPr lang="en-US" dirty="0"/>
                        <a:t>Smokeless tobacco</a:t>
                      </a:r>
                    </a:p>
                  </a:txBody>
                  <a:tcPr anchor="ctr"/>
                </a:tc>
                <a:tc>
                  <a:txBody>
                    <a:bodyPr/>
                    <a:lstStyle/>
                    <a:p>
                      <a:pPr algn="ctr"/>
                      <a:r>
                        <a:rPr lang="en-US" dirty="0"/>
                        <a:t>9%</a:t>
                      </a:r>
                    </a:p>
                  </a:txBody>
                  <a:tcPr anchor="ctr"/>
                </a:tc>
                <a:extLst>
                  <a:ext uri="{0D108BD9-81ED-4DB2-BD59-A6C34878D82A}">
                    <a16:rowId xmlns:a16="http://schemas.microsoft.com/office/drawing/2014/main" val="3247140476"/>
                  </a:ext>
                </a:extLst>
              </a:tr>
              <a:tr h="520750">
                <a:tc>
                  <a:txBody>
                    <a:bodyPr/>
                    <a:lstStyle/>
                    <a:p>
                      <a:r>
                        <a:rPr lang="en-US" dirty="0"/>
                        <a:t>Dissolvable Products</a:t>
                      </a:r>
                    </a:p>
                  </a:txBody>
                  <a:tcPr anchor="ctr"/>
                </a:tc>
                <a:tc>
                  <a:txBody>
                    <a:bodyPr/>
                    <a:lstStyle/>
                    <a:p>
                      <a:pPr algn="ctr"/>
                      <a:r>
                        <a:rPr lang="en-US" dirty="0"/>
                        <a:t>7%</a:t>
                      </a:r>
                    </a:p>
                  </a:txBody>
                  <a:tcPr anchor="ctr"/>
                </a:tc>
                <a:extLst>
                  <a:ext uri="{0D108BD9-81ED-4DB2-BD59-A6C34878D82A}">
                    <a16:rowId xmlns:a16="http://schemas.microsoft.com/office/drawing/2014/main" val="1024330053"/>
                  </a:ext>
                </a:extLst>
              </a:tr>
            </a:tbl>
          </a:graphicData>
        </a:graphic>
      </p:graphicFrame>
      <p:sp>
        <p:nvSpPr>
          <p:cNvPr id="4" name="TextBox 3"/>
          <p:cNvSpPr txBox="1"/>
          <p:nvPr/>
        </p:nvSpPr>
        <p:spPr>
          <a:xfrm>
            <a:off x="402587" y="771147"/>
            <a:ext cx="11574420" cy="1969770"/>
          </a:xfrm>
          <a:prstGeom prst="rect">
            <a:avLst/>
          </a:prstGeom>
          <a:noFill/>
        </p:spPr>
        <p:txBody>
          <a:bodyPr wrap="square" rtlCol="0">
            <a:spAutoFit/>
          </a:bodyPr>
          <a:lstStyle/>
          <a:p>
            <a:pPr lvl="1">
              <a:buSzPct val="60000"/>
            </a:pPr>
            <a:endParaRPr lang="en-US" sz="1000" dirty="0"/>
          </a:p>
          <a:p>
            <a:pPr marL="285750" indent="-285750">
              <a:buClr>
                <a:schemeClr val="accent2">
                  <a:lumMod val="50000"/>
                </a:schemeClr>
              </a:buClr>
              <a:buSzPct val="100000"/>
              <a:buFont typeface="Wingdings" charset="2"/>
              <a:buChar char="v"/>
            </a:pPr>
            <a:r>
              <a:rPr lang="en-US" sz="1600" dirty="0"/>
              <a:t>More than one-half have used e-cigarettes, with lower usage of other tobacco products. </a:t>
            </a:r>
            <a:endParaRPr lang="en-US" sz="10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pPr>
              <a:buSzPct val="100000"/>
            </a:pPr>
            <a:r>
              <a:rPr lang="en-US" sz="2000" dirty="0">
                <a:solidFill>
                  <a:schemeClr val="bg1"/>
                </a:solidFill>
              </a:rPr>
              <a:t>Nearly 70% of respondents have used cigarettes in the past year. </a:t>
            </a:r>
            <a:endParaRPr lang="en-US" sz="1100" dirty="0">
              <a:solidFill>
                <a:schemeClr val="bg1"/>
              </a:solidFill>
            </a:endParaRPr>
          </a:p>
        </p:txBody>
      </p:sp>
      <p:sp>
        <p:nvSpPr>
          <p:cNvPr id="3" name="Slide Number Placeholder 2"/>
          <p:cNvSpPr>
            <a:spLocks noGrp="1"/>
          </p:cNvSpPr>
          <p:nvPr>
            <p:ph type="sldNum" sz="quarter" idx="12"/>
          </p:nvPr>
        </p:nvSpPr>
        <p:spPr/>
        <p:txBody>
          <a:bodyPr/>
          <a:lstStyle/>
          <a:p>
            <a:fld id="{B7C5CABF-F878-C74C-8870-EC106A83C25A}" type="slidenum">
              <a:rPr lang="en-US" smtClean="0"/>
              <a:t>17</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695D642-020F-49AE-8A2F-C5FCB502C972}"/>
              </a:ext>
            </a:extLst>
          </p:cNvPr>
          <p:cNvSpPr txBox="1"/>
          <p:nvPr/>
        </p:nvSpPr>
        <p:spPr>
          <a:xfrm>
            <a:off x="402586" y="6224915"/>
            <a:ext cx="7942423" cy="261610"/>
          </a:xfrm>
          <a:prstGeom prst="rect">
            <a:avLst/>
          </a:prstGeom>
          <a:noFill/>
        </p:spPr>
        <p:txBody>
          <a:bodyPr wrap="square" rtlCol="0">
            <a:spAutoFit/>
          </a:bodyPr>
          <a:lstStyle/>
          <a:p>
            <a:r>
              <a:rPr lang="en-US" sz="1100" dirty="0"/>
              <a:t>Q8. Which of the following tobacco or smoking products, if any, have you used in the past year?  </a:t>
            </a:r>
          </a:p>
        </p:txBody>
      </p:sp>
      <p:pic>
        <p:nvPicPr>
          <p:cNvPr id="1026" name="Picture 2" descr="Electronic Cigarette Icons - Download Free Vector Icons | Noun Project">
            <a:extLst>
              <a:ext uri="{FF2B5EF4-FFF2-40B4-BE49-F238E27FC236}">
                <a16:creationId xmlns:a16="http://schemas.microsoft.com/office/drawing/2014/main" id="{D3A9B9A0-3069-4319-BFB5-75BE57BB9C1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3534" b="18893"/>
          <a:stretch/>
        </p:blipFill>
        <p:spPr bwMode="auto">
          <a:xfrm>
            <a:off x="2919226" y="2601577"/>
            <a:ext cx="649387" cy="43880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igarette Glyph Black Icon - Download Free Vectors, Clipart ...">
            <a:extLst>
              <a:ext uri="{FF2B5EF4-FFF2-40B4-BE49-F238E27FC236}">
                <a16:creationId xmlns:a16="http://schemas.microsoft.com/office/drawing/2014/main" id="{AB42EC1A-042D-481D-A912-2F17C14F8BD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2300" b="32576"/>
          <a:stretch/>
        </p:blipFill>
        <p:spPr bwMode="auto">
          <a:xfrm>
            <a:off x="2826372" y="2117281"/>
            <a:ext cx="835095" cy="2933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Vector skateboard text, Picture #1553837 vector skateboard text">
            <a:extLst>
              <a:ext uri="{FF2B5EF4-FFF2-40B4-BE49-F238E27FC236}">
                <a16:creationId xmlns:a16="http://schemas.microsoft.com/office/drawing/2014/main" id="{E3815193-23C0-46DF-A1ED-A11DBC9CFB3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19226" y="3183996"/>
            <a:ext cx="540000" cy="38935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Tobacco Pipe Icons - Download Free Vector Icons | Noun Project">
            <a:extLst>
              <a:ext uri="{FF2B5EF4-FFF2-40B4-BE49-F238E27FC236}">
                <a16:creationId xmlns:a16="http://schemas.microsoft.com/office/drawing/2014/main" id="{59E378DB-2EB3-4ED9-9358-934909C9AE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61925" y="3716965"/>
            <a:ext cx="454602" cy="454602"/>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Smokeless tobacco | UMass Amherst | Tobacco-Free">
            <a:extLst>
              <a:ext uri="{FF2B5EF4-FFF2-40B4-BE49-F238E27FC236}">
                <a16:creationId xmlns:a16="http://schemas.microsoft.com/office/drawing/2014/main" id="{E4387C04-2F6C-4286-B4E0-60927370DD2A}"/>
              </a:ext>
            </a:extLst>
          </p:cNvPr>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004624" y="4226919"/>
            <a:ext cx="454602" cy="454602"/>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Pill Blister Icons - Download Free Vector Icons | Noun Project">
            <a:extLst>
              <a:ext uri="{FF2B5EF4-FFF2-40B4-BE49-F238E27FC236}">
                <a16:creationId xmlns:a16="http://schemas.microsoft.com/office/drawing/2014/main" id="{32947493-3374-43C1-A994-8BC1060154E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623484">
            <a:off x="2887044" y="5117597"/>
            <a:ext cx="689763" cy="68976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0" descr="Smokeless tobacco | UMass Amherst | Tobacco-Free">
            <a:extLst>
              <a:ext uri="{FF2B5EF4-FFF2-40B4-BE49-F238E27FC236}">
                <a16:creationId xmlns:a16="http://schemas.microsoft.com/office/drawing/2014/main" id="{48450486-5158-4988-A3E3-1EC1981CA902}"/>
              </a:ext>
            </a:extLst>
          </p:cNvPr>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004624" y="4736873"/>
            <a:ext cx="454602" cy="45460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8654722" y="5258753"/>
            <a:ext cx="1382889" cy="246221"/>
          </a:xfrm>
          <a:prstGeom prst="rect">
            <a:avLst/>
          </a:prstGeom>
          <a:noFill/>
        </p:spPr>
        <p:txBody>
          <a:bodyPr wrap="square" rtlCol="0">
            <a:spAutoFit/>
          </a:bodyPr>
          <a:lstStyle/>
          <a:p>
            <a:r>
              <a:rPr lang="en-US" sz="1000" dirty="0"/>
              <a:t>n=500</a:t>
            </a:r>
          </a:p>
        </p:txBody>
      </p:sp>
    </p:spTree>
    <p:extLst>
      <p:ext uri="{BB962C8B-B14F-4D97-AF65-F5344CB8AC3E}">
        <p14:creationId xmlns:p14="http://schemas.microsoft.com/office/powerpoint/2010/main" val="2926522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587" y="771147"/>
            <a:ext cx="11574420" cy="1723549"/>
          </a:xfrm>
          <a:prstGeom prst="rect">
            <a:avLst/>
          </a:prstGeom>
          <a:noFill/>
        </p:spPr>
        <p:txBody>
          <a:bodyPr wrap="square" rtlCol="0">
            <a:spAutoFit/>
          </a:bodyPr>
          <a:lstStyle/>
          <a:p>
            <a:pPr marL="285750" indent="-285750">
              <a:buSzPct val="100000"/>
              <a:buFont typeface="Wingdings" charset="2"/>
              <a:buChar char="v"/>
            </a:pPr>
            <a:endParaRPr lang="en-US" sz="10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74"/>
            <a:ext cx="11737234" cy="400110"/>
          </a:xfrm>
          <a:prstGeom prst="rect">
            <a:avLst/>
          </a:prstGeom>
          <a:noFill/>
        </p:spPr>
        <p:txBody>
          <a:bodyPr wrap="square" rtlCol="0">
            <a:spAutoFit/>
          </a:bodyPr>
          <a:lstStyle/>
          <a:p>
            <a:pPr>
              <a:buSzPct val="100000"/>
            </a:pPr>
            <a:r>
              <a:rPr lang="en-US" sz="2000" dirty="0">
                <a:solidFill>
                  <a:srgbClr val="FFFFFF"/>
                </a:solidFill>
              </a:rPr>
              <a:t>The primary reason respondents use tobacco products is to help relax or deal with stress and anxiety.  </a:t>
            </a:r>
          </a:p>
        </p:txBody>
      </p:sp>
      <p:sp>
        <p:nvSpPr>
          <p:cNvPr id="3" name="Slide Number Placeholder 2"/>
          <p:cNvSpPr>
            <a:spLocks noGrp="1"/>
          </p:cNvSpPr>
          <p:nvPr>
            <p:ph type="sldNum" sz="quarter" idx="12"/>
          </p:nvPr>
        </p:nvSpPr>
        <p:spPr/>
        <p:txBody>
          <a:bodyPr/>
          <a:lstStyle/>
          <a:p>
            <a:fld id="{B7C5CABF-F878-C74C-8870-EC106A83C25A}" type="slidenum">
              <a:rPr lang="en-US" smtClean="0"/>
              <a:t>18</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13" name="Chart 12">
            <a:extLst>
              <a:ext uri="{FF2B5EF4-FFF2-40B4-BE49-F238E27FC236}">
                <a16:creationId xmlns:a16="http://schemas.microsoft.com/office/drawing/2014/main" id="{373DBC23-E1EB-4E44-94D8-9D61924E27CB}"/>
              </a:ext>
            </a:extLst>
          </p:cNvPr>
          <p:cNvGraphicFramePr/>
          <p:nvPr>
            <p:extLst>
              <p:ext uri="{D42A27DB-BD31-4B8C-83A1-F6EECF244321}">
                <p14:modId xmlns:p14="http://schemas.microsoft.com/office/powerpoint/2010/main" val="1587206540"/>
              </p:ext>
            </p:extLst>
          </p:nvPr>
        </p:nvGraphicFramePr>
        <p:xfrm>
          <a:off x="1961328" y="1668904"/>
          <a:ext cx="8545058" cy="431841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A695D642-020F-49AE-8A2F-C5FCB502C972}"/>
              </a:ext>
            </a:extLst>
          </p:cNvPr>
          <p:cNvSpPr txBox="1"/>
          <p:nvPr/>
        </p:nvSpPr>
        <p:spPr>
          <a:xfrm>
            <a:off x="402586" y="6224915"/>
            <a:ext cx="9593670" cy="261610"/>
          </a:xfrm>
          <a:prstGeom prst="rect">
            <a:avLst/>
          </a:prstGeom>
          <a:noFill/>
        </p:spPr>
        <p:txBody>
          <a:bodyPr wrap="square" rtlCol="0">
            <a:spAutoFit/>
          </a:bodyPr>
          <a:lstStyle/>
          <a:p>
            <a:r>
              <a:rPr lang="en-US" sz="1100" dirty="0"/>
              <a:t>Q17. What are the main reasons you use tobacco products such as cigarettes, cigars, pipes, chewing tobacco, snuff, snus, etc.? </a:t>
            </a:r>
          </a:p>
        </p:txBody>
      </p:sp>
      <p:sp>
        <p:nvSpPr>
          <p:cNvPr id="9" name="TextBox 8"/>
          <p:cNvSpPr txBox="1"/>
          <p:nvPr/>
        </p:nvSpPr>
        <p:spPr>
          <a:xfrm>
            <a:off x="402586" y="549855"/>
            <a:ext cx="11574420" cy="1969770"/>
          </a:xfrm>
          <a:prstGeom prst="rect">
            <a:avLst/>
          </a:prstGeom>
          <a:noFill/>
        </p:spPr>
        <p:txBody>
          <a:bodyPr wrap="square" rtlCol="0">
            <a:spAutoFit/>
          </a:bodyPr>
          <a:lstStyle/>
          <a:p>
            <a:pPr lvl="1">
              <a:buSzPct val="60000"/>
            </a:pPr>
            <a:endParaRPr lang="en-US" sz="1000" dirty="0"/>
          </a:p>
          <a:p>
            <a:pPr marL="285750" indent="-285750">
              <a:buClr>
                <a:schemeClr val="accent2">
                  <a:lumMod val="50000"/>
                </a:schemeClr>
              </a:buClr>
              <a:buSzPct val="100000"/>
              <a:buFont typeface="Wingdings" charset="2"/>
              <a:buChar char="v"/>
            </a:pPr>
            <a:r>
              <a:rPr lang="en-US" sz="1600" dirty="0"/>
              <a:t>Nearly half say they use because it is pleasurable, but the third key reason for using tobacco products is out of habit. </a:t>
            </a:r>
            <a:endParaRPr lang="en-US" sz="10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10" name="TextBox 9"/>
          <p:cNvSpPr txBox="1"/>
          <p:nvPr/>
        </p:nvSpPr>
        <p:spPr>
          <a:xfrm>
            <a:off x="8654722" y="5258753"/>
            <a:ext cx="1382889" cy="246221"/>
          </a:xfrm>
          <a:prstGeom prst="rect">
            <a:avLst/>
          </a:prstGeom>
          <a:noFill/>
        </p:spPr>
        <p:txBody>
          <a:bodyPr wrap="square" rtlCol="0">
            <a:spAutoFit/>
          </a:bodyPr>
          <a:lstStyle/>
          <a:p>
            <a:r>
              <a:rPr lang="en-US" sz="1000" dirty="0"/>
              <a:t>n=500</a:t>
            </a:r>
          </a:p>
        </p:txBody>
      </p:sp>
      <p:sp>
        <p:nvSpPr>
          <p:cNvPr id="2" name="TextBox 1"/>
          <p:cNvSpPr txBox="1"/>
          <p:nvPr/>
        </p:nvSpPr>
        <p:spPr>
          <a:xfrm>
            <a:off x="1961328" y="1515015"/>
            <a:ext cx="7578369" cy="307777"/>
          </a:xfrm>
          <a:prstGeom prst="rect">
            <a:avLst/>
          </a:prstGeom>
          <a:noFill/>
          <a:ln>
            <a:solidFill>
              <a:schemeClr val="tx1"/>
            </a:solidFill>
          </a:ln>
        </p:spPr>
        <p:txBody>
          <a:bodyPr wrap="square" rtlCol="0">
            <a:spAutoFit/>
          </a:bodyPr>
          <a:lstStyle/>
          <a:p>
            <a:pPr algn="ctr"/>
            <a:r>
              <a:rPr lang="en-US" sz="1400" dirty="0"/>
              <a:t>WHY USE TOBACCO PRODUCTS</a:t>
            </a:r>
          </a:p>
        </p:txBody>
      </p:sp>
    </p:spTree>
    <p:extLst>
      <p:ext uri="{BB962C8B-B14F-4D97-AF65-F5344CB8AC3E}">
        <p14:creationId xmlns:p14="http://schemas.microsoft.com/office/powerpoint/2010/main" val="71775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587" y="652224"/>
            <a:ext cx="11574420" cy="2123658"/>
          </a:xfrm>
          <a:prstGeom prst="rect">
            <a:avLst/>
          </a:prstGeom>
          <a:noFill/>
        </p:spPr>
        <p:txBody>
          <a:bodyPr wrap="square" rtlCol="0">
            <a:spAutoFit/>
          </a:bodyPr>
          <a:lstStyle/>
          <a:p>
            <a:pPr lvl="1">
              <a:buSzPct val="60000"/>
            </a:pPr>
            <a:endParaRPr lang="en-US" sz="1000" dirty="0"/>
          </a:p>
          <a:p>
            <a:pPr marL="285750" indent="-285750">
              <a:buClr>
                <a:schemeClr val="accent2">
                  <a:lumMod val="50000"/>
                </a:schemeClr>
              </a:buClr>
              <a:buSzPct val="100000"/>
              <a:buFont typeface="Wingdings" charset="2"/>
              <a:buChar char="v"/>
            </a:pPr>
            <a:r>
              <a:rPr lang="en-US" sz="1600" dirty="0"/>
              <a:t>Nearly as many say they use e-cigarettes to help them relax or deal with stress. relax.</a:t>
            </a:r>
          </a:p>
          <a:p>
            <a:pPr marL="285750" indent="-285750">
              <a:buSzPct val="100000"/>
              <a:buFont typeface="Wingdings" charset="2"/>
              <a:buChar char="v"/>
            </a:pPr>
            <a:endParaRPr lang="en-US" sz="10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2" y="72197"/>
            <a:ext cx="11387783" cy="400110"/>
          </a:xfrm>
          <a:prstGeom prst="rect">
            <a:avLst/>
          </a:prstGeom>
          <a:noFill/>
        </p:spPr>
        <p:txBody>
          <a:bodyPr wrap="square" rtlCol="0">
            <a:spAutoFit/>
          </a:bodyPr>
          <a:lstStyle/>
          <a:p>
            <a:r>
              <a:rPr lang="en-US" sz="2000" dirty="0">
                <a:solidFill>
                  <a:schemeClr val="bg1"/>
                </a:solidFill>
              </a:rPr>
              <a:t>The key reason Idahoans use electronic cigarettes/</a:t>
            </a:r>
            <a:r>
              <a:rPr lang="en-US" sz="2000" dirty="0" err="1">
                <a:solidFill>
                  <a:schemeClr val="bg1"/>
                </a:solidFill>
              </a:rPr>
              <a:t>vaping</a:t>
            </a:r>
            <a:r>
              <a:rPr lang="en-US" sz="2000" dirty="0">
                <a:solidFill>
                  <a:schemeClr val="bg1"/>
                </a:solidFill>
              </a:rPr>
              <a:t> products is they enjoy the taste.</a:t>
            </a:r>
          </a:p>
        </p:txBody>
      </p:sp>
      <p:sp>
        <p:nvSpPr>
          <p:cNvPr id="3" name="Slide Number Placeholder 2"/>
          <p:cNvSpPr>
            <a:spLocks noGrp="1"/>
          </p:cNvSpPr>
          <p:nvPr>
            <p:ph type="sldNum" sz="quarter" idx="12"/>
          </p:nvPr>
        </p:nvSpPr>
        <p:spPr/>
        <p:txBody>
          <a:bodyPr/>
          <a:lstStyle/>
          <a:p>
            <a:fld id="{B7C5CABF-F878-C74C-8870-EC106A83C25A}" type="slidenum">
              <a:rPr lang="en-US" smtClean="0"/>
              <a:t>19</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graphicFrame>
        <p:nvGraphicFramePr>
          <p:cNvPr id="13" name="Chart 12">
            <a:extLst>
              <a:ext uri="{FF2B5EF4-FFF2-40B4-BE49-F238E27FC236}">
                <a16:creationId xmlns:a16="http://schemas.microsoft.com/office/drawing/2014/main" id="{373DBC23-E1EB-4E44-94D8-9D61924E27CB}"/>
              </a:ext>
            </a:extLst>
          </p:cNvPr>
          <p:cNvGraphicFramePr/>
          <p:nvPr>
            <p:extLst>
              <p:ext uri="{D42A27DB-BD31-4B8C-83A1-F6EECF244321}">
                <p14:modId xmlns:p14="http://schemas.microsoft.com/office/powerpoint/2010/main" val="3609118281"/>
              </p:ext>
            </p:extLst>
          </p:nvPr>
        </p:nvGraphicFramePr>
        <p:xfrm>
          <a:off x="2150099" y="1648693"/>
          <a:ext cx="9356743" cy="431841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A695D642-020F-49AE-8A2F-C5FCB502C972}"/>
              </a:ext>
            </a:extLst>
          </p:cNvPr>
          <p:cNvSpPr txBox="1"/>
          <p:nvPr/>
        </p:nvSpPr>
        <p:spPr>
          <a:xfrm>
            <a:off x="402586" y="6224915"/>
            <a:ext cx="9593670" cy="261610"/>
          </a:xfrm>
          <a:prstGeom prst="rect">
            <a:avLst/>
          </a:prstGeom>
          <a:noFill/>
        </p:spPr>
        <p:txBody>
          <a:bodyPr wrap="square" rtlCol="0">
            <a:spAutoFit/>
          </a:bodyPr>
          <a:lstStyle/>
          <a:p>
            <a:r>
              <a:rPr lang="en-US" sz="1100" dirty="0"/>
              <a:t>Q18. What are the main reasons you use e-cigarettes or other </a:t>
            </a:r>
            <a:r>
              <a:rPr lang="en-US" sz="1100" dirty="0" err="1"/>
              <a:t>vaping</a:t>
            </a:r>
            <a:r>
              <a:rPr lang="en-US" sz="1100" dirty="0"/>
              <a:t> products?  </a:t>
            </a:r>
          </a:p>
        </p:txBody>
      </p:sp>
      <p:sp>
        <p:nvSpPr>
          <p:cNvPr id="9" name="TextBox 8"/>
          <p:cNvSpPr txBox="1"/>
          <p:nvPr/>
        </p:nvSpPr>
        <p:spPr>
          <a:xfrm>
            <a:off x="8654722" y="5258753"/>
            <a:ext cx="1801704" cy="400110"/>
          </a:xfrm>
          <a:prstGeom prst="rect">
            <a:avLst/>
          </a:prstGeom>
          <a:noFill/>
        </p:spPr>
        <p:txBody>
          <a:bodyPr wrap="square" rtlCol="0">
            <a:spAutoFit/>
          </a:bodyPr>
          <a:lstStyle/>
          <a:p>
            <a:r>
              <a:rPr lang="en-US" sz="1000" dirty="0"/>
              <a:t>n=285 who used e-cigarettes in the past year</a:t>
            </a:r>
          </a:p>
        </p:txBody>
      </p:sp>
      <p:sp>
        <p:nvSpPr>
          <p:cNvPr id="10" name="TextBox 9"/>
          <p:cNvSpPr txBox="1"/>
          <p:nvPr/>
        </p:nvSpPr>
        <p:spPr>
          <a:xfrm>
            <a:off x="2150099" y="1494804"/>
            <a:ext cx="7505708" cy="307777"/>
          </a:xfrm>
          <a:prstGeom prst="rect">
            <a:avLst/>
          </a:prstGeom>
          <a:noFill/>
          <a:ln>
            <a:solidFill>
              <a:schemeClr val="tx1"/>
            </a:solidFill>
          </a:ln>
        </p:spPr>
        <p:txBody>
          <a:bodyPr wrap="square" rtlCol="0">
            <a:spAutoFit/>
          </a:bodyPr>
          <a:lstStyle/>
          <a:p>
            <a:pPr algn="ctr"/>
            <a:r>
              <a:rPr lang="en-US" sz="1400" dirty="0"/>
              <a:t>WHY USE e-CIGARETTES/VAPING PRODUCTS</a:t>
            </a:r>
          </a:p>
        </p:txBody>
      </p:sp>
    </p:spTree>
    <p:extLst>
      <p:ext uri="{BB962C8B-B14F-4D97-AF65-F5344CB8AC3E}">
        <p14:creationId xmlns:p14="http://schemas.microsoft.com/office/powerpoint/2010/main" val="422589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477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8D41339-5A35-B94B-8766-B05D5C5BA1E3}"/>
              </a:ext>
            </a:extLst>
          </p:cNvPr>
          <p:cNvSpPr>
            <a:spLocks noGrp="1"/>
          </p:cNvSpPr>
          <p:nvPr>
            <p:ph type="ctrTitle"/>
          </p:nvPr>
        </p:nvSpPr>
        <p:spPr>
          <a:xfrm>
            <a:off x="838200" y="536348"/>
            <a:ext cx="8885255" cy="1268412"/>
          </a:xfrm>
        </p:spPr>
        <p:txBody>
          <a:bodyPr>
            <a:normAutofit/>
          </a:bodyPr>
          <a:lstStyle/>
          <a:p>
            <a:pPr algn="l"/>
            <a:r>
              <a:rPr lang="en-US" dirty="0">
                <a:solidFill>
                  <a:schemeClr val="accent2">
                    <a:lumMod val="50000"/>
                  </a:schemeClr>
                </a:solidFill>
                <a:latin typeface="Franklin Gothic Demi" charset="0"/>
                <a:ea typeface="Franklin Gothic Demi" charset="0"/>
                <a:cs typeface="Franklin Gothic Demi" charset="0"/>
              </a:rPr>
              <a:t>Contents</a:t>
            </a:r>
          </a:p>
        </p:txBody>
      </p:sp>
      <p:sp>
        <p:nvSpPr>
          <p:cNvPr id="12" name="Content Placeholder 2">
            <a:extLst>
              <a:ext uri="{FF2B5EF4-FFF2-40B4-BE49-F238E27FC236}">
                <a16:creationId xmlns:a16="http://schemas.microsoft.com/office/drawing/2014/main" id="{BBAAAC7F-9754-EC4A-BC09-D9329020EC23}"/>
              </a:ext>
            </a:extLst>
          </p:cNvPr>
          <p:cNvSpPr txBox="1">
            <a:spLocks/>
          </p:cNvSpPr>
          <p:nvPr/>
        </p:nvSpPr>
        <p:spPr>
          <a:xfrm>
            <a:off x="838200" y="2057399"/>
            <a:ext cx="7772400" cy="411956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Franklin Gothic Book" charset="0"/>
                <a:ea typeface="Franklin Gothic Book" charset="0"/>
                <a:cs typeface="Franklin Gothic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Franklin Gothic Book" charset="0"/>
                <a:ea typeface="Franklin Gothic Book" charset="0"/>
                <a:cs typeface="Franklin Gothic Book"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Franklin Gothic Book" charset="0"/>
                <a:ea typeface="Franklin Gothic Book" charset="0"/>
                <a:cs typeface="Franklin Gothic Book"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Franklin Gothic Book" charset="0"/>
                <a:ea typeface="Franklin Gothic Book" charset="0"/>
                <a:cs typeface="Franklin Gothic Book"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Franklin Gothic Book" charset="0"/>
                <a:ea typeface="Franklin Gothic Book" charset="0"/>
                <a:cs typeface="Franklin Gothic Book"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600" dirty="0">
                <a:solidFill>
                  <a:schemeClr val="accent2">
                    <a:lumMod val="50000"/>
                  </a:schemeClr>
                </a:solidFill>
                <a:latin typeface="+mn-lt"/>
              </a:rPr>
              <a:t>Background, Objectives, Methodology		   3</a:t>
            </a:r>
          </a:p>
          <a:p>
            <a:pPr algn="l"/>
            <a:r>
              <a:rPr lang="en-US" sz="1600" dirty="0">
                <a:solidFill>
                  <a:schemeClr val="accent2">
                    <a:lumMod val="50000"/>
                  </a:schemeClr>
                </a:solidFill>
                <a:latin typeface="+mn-lt"/>
              </a:rPr>
              <a:t>Executive Summary				4 - 7</a:t>
            </a:r>
          </a:p>
          <a:p>
            <a:pPr algn="l"/>
            <a:r>
              <a:rPr lang="en-US" sz="1600" dirty="0">
                <a:solidFill>
                  <a:schemeClr val="accent2">
                    <a:lumMod val="50000"/>
                  </a:schemeClr>
                </a:solidFill>
                <a:latin typeface="+mn-lt"/>
              </a:rPr>
              <a:t>Segments					8 - 14			</a:t>
            </a:r>
          </a:p>
          <a:p>
            <a:pPr algn="l"/>
            <a:r>
              <a:rPr lang="en-US" sz="1600" dirty="0">
                <a:solidFill>
                  <a:schemeClr val="accent2">
                    <a:lumMod val="50000"/>
                  </a:schemeClr>
                </a:solidFill>
                <a:latin typeface="+mn-lt"/>
              </a:rPr>
              <a:t>Detailed Findings				15 – 58</a:t>
            </a:r>
          </a:p>
          <a:p>
            <a:pPr algn="l"/>
            <a:r>
              <a:rPr lang="en-US" sz="1600" dirty="0">
                <a:solidFill>
                  <a:schemeClr val="accent2">
                    <a:lumMod val="50000"/>
                  </a:schemeClr>
                </a:solidFill>
                <a:latin typeface="+mn-lt"/>
              </a:rPr>
              <a:t>          Total Base				          16 – 23</a:t>
            </a:r>
          </a:p>
          <a:p>
            <a:pPr algn="l"/>
            <a:r>
              <a:rPr lang="en-US" sz="1600" dirty="0">
                <a:solidFill>
                  <a:schemeClr val="accent2">
                    <a:lumMod val="50000"/>
                  </a:schemeClr>
                </a:solidFill>
                <a:latin typeface="+mn-lt"/>
              </a:rPr>
              <a:t>          Cigarettes				          24 – 28</a:t>
            </a:r>
          </a:p>
          <a:p>
            <a:pPr algn="l"/>
            <a:r>
              <a:rPr lang="en-US" sz="1600" dirty="0">
                <a:solidFill>
                  <a:schemeClr val="accent2">
                    <a:lumMod val="50000"/>
                  </a:schemeClr>
                </a:solidFill>
                <a:latin typeface="+mn-lt"/>
              </a:rPr>
              <a:t>          Cigars				          29 – 33</a:t>
            </a:r>
          </a:p>
          <a:p>
            <a:pPr algn="l"/>
            <a:r>
              <a:rPr lang="en-US" sz="1600" dirty="0">
                <a:solidFill>
                  <a:schemeClr val="accent2">
                    <a:lumMod val="50000"/>
                  </a:schemeClr>
                </a:solidFill>
                <a:latin typeface="+mn-lt"/>
              </a:rPr>
              <a:t>          e-Cigarettes/</a:t>
            </a:r>
            <a:r>
              <a:rPr lang="en-US" sz="1600" dirty="0" err="1">
                <a:solidFill>
                  <a:schemeClr val="accent2">
                    <a:lumMod val="50000"/>
                  </a:schemeClr>
                </a:solidFill>
                <a:latin typeface="+mn-lt"/>
              </a:rPr>
              <a:t>Vaping</a:t>
            </a:r>
            <a:r>
              <a:rPr lang="en-US" sz="1600" dirty="0">
                <a:solidFill>
                  <a:schemeClr val="accent2">
                    <a:lumMod val="50000"/>
                  </a:schemeClr>
                </a:solidFill>
                <a:latin typeface="+mn-lt"/>
              </a:rPr>
              <a:t> Products		          34 – 38</a:t>
            </a:r>
          </a:p>
          <a:p>
            <a:pPr algn="l"/>
            <a:r>
              <a:rPr lang="en-US" sz="1600" dirty="0">
                <a:solidFill>
                  <a:schemeClr val="accent2">
                    <a:lumMod val="50000"/>
                  </a:schemeClr>
                </a:solidFill>
                <a:latin typeface="+mn-lt"/>
              </a:rPr>
              <a:t>          Pipes				          39 – 43</a:t>
            </a:r>
          </a:p>
          <a:p>
            <a:pPr algn="l"/>
            <a:r>
              <a:rPr lang="en-US" sz="1600" dirty="0">
                <a:solidFill>
                  <a:schemeClr val="accent2">
                    <a:lumMod val="50000"/>
                  </a:schemeClr>
                </a:solidFill>
                <a:latin typeface="+mn-lt"/>
              </a:rPr>
              <a:t>          Chewing Tobacco			          44 – 48</a:t>
            </a:r>
          </a:p>
          <a:p>
            <a:pPr algn="l"/>
            <a:r>
              <a:rPr lang="en-US" sz="1600" dirty="0">
                <a:solidFill>
                  <a:schemeClr val="accent2">
                    <a:lumMod val="50000"/>
                  </a:schemeClr>
                </a:solidFill>
                <a:latin typeface="+mn-lt"/>
              </a:rPr>
              <a:t>          </a:t>
            </a:r>
            <a:r>
              <a:rPr lang="en-US" sz="1600" dirty="0" err="1">
                <a:solidFill>
                  <a:schemeClr val="accent2">
                    <a:lumMod val="50000"/>
                  </a:schemeClr>
                </a:solidFill>
                <a:latin typeface="+mn-lt"/>
              </a:rPr>
              <a:t>Dissolvables</a:t>
            </a:r>
            <a:r>
              <a:rPr lang="en-US" sz="1600" dirty="0">
                <a:solidFill>
                  <a:schemeClr val="accent2">
                    <a:lumMod val="50000"/>
                  </a:schemeClr>
                </a:solidFill>
                <a:latin typeface="+mn-lt"/>
              </a:rPr>
              <a:t>				          49 – 53</a:t>
            </a:r>
          </a:p>
          <a:p>
            <a:pPr algn="l"/>
            <a:r>
              <a:rPr lang="en-US" sz="1600" dirty="0">
                <a:solidFill>
                  <a:schemeClr val="accent2">
                    <a:lumMod val="50000"/>
                  </a:schemeClr>
                </a:solidFill>
                <a:latin typeface="+mn-lt"/>
              </a:rPr>
              <a:t>          Smokeless Tobacco Products		          54 – 58		</a:t>
            </a:r>
          </a:p>
          <a:p>
            <a:pPr algn="l"/>
            <a:r>
              <a:rPr lang="en-US" sz="1600" dirty="0">
                <a:solidFill>
                  <a:schemeClr val="accent2">
                    <a:lumMod val="50000"/>
                  </a:schemeClr>
                </a:solidFill>
                <a:latin typeface="+mn-lt"/>
              </a:rPr>
              <a:t>Appendix/Data by Segments			59 - 90</a:t>
            </a:r>
          </a:p>
          <a:p>
            <a:pPr algn="l"/>
            <a:endParaRPr lang="en-US" sz="1600" dirty="0">
              <a:solidFill>
                <a:schemeClr val="accent2">
                  <a:lumMod val="50000"/>
                </a:schemeClr>
              </a:solidFill>
              <a:latin typeface="+mn-lt"/>
            </a:endParaRPr>
          </a:p>
          <a:p>
            <a:pPr algn="l"/>
            <a:endParaRPr lang="en-US" sz="1600" dirty="0">
              <a:solidFill>
                <a:schemeClr val="accent2">
                  <a:lumMod val="50000"/>
                </a:schemeClr>
              </a:solidFill>
              <a:latin typeface="+mn-lt"/>
            </a:endParaRPr>
          </a:p>
        </p:txBody>
      </p:sp>
      <p:cxnSp>
        <p:nvCxnSpPr>
          <p:cNvPr id="6" name="Straight Connector 5"/>
          <p:cNvCxnSpPr/>
          <p:nvPr/>
        </p:nvCxnSpPr>
        <p:spPr>
          <a:xfrm>
            <a:off x="0" y="634431"/>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51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2">
                  <a:lumMod val="50000"/>
                </a:schemeClr>
              </a:buClr>
              <a:buSzPct val="100000"/>
              <a:buFont typeface="Wingdings" charset="2"/>
              <a:buChar char="v"/>
            </a:pPr>
            <a:r>
              <a:rPr lang="en-US" dirty="0">
                <a:solidFill>
                  <a:schemeClr val="bg1">
                    <a:lumMod val="95000"/>
                  </a:schemeClr>
                </a:solidFill>
              </a:rPr>
              <a:t>While most Idahoans recognize there are many products available to help them quit, two-thirds feel they can still be healthy and use tobacco products. </a:t>
            </a:r>
          </a:p>
        </p:txBody>
      </p:sp>
      <p:sp>
        <p:nvSpPr>
          <p:cNvPr id="3" name="Slide Number Placeholder 2"/>
          <p:cNvSpPr>
            <a:spLocks noGrp="1"/>
          </p:cNvSpPr>
          <p:nvPr>
            <p:ph type="sldNum" sz="quarter" idx="12"/>
          </p:nvPr>
        </p:nvSpPr>
        <p:spPr/>
        <p:txBody>
          <a:bodyPr/>
          <a:lstStyle/>
          <a:p>
            <a:fld id="{B7C5CABF-F878-C74C-8870-EC106A83C25A}" type="slidenum">
              <a:rPr lang="en-US" smtClean="0"/>
              <a:t>20</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695D642-020F-49AE-8A2F-C5FCB502C972}"/>
              </a:ext>
            </a:extLst>
          </p:cNvPr>
          <p:cNvSpPr txBox="1"/>
          <p:nvPr/>
        </p:nvSpPr>
        <p:spPr>
          <a:xfrm>
            <a:off x="402585" y="6224915"/>
            <a:ext cx="11049899" cy="261610"/>
          </a:xfrm>
          <a:prstGeom prst="rect">
            <a:avLst/>
          </a:prstGeom>
          <a:noFill/>
        </p:spPr>
        <p:txBody>
          <a:bodyPr wrap="square" rtlCol="0">
            <a:spAutoFit/>
          </a:bodyPr>
          <a:lstStyle/>
          <a:p>
            <a:r>
              <a:rPr lang="en-US" sz="1100" dirty="0"/>
              <a:t>Q24. Using a scale of strongly agree, somewhat agree, somewhat disagree or strongly disagree, how much do you agree or disagree with each of the following statements?  </a:t>
            </a:r>
          </a:p>
        </p:txBody>
      </p:sp>
      <p:graphicFrame>
        <p:nvGraphicFramePr>
          <p:cNvPr id="2" name="Table 7">
            <a:extLst>
              <a:ext uri="{FF2B5EF4-FFF2-40B4-BE49-F238E27FC236}">
                <a16:creationId xmlns:a16="http://schemas.microsoft.com/office/drawing/2014/main" id="{A4C723AE-DA90-44D6-AFDC-75A7433E3C1E}"/>
              </a:ext>
            </a:extLst>
          </p:cNvPr>
          <p:cNvGraphicFramePr>
            <a:graphicFrameLocks noGrp="1"/>
          </p:cNvGraphicFramePr>
          <p:nvPr>
            <p:extLst>
              <p:ext uri="{D42A27DB-BD31-4B8C-83A1-F6EECF244321}">
                <p14:modId xmlns:p14="http://schemas.microsoft.com/office/powerpoint/2010/main" val="199146527"/>
              </p:ext>
            </p:extLst>
          </p:nvPr>
        </p:nvGraphicFramePr>
        <p:xfrm>
          <a:off x="571051" y="1639233"/>
          <a:ext cx="11049899" cy="4499796"/>
        </p:xfrm>
        <a:graphic>
          <a:graphicData uri="http://schemas.openxmlformats.org/drawingml/2006/table">
            <a:tbl>
              <a:tblPr bandRow="1">
                <a:tableStyleId>{B301B821-A1FF-4177-AEE7-76D212191A09}</a:tableStyleId>
              </a:tblPr>
              <a:tblGrid>
                <a:gridCol w="10152884">
                  <a:extLst>
                    <a:ext uri="{9D8B030D-6E8A-4147-A177-3AD203B41FA5}">
                      <a16:colId xmlns:a16="http://schemas.microsoft.com/office/drawing/2014/main" val="776158696"/>
                    </a:ext>
                  </a:extLst>
                </a:gridCol>
                <a:gridCol w="897015">
                  <a:extLst>
                    <a:ext uri="{9D8B030D-6E8A-4147-A177-3AD203B41FA5}">
                      <a16:colId xmlns:a16="http://schemas.microsoft.com/office/drawing/2014/main" val="1986856231"/>
                    </a:ext>
                  </a:extLst>
                </a:gridCol>
              </a:tblGrid>
              <a:tr h="214276">
                <a:tc>
                  <a:txBody>
                    <a:bodyPr/>
                    <a:lstStyle/>
                    <a:p>
                      <a:pPr algn="l" fontAlgn="t"/>
                      <a:r>
                        <a:rPr lang="en-US" sz="1200" b="0" u="none" strike="noStrike" dirty="0">
                          <a:solidFill>
                            <a:srgbClr val="000000"/>
                          </a:solidFill>
                          <a:effectLst/>
                        </a:rPr>
                        <a:t>There are many effective/proven tools available to help people quit smoking/vaping.</a:t>
                      </a:r>
                      <a:endParaRPr lang="en-US" sz="1200" b="0" i="0" u="none" strike="noStrike" dirty="0">
                        <a:solidFill>
                          <a:srgbClr val="000000"/>
                        </a:solidFill>
                        <a:effectLst/>
                        <a:latin typeface="Arial" panose="020B0604020202020204" pitchFamily="34" charset="0"/>
                      </a:endParaRPr>
                    </a:p>
                  </a:txBody>
                  <a:tcPr marL="7620" marR="7620" marT="7620" marB="0" anchor="ctr">
                    <a:solidFill>
                      <a:schemeClr val="accent4">
                        <a:lumMod val="60000"/>
                        <a:lumOff val="40000"/>
                      </a:schemeClr>
                    </a:solidFill>
                  </a:tcPr>
                </a:tc>
                <a:tc>
                  <a:txBody>
                    <a:bodyPr/>
                    <a:lstStyle/>
                    <a:p>
                      <a:pPr algn="ctr" fontAlgn="t"/>
                      <a:r>
                        <a:rPr lang="en-US" sz="1200" b="0" u="none" strike="noStrike" dirty="0">
                          <a:solidFill>
                            <a:srgbClr val="000000"/>
                          </a:solidFill>
                          <a:effectLst/>
                        </a:rPr>
                        <a:t>85%</a:t>
                      </a:r>
                      <a:endParaRPr lang="en-US" sz="1200" b="0" i="0" u="none" strike="noStrike" dirty="0">
                        <a:solidFill>
                          <a:srgbClr val="000000"/>
                        </a:solidFill>
                        <a:effectLst/>
                        <a:latin typeface="Arial" panose="020B0604020202020204" pitchFamily="34" charset="0"/>
                      </a:endParaRPr>
                    </a:p>
                  </a:txBody>
                  <a:tcPr marL="7620" marR="7620" marT="7620" marB="0" anchor="ctr">
                    <a:solidFill>
                      <a:schemeClr val="accent4">
                        <a:lumMod val="60000"/>
                        <a:lumOff val="40000"/>
                      </a:schemeClr>
                    </a:solidFill>
                  </a:tcPr>
                </a:tc>
                <a:extLst>
                  <a:ext uri="{0D108BD9-81ED-4DB2-BD59-A6C34878D82A}">
                    <a16:rowId xmlns:a16="http://schemas.microsoft.com/office/drawing/2014/main" val="1843426958"/>
                  </a:ext>
                </a:extLst>
              </a:tr>
              <a:tr h="214276">
                <a:tc>
                  <a:txBody>
                    <a:bodyPr/>
                    <a:lstStyle/>
                    <a:p>
                      <a:pPr algn="l" fontAlgn="t"/>
                      <a:r>
                        <a:rPr lang="en-US" sz="1200" b="0" u="none" strike="noStrike" dirty="0">
                          <a:solidFill>
                            <a:srgbClr val="000000"/>
                          </a:solidFill>
                          <a:effectLst/>
                        </a:rPr>
                        <a:t>E-cigarettes and vaping products are just as addictive as cigarettes.</a:t>
                      </a:r>
                      <a:endParaRPr lang="en-US" sz="1200" b="0" i="0" u="none" strike="noStrike" dirty="0">
                        <a:solidFill>
                          <a:srgbClr val="000000"/>
                        </a:solidFill>
                        <a:effectLst/>
                        <a:latin typeface="Arial" panose="020B0604020202020204" pitchFamily="34" charset="0"/>
                      </a:endParaRPr>
                    </a:p>
                  </a:txBody>
                  <a:tcPr marL="7620" marR="7620" marT="7620" marB="0" anchor="ctr">
                    <a:solidFill>
                      <a:schemeClr val="accent1">
                        <a:lumMod val="40000"/>
                        <a:lumOff val="60000"/>
                      </a:schemeClr>
                    </a:solidFill>
                  </a:tcPr>
                </a:tc>
                <a:tc>
                  <a:txBody>
                    <a:bodyPr/>
                    <a:lstStyle/>
                    <a:p>
                      <a:pPr algn="ctr" fontAlgn="t"/>
                      <a:r>
                        <a:rPr lang="en-US" sz="1200" b="0" u="none" strike="noStrike" dirty="0">
                          <a:solidFill>
                            <a:srgbClr val="000000"/>
                          </a:solidFill>
                          <a:effectLst/>
                        </a:rPr>
                        <a:t>84%</a:t>
                      </a:r>
                      <a:endParaRPr lang="en-US" sz="1200" b="0" i="0" u="none" strike="noStrike" dirty="0">
                        <a:solidFill>
                          <a:srgbClr val="000000"/>
                        </a:solidFill>
                        <a:effectLst/>
                        <a:latin typeface="Arial" panose="020B060402020202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4031175603"/>
                  </a:ext>
                </a:extLst>
              </a:tr>
              <a:tr h="214276">
                <a:tc>
                  <a:txBody>
                    <a:bodyPr/>
                    <a:lstStyle/>
                    <a:p>
                      <a:pPr algn="l" fontAlgn="t"/>
                      <a:r>
                        <a:rPr lang="en-US" sz="1200" b="0" u="none" strike="noStrike" dirty="0">
                          <a:solidFill>
                            <a:srgbClr val="000000"/>
                          </a:solidFill>
                          <a:effectLst/>
                        </a:rPr>
                        <a:t>People who throw cigarette butts on the sidewalk or spit chewing tobacco outside businesses should be fined.</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83%</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856627518"/>
                  </a:ext>
                </a:extLst>
              </a:tr>
              <a:tr h="214276">
                <a:tc>
                  <a:txBody>
                    <a:bodyPr/>
                    <a:lstStyle/>
                    <a:p>
                      <a:pPr algn="l" fontAlgn="t"/>
                      <a:r>
                        <a:rPr lang="en-US" sz="1200" b="0" u="none" strike="noStrike" dirty="0">
                          <a:solidFill>
                            <a:srgbClr val="000000"/>
                          </a:solidFill>
                          <a:effectLst/>
                        </a:rPr>
                        <a:t>Smokers should be left alone to enjoy their own personal lifestyle choice.</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81%</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54195811"/>
                  </a:ext>
                </a:extLst>
              </a:tr>
              <a:tr h="214276">
                <a:tc>
                  <a:txBody>
                    <a:bodyPr/>
                    <a:lstStyle/>
                    <a:p>
                      <a:pPr algn="l" fontAlgn="t"/>
                      <a:r>
                        <a:rPr lang="en-US" sz="1200" b="0" u="none" strike="noStrike" dirty="0">
                          <a:solidFill>
                            <a:srgbClr val="000000"/>
                          </a:solidFill>
                          <a:effectLst/>
                        </a:rPr>
                        <a:t>I believe that individual businesses should decide if they want to allow the use of tobacco products inside.</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74%</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43577789"/>
                  </a:ext>
                </a:extLst>
              </a:tr>
              <a:tr h="214276">
                <a:tc>
                  <a:txBody>
                    <a:bodyPr/>
                    <a:lstStyle/>
                    <a:p>
                      <a:pPr algn="l" fontAlgn="t"/>
                      <a:r>
                        <a:rPr lang="en-US" sz="1200" b="0" u="none" strike="noStrike" dirty="0">
                          <a:solidFill>
                            <a:srgbClr val="000000"/>
                          </a:solidFill>
                          <a:effectLst/>
                        </a:rPr>
                        <a:t>Certain activities make me crave cigarettes.</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73%</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075564626"/>
                  </a:ext>
                </a:extLst>
              </a:tr>
              <a:tr h="214276">
                <a:tc>
                  <a:txBody>
                    <a:bodyPr/>
                    <a:lstStyle/>
                    <a:p>
                      <a:pPr algn="l" fontAlgn="t"/>
                      <a:r>
                        <a:rPr lang="en-US" sz="1200" b="0" u="none" strike="noStrike" dirty="0">
                          <a:solidFill>
                            <a:srgbClr val="000000"/>
                          </a:solidFill>
                          <a:effectLst/>
                        </a:rPr>
                        <a:t>Tobacco companies hid the truth about the addictiveness of tobacco products.</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72%</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58725696"/>
                  </a:ext>
                </a:extLst>
              </a:tr>
              <a:tr h="214276">
                <a:tc>
                  <a:txBody>
                    <a:bodyPr/>
                    <a:lstStyle/>
                    <a:p>
                      <a:pPr algn="l" fontAlgn="t"/>
                      <a:r>
                        <a:rPr lang="en-US" sz="1200" b="0" u="none" strike="noStrike" dirty="0">
                          <a:solidFill>
                            <a:srgbClr val="000000"/>
                          </a:solidFill>
                          <a:effectLst/>
                        </a:rPr>
                        <a:t>I can be healthy and still use tobacco products.</a:t>
                      </a:r>
                      <a:endParaRPr lang="en-US" sz="1200" b="0" i="0" u="none" strike="noStrike" dirty="0">
                        <a:solidFill>
                          <a:srgbClr val="000000"/>
                        </a:solidFill>
                        <a:effectLst/>
                        <a:latin typeface="Arial" panose="020B0604020202020204" pitchFamily="34" charset="0"/>
                      </a:endParaRPr>
                    </a:p>
                  </a:txBody>
                  <a:tcPr marL="7620" marR="7620" marT="7620" marB="0" anchor="ctr">
                    <a:solidFill>
                      <a:srgbClr val="FFD966"/>
                    </a:solidFill>
                  </a:tcPr>
                </a:tc>
                <a:tc>
                  <a:txBody>
                    <a:bodyPr/>
                    <a:lstStyle/>
                    <a:p>
                      <a:pPr algn="ctr" fontAlgn="t"/>
                      <a:r>
                        <a:rPr lang="en-US" sz="1200" b="0" u="none" strike="noStrike" dirty="0">
                          <a:solidFill>
                            <a:srgbClr val="000000"/>
                          </a:solidFill>
                          <a:effectLst/>
                        </a:rPr>
                        <a:t>62%</a:t>
                      </a:r>
                      <a:endParaRPr lang="en-US" sz="1200" b="0" i="0" u="none" strike="noStrike" dirty="0">
                        <a:solidFill>
                          <a:srgbClr val="000000"/>
                        </a:solidFill>
                        <a:effectLst/>
                        <a:latin typeface="Arial" panose="020B0604020202020204" pitchFamily="34" charset="0"/>
                      </a:endParaRPr>
                    </a:p>
                  </a:txBody>
                  <a:tcPr marL="7620" marR="7620" marT="7620" marB="0" anchor="ctr">
                    <a:solidFill>
                      <a:srgbClr val="FFD966"/>
                    </a:solidFill>
                  </a:tcPr>
                </a:tc>
                <a:extLst>
                  <a:ext uri="{0D108BD9-81ED-4DB2-BD59-A6C34878D82A}">
                    <a16:rowId xmlns:a16="http://schemas.microsoft.com/office/drawing/2014/main" val="3182755769"/>
                  </a:ext>
                </a:extLst>
              </a:tr>
              <a:tr h="214276">
                <a:tc>
                  <a:txBody>
                    <a:bodyPr/>
                    <a:lstStyle/>
                    <a:p>
                      <a:pPr algn="l" fontAlgn="t"/>
                      <a:r>
                        <a:rPr lang="en-US" sz="1200" b="0" u="none" strike="noStrike" dirty="0">
                          <a:solidFill>
                            <a:srgbClr val="000000"/>
                          </a:solidFill>
                          <a:effectLst/>
                        </a:rPr>
                        <a:t>Tobacco users impose an enormous cost on society due to the health effects from use.</a:t>
                      </a:r>
                      <a:endParaRPr lang="en-US" sz="12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ctr" fontAlgn="t"/>
                      <a:r>
                        <a:rPr lang="en-US" sz="1200" b="0" u="none" strike="noStrike" dirty="0">
                          <a:solidFill>
                            <a:srgbClr val="000000"/>
                          </a:solidFill>
                          <a:effectLst/>
                        </a:rPr>
                        <a:t>60%</a:t>
                      </a:r>
                      <a:endParaRPr lang="en-US" sz="1200" b="0" i="0" u="none" strike="noStrike" dirty="0">
                        <a:solidFill>
                          <a:srgbClr val="000000"/>
                        </a:solidFill>
                        <a:effectLst/>
                        <a:latin typeface="Arial" panose="020B0604020202020204" pitchFamily="34" charset="0"/>
                      </a:endParaRPr>
                    </a:p>
                  </a:txBody>
                  <a:tcPr marL="7620" marR="7620" marT="7620" marB="0" anchor="ctr">
                    <a:noFill/>
                  </a:tcPr>
                </a:tc>
                <a:extLst>
                  <a:ext uri="{0D108BD9-81ED-4DB2-BD59-A6C34878D82A}">
                    <a16:rowId xmlns:a16="http://schemas.microsoft.com/office/drawing/2014/main" val="902983771"/>
                  </a:ext>
                </a:extLst>
              </a:tr>
              <a:tr h="214276">
                <a:tc>
                  <a:txBody>
                    <a:bodyPr/>
                    <a:lstStyle/>
                    <a:p>
                      <a:pPr algn="l" fontAlgn="t"/>
                      <a:r>
                        <a:rPr lang="en-US" sz="1200" b="0" u="none" strike="noStrike" dirty="0">
                          <a:solidFill>
                            <a:srgbClr val="000000"/>
                          </a:solidFill>
                          <a:effectLst/>
                        </a:rPr>
                        <a:t>I know smoking/vaping is bad for me but I enjoy it too much to quit.</a:t>
                      </a:r>
                      <a:endParaRPr lang="en-US" sz="1200" b="0" i="0" u="none" strike="noStrike" dirty="0">
                        <a:solidFill>
                          <a:srgbClr val="000000"/>
                        </a:solidFill>
                        <a:effectLst/>
                        <a:latin typeface="Arial" panose="020B0604020202020204" pitchFamily="34" charset="0"/>
                      </a:endParaRPr>
                    </a:p>
                  </a:txBody>
                  <a:tcPr marL="7620" marR="7620" marT="7620" marB="0" anchor="ctr">
                    <a:solidFill>
                      <a:srgbClr val="FFD966"/>
                    </a:solidFill>
                  </a:tcPr>
                </a:tc>
                <a:tc>
                  <a:txBody>
                    <a:bodyPr/>
                    <a:lstStyle/>
                    <a:p>
                      <a:pPr algn="ctr" fontAlgn="t"/>
                      <a:r>
                        <a:rPr lang="en-US" sz="1200" b="0" u="none" strike="noStrike" dirty="0">
                          <a:solidFill>
                            <a:srgbClr val="000000"/>
                          </a:solidFill>
                          <a:effectLst/>
                        </a:rPr>
                        <a:t>57%</a:t>
                      </a:r>
                      <a:endParaRPr lang="en-US" sz="1200" b="0" i="0" u="none" strike="noStrike" dirty="0">
                        <a:solidFill>
                          <a:srgbClr val="000000"/>
                        </a:solidFill>
                        <a:effectLst/>
                        <a:latin typeface="Arial" panose="020B0604020202020204" pitchFamily="34" charset="0"/>
                      </a:endParaRPr>
                    </a:p>
                  </a:txBody>
                  <a:tcPr marL="7620" marR="7620" marT="7620" marB="0" anchor="ctr">
                    <a:solidFill>
                      <a:srgbClr val="FFD966"/>
                    </a:solidFill>
                  </a:tcPr>
                </a:tc>
                <a:extLst>
                  <a:ext uri="{0D108BD9-81ED-4DB2-BD59-A6C34878D82A}">
                    <a16:rowId xmlns:a16="http://schemas.microsoft.com/office/drawing/2014/main" val="3328253431"/>
                  </a:ext>
                </a:extLst>
              </a:tr>
              <a:tr h="214276">
                <a:tc>
                  <a:txBody>
                    <a:bodyPr/>
                    <a:lstStyle/>
                    <a:p>
                      <a:pPr algn="l" fontAlgn="t"/>
                      <a:r>
                        <a:rPr lang="en-US" sz="1200" b="0" u="none" strike="noStrike" dirty="0">
                          <a:solidFill>
                            <a:srgbClr val="000000"/>
                          </a:solidFill>
                          <a:effectLst/>
                        </a:rPr>
                        <a:t>E-cigarettes and vaping products are helpful in quitting the use of other tobacco products.</a:t>
                      </a:r>
                      <a:endParaRPr lang="en-US" sz="1200" b="0" i="0" u="none" strike="noStrike" dirty="0">
                        <a:solidFill>
                          <a:srgbClr val="000000"/>
                        </a:solidFill>
                        <a:effectLst/>
                        <a:latin typeface="Arial" panose="020B0604020202020204" pitchFamily="34" charset="0"/>
                      </a:endParaRPr>
                    </a:p>
                  </a:txBody>
                  <a:tcPr marL="7620" marR="7620" marT="7620" marB="0" anchor="ctr">
                    <a:solidFill>
                      <a:srgbClr val="C8E4B3"/>
                    </a:solidFill>
                  </a:tcPr>
                </a:tc>
                <a:tc>
                  <a:txBody>
                    <a:bodyPr/>
                    <a:lstStyle/>
                    <a:p>
                      <a:pPr algn="ctr" fontAlgn="t"/>
                      <a:r>
                        <a:rPr lang="en-US" sz="1200" b="0" u="none" strike="noStrike" dirty="0">
                          <a:solidFill>
                            <a:srgbClr val="000000"/>
                          </a:solidFill>
                          <a:effectLst/>
                        </a:rPr>
                        <a:t>57%</a:t>
                      </a:r>
                      <a:endParaRPr lang="en-US" sz="1200" b="0" i="0" u="none" strike="noStrike" dirty="0">
                        <a:solidFill>
                          <a:srgbClr val="000000"/>
                        </a:solidFill>
                        <a:effectLst/>
                        <a:latin typeface="Arial" panose="020B0604020202020204" pitchFamily="34" charset="0"/>
                      </a:endParaRPr>
                    </a:p>
                  </a:txBody>
                  <a:tcPr marL="7620" marR="7620" marT="7620" marB="0" anchor="ctr">
                    <a:solidFill>
                      <a:srgbClr val="C8E4B3"/>
                    </a:solidFill>
                  </a:tcPr>
                </a:tc>
                <a:extLst>
                  <a:ext uri="{0D108BD9-81ED-4DB2-BD59-A6C34878D82A}">
                    <a16:rowId xmlns:a16="http://schemas.microsoft.com/office/drawing/2014/main" val="2154681167"/>
                  </a:ext>
                </a:extLst>
              </a:tr>
              <a:tr h="214276">
                <a:tc>
                  <a:txBody>
                    <a:bodyPr/>
                    <a:lstStyle/>
                    <a:p>
                      <a:pPr algn="l" fontAlgn="t"/>
                      <a:r>
                        <a:rPr lang="en-US" sz="1200" b="0" u="none" strike="noStrike" dirty="0">
                          <a:solidFill>
                            <a:srgbClr val="000000"/>
                          </a:solidFill>
                          <a:effectLst/>
                        </a:rPr>
                        <a:t>My family and friends are always encouraging me to quit smoking/vaping.</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57%</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4217711"/>
                  </a:ext>
                </a:extLst>
              </a:tr>
              <a:tr h="214276">
                <a:tc>
                  <a:txBody>
                    <a:bodyPr/>
                    <a:lstStyle/>
                    <a:p>
                      <a:pPr algn="l" fontAlgn="t"/>
                      <a:r>
                        <a:rPr lang="en-US" sz="1200" b="0" u="none" strike="noStrike" dirty="0">
                          <a:solidFill>
                            <a:srgbClr val="000000"/>
                          </a:solidFill>
                          <a:effectLst/>
                        </a:rPr>
                        <a:t>Seeing ads about the harmful effects of smoking/vaping make me want to quit.</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56%</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35016307"/>
                  </a:ext>
                </a:extLst>
              </a:tr>
              <a:tr h="214276">
                <a:tc>
                  <a:txBody>
                    <a:bodyPr/>
                    <a:lstStyle/>
                    <a:p>
                      <a:pPr algn="l" fontAlgn="t"/>
                      <a:r>
                        <a:rPr lang="en-US" sz="1200" b="0" u="none" strike="noStrike" dirty="0">
                          <a:solidFill>
                            <a:srgbClr val="000000"/>
                          </a:solidFill>
                          <a:effectLst/>
                        </a:rPr>
                        <a:t>E-cigarettes are the gateway to smoking cigarettes and using other tobacco products.</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52%</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81529207"/>
                  </a:ext>
                </a:extLst>
              </a:tr>
              <a:tr h="214276">
                <a:tc>
                  <a:txBody>
                    <a:bodyPr/>
                    <a:lstStyle/>
                    <a:p>
                      <a:pPr algn="l" fontAlgn="t"/>
                      <a:r>
                        <a:rPr lang="en-US" sz="1200" b="0" u="none" strike="noStrike" dirty="0">
                          <a:solidFill>
                            <a:srgbClr val="000000"/>
                          </a:solidFill>
                          <a:effectLst/>
                        </a:rPr>
                        <a:t>I support a ban on smoking in all public places.</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52%</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81270580"/>
                  </a:ext>
                </a:extLst>
              </a:tr>
              <a:tr h="214276">
                <a:tc>
                  <a:txBody>
                    <a:bodyPr/>
                    <a:lstStyle/>
                    <a:p>
                      <a:pPr algn="l" fontAlgn="t"/>
                      <a:r>
                        <a:rPr lang="en-US" sz="1200" b="0" u="none" strike="noStrike" dirty="0">
                          <a:solidFill>
                            <a:srgbClr val="000000"/>
                          </a:solidFill>
                          <a:effectLst/>
                        </a:rPr>
                        <a:t>People think I'm stupid or "a bad person" because I choose to use tobacco products, smoke or vape.</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a:solidFill>
                            <a:srgbClr val="000000"/>
                          </a:solidFill>
                          <a:effectLst/>
                        </a:rPr>
                        <a:t>49%</a:t>
                      </a:r>
                      <a:endParaRPr lang="en-US" sz="1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071535968"/>
                  </a:ext>
                </a:extLst>
              </a:tr>
              <a:tr h="214276">
                <a:tc>
                  <a:txBody>
                    <a:bodyPr/>
                    <a:lstStyle/>
                    <a:p>
                      <a:pPr algn="l" fontAlgn="t"/>
                      <a:r>
                        <a:rPr lang="en-US" sz="1200" b="0" u="none" strike="noStrike" dirty="0">
                          <a:solidFill>
                            <a:srgbClr val="000000"/>
                          </a:solidFill>
                          <a:effectLst/>
                        </a:rPr>
                        <a:t>E-cigarettes and vaping products are less toxic or harmful compared to regular cigarettes.</a:t>
                      </a:r>
                      <a:endParaRPr lang="en-US" sz="1200" b="0" i="0" u="none" strike="noStrike" dirty="0">
                        <a:solidFill>
                          <a:srgbClr val="000000"/>
                        </a:solidFill>
                        <a:effectLst/>
                        <a:latin typeface="Arial" panose="020B0604020202020204" pitchFamily="34" charset="0"/>
                      </a:endParaRPr>
                    </a:p>
                  </a:txBody>
                  <a:tcPr marL="7620" marR="7620" marT="7620" marB="0" anchor="ctr">
                    <a:solidFill>
                      <a:srgbClr val="C8E4B3"/>
                    </a:solidFill>
                  </a:tcPr>
                </a:tc>
                <a:tc>
                  <a:txBody>
                    <a:bodyPr/>
                    <a:lstStyle/>
                    <a:p>
                      <a:pPr algn="ctr" fontAlgn="t"/>
                      <a:r>
                        <a:rPr lang="en-US" sz="1200" b="0" u="none" strike="noStrike" dirty="0">
                          <a:solidFill>
                            <a:srgbClr val="000000"/>
                          </a:solidFill>
                          <a:effectLst/>
                        </a:rPr>
                        <a:t>47%</a:t>
                      </a:r>
                      <a:endParaRPr lang="en-US" sz="1200" b="0" i="0" u="none" strike="noStrike" dirty="0">
                        <a:solidFill>
                          <a:srgbClr val="000000"/>
                        </a:solidFill>
                        <a:effectLst/>
                        <a:latin typeface="Arial" panose="020B0604020202020204" pitchFamily="34" charset="0"/>
                      </a:endParaRPr>
                    </a:p>
                  </a:txBody>
                  <a:tcPr marL="7620" marR="7620" marT="7620" marB="0" anchor="ctr">
                    <a:solidFill>
                      <a:srgbClr val="C8E4B3"/>
                    </a:solidFill>
                  </a:tcPr>
                </a:tc>
                <a:extLst>
                  <a:ext uri="{0D108BD9-81ED-4DB2-BD59-A6C34878D82A}">
                    <a16:rowId xmlns:a16="http://schemas.microsoft.com/office/drawing/2014/main" val="1484618264"/>
                  </a:ext>
                </a:extLst>
              </a:tr>
              <a:tr h="214276">
                <a:tc>
                  <a:txBody>
                    <a:bodyPr/>
                    <a:lstStyle/>
                    <a:p>
                      <a:pPr algn="l" fontAlgn="t"/>
                      <a:r>
                        <a:rPr lang="en-US" sz="1200" b="0" u="none" strike="noStrike" dirty="0">
                          <a:solidFill>
                            <a:srgbClr val="000000"/>
                          </a:solidFill>
                          <a:effectLst/>
                        </a:rPr>
                        <a:t>It's my right to use tobacco products anywhere I want. If others don't like it, they have the right to leave.</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45%</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680272120"/>
                  </a:ext>
                </a:extLst>
              </a:tr>
              <a:tr h="214276">
                <a:tc>
                  <a:txBody>
                    <a:bodyPr/>
                    <a:lstStyle/>
                    <a:p>
                      <a:pPr algn="l" fontAlgn="t"/>
                      <a:r>
                        <a:rPr lang="en-US" sz="1200" b="0" u="none" strike="noStrike" dirty="0">
                          <a:solidFill>
                            <a:srgbClr val="000000"/>
                          </a:solidFill>
                          <a:effectLst/>
                        </a:rPr>
                        <a:t>I feel guilty when I see anti-tobacco or anti-vaping ads because I smoke/vape.</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41%</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276922926"/>
                  </a:ext>
                </a:extLst>
              </a:tr>
              <a:tr h="214276">
                <a:tc>
                  <a:txBody>
                    <a:bodyPr/>
                    <a:lstStyle/>
                    <a:p>
                      <a:pPr algn="l" fontAlgn="t"/>
                      <a:r>
                        <a:rPr lang="en-US" sz="1200" b="0" u="none" strike="noStrike" dirty="0">
                          <a:solidFill>
                            <a:srgbClr val="000000"/>
                          </a:solidFill>
                          <a:effectLst/>
                        </a:rPr>
                        <a:t>The harmful effects of second-hand smoke are grossly exaggerated.</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41%</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82116856"/>
                  </a:ext>
                </a:extLst>
              </a:tr>
              <a:tr h="214276">
                <a:tc>
                  <a:txBody>
                    <a:bodyPr/>
                    <a:lstStyle/>
                    <a:p>
                      <a:pPr algn="l" fontAlgn="t"/>
                      <a:r>
                        <a:rPr lang="en-US" sz="1200" b="0" u="none" strike="noStrike" dirty="0">
                          <a:solidFill>
                            <a:srgbClr val="000000"/>
                          </a:solidFill>
                          <a:effectLst/>
                        </a:rPr>
                        <a:t>People who smoke/vape have no consideration for the health of others who don't use tobacco products.</a:t>
                      </a:r>
                      <a:endParaRPr lang="en-US" sz="12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en-US" sz="1200" b="0" u="none" strike="noStrike" dirty="0">
                          <a:solidFill>
                            <a:srgbClr val="000000"/>
                          </a:solidFill>
                          <a:effectLst/>
                        </a:rPr>
                        <a:t>31%</a:t>
                      </a:r>
                      <a:endParaRPr lang="en-US" sz="1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9271800"/>
                  </a:ext>
                </a:extLst>
              </a:tr>
            </a:tbl>
          </a:graphicData>
        </a:graphic>
      </p:graphicFrame>
      <p:sp>
        <p:nvSpPr>
          <p:cNvPr id="10" name="TextBox 9"/>
          <p:cNvSpPr txBox="1"/>
          <p:nvPr/>
        </p:nvSpPr>
        <p:spPr>
          <a:xfrm>
            <a:off x="10809111" y="6224915"/>
            <a:ext cx="1382889" cy="246221"/>
          </a:xfrm>
          <a:prstGeom prst="rect">
            <a:avLst/>
          </a:prstGeom>
          <a:noFill/>
        </p:spPr>
        <p:txBody>
          <a:bodyPr wrap="square" rtlCol="0">
            <a:spAutoFit/>
          </a:bodyPr>
          <a:lstStyle/>
          <a:p>
            <a:r>
              <a:rPr lang="en-US" sz="1000" dirty="0"/>
              <a:t>n=500</a:t>
            </a:r>
          </a:p>
        </p:txBody>
      </p:sp>
      <p:sp>
        <p:nvSpPr>
          <p:cNvPr id="11" name="TextBox 10"/>
          <p:cNvSpPr txBox="1"/>
          <p:nvPr/>
        </p:nvSpPr>
        <p:spPr>
          <a:xfrm>
            <a:off x="402587" y="604484"/>
            <a:ext cx="11574420" cy="954107"/>
          </a:xfrm>
          <a:prstGeom prst="rect">
            <a:avLst/>
          </a:prstGeom>
          <a:noFill/>
        </p:spPr>
        <p:txBody>
          <a:bodyPr wrap="square" rtlCol="0">
            <a:spAutoFit/>
          </a:bodyPr>
          <a:lstStyle/>
          <a:p>
            <a:pPr marL="285750" indent="-285750">
              <a:buClr>
                <a:schemeClr val="accent2">
                  <a:lumMod val="50000"/>
                </a:schemeClr>
              </a:buClr>
              <a:buSzPct val="100000"/>
              <a:buFont typeface="Wingdings" charset="2"/>
              <a:buChar char="v"/>
            </a:pPr>
            <a:r>
              <a:rPr lang="en-US" sz="1400" dirty="0"/>
              <a:t>In addition, even if they agree that smoking/</a:t>
            </a:r>
            <a:r>
              <a:rPr lang="en-US" sz="1400" dirty="0" err="1"/>
              <a:t>vaping</a:t>
            </a:r>
            <a:r>
              <a:rPr lang="en-US" sz="1400" dirty="0"/>
              <a:t> is bad for their health, many say they enjoy smoking/</a:t>
            </a:r>
            <a:r>
              <a:rPr lang="en-US" sz="1400" dirty="0" err="1"/>
              <a:t>vaping</a:t>
            </a:r>
            <a:r>
              <a:rPr lang="en-US" sz="1400" dirty="0"/>
              <a:t> too much to quit (see yellow highlights.)</a:t>
            </a:r>
          </a:p>
          <a:p>
            <a:pPr marL="285750" indent="-285750">
              <a:buClr>
                <a:schemeClr val="accent2">
                  <a:lumMod val="50000"/>
                </a:schemeClr>
              </a:buClr>
              <a:buSzPct val="100000"/>
              <a:buFont typeface="Wingdings" charset="2"/>
              <a:buChar char="v"/>
            </a:pPr>
            <a:r>
              <a:rPr lang="en-US" sz="1400" dirty="0"/>
              <a:t>Similarly, a strong majority of Idahoans believe e-cigarettes/</a:t>
            </a:r>
            <a:r>
              <a:rPr lang="en-US" sz="1400" dirty="0" err="1"/>
              <a:t>vaping</a:t>
            </a:r>
            <a:r>
              <a:rPr lang="en-US" sz="1400" dirty="0"/>
              <a:t> products are just as addictive as cigarettes (85%), but many still feel they are helpful when quitting the use of tobacco products (57%) and they are less harmful than regular cigarettes (47%; see green highlights.) </a:t>
            </a:r>
          </a:p>
        </p:txBody>
      </p:sp>
    </p:spTree>
    <p:extLst>
      <p:ext uri="{BB962C8B-B14F-4D97-AF65-F5344CB8AC3E}">
        <p14:creationId xmlns:p14="http://schemas.microsoft.com/office/powerpoint/2010/main" val="350896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452044C2-B7FB-488F-8CAE-69BE8EF7B80A}"/>
              </a:ext>
            </a:extLst>
          </p:cNvPr>
          <p:cNvGraphicFramePr/>
          <p:nvPr>
            <p:extLst>
              <p:ext uri="{D42A27DB-BD31-4B8C-83A1-F6EECF244321}">
                <p14:modId xmlns:p14="http://schemas.microsoft.com/office/powerpoint/2010/main" val="475404375"/>
              </p:ext>
            </p:extLst>
          </p:nvPr>
        </p:nvGraphicFramePr>
        <p:xfrm>
          <a:off x="2036499" y="1616901"/>
          <a:ext cx="10449018" cy="362824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Two-thirds of Idahoans say anti-smoking/</a:t>
            </a:r>
            <a:r>
              <a:rPr lang="en-US" sz="2000" dirty="0" err="1">
                <a:solidFill>
                  <a:schemeClr val="bg1"/>
                </a:solidFill>
              </a:rPr>
              <a:t>vaping</a:t>
            </a:r>
            <a:r>
              <a:rPr lang="en-US" sz="2000" dirty="0">
                <a:solidFill>
                  <a:schemeClr val="bg1"/>
                </a:solidFill>
              </a:rPr>
              <a:t> ads have little or no impact on them.</a:t>
            </a:r>
          </a:p>
        </p:txBody>
      </p:sp>
      <p:sp>
        <p:nvSpPr>
          <p:cNvPr id="3" name="Slide Number Placeholder 2"/>
          <p:cNvSpPr>
            <a:spLocks noGrp="1"/>
          </p:cNvSpPr>
          <p:nvPr>
            <p:ph type="sldNum" sz="quarter" idx="12"/>
          </p:nvPr>
        </p:nvSpPr>
        <p:spPr/>
        <p:txBody>
          <a:bodyPr/>
          <a:lstStyle/>
          <a:p>
            <a:fld id="{B7C5CABF-F878-C74C-8870-EC106A83C25A}" type="slidenum">
              <a:rPr lang="en-US" smtClean="0"/>
              <a:t>21</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69F2863-2567-45BF-BD50-98655498802E}"/>
              </a:ext>
            </a:extLst>
          </p:cNvPr>
          <p:cNvSpPr txBox="1"/>
          <p:nvPr/>
        </p:nvSpPr>
        <p:spPr>
          <a:xfrm>
            <a:off x="402585" y="6224915"/>
            <a:ext cx="11049899" cy="261610"/>
          </a:xfrm>
          <a:prstGeom prst="rect">
            <a:avLst/>
          </a:prstGeom>
          <a:noFill/>
        </p:spPr>
        <p:txBody>
          <a:bodyPr wrap="square" rtlCol="0">
            <a:spAutoFit/>
          </a:bodyPr>
          <a:lstStyle/>
          <a:p>
            <a:r>
              <a:rPr lang="en-US" sz="1100" dirty="0"/>
              <a:t>Q25. Which of the following statements best describes how you typically feel about anti-smoking or anti-vaping advertisements? (n=500) </a:t>
            </a:r>
          </a:p>
        </p:txBody>
      </p:sp>
      <p:sp>
        <p:nvSpPr>
          <p:cNvPr id="9" name="TextBox 8"/>
          <p:cNvSpPr txBox="1"/>
          <p:nvPr/>
        </p:nvSpPr>
        <p:spPr>
          <a:xfrm>
            <a:off x="10593219" y="6005029"/>
            <a:ext cx="1382889" cy="246221"/>
          </a:xfrm>
          <a:prstGeom prst="rect">
            <a:avLst/>
          </a:prstGeom>
          <a:noFill/>
        </p:spPr>
        <p:txBody>
          <a:bodyPr wrap="square" rtlCol="0">
            <a:spAutoFit/>
          </a:bodyPr>
          <a:lstStyle/>
          <a:p>
            <a:r>
              <a:rPr lang="en-US" sz="1000" dirty="0"/>
              <a:t>n=500</a:t>
            </a:r>
          </a:p>
        </p:txBody>
      </p:sp>
      <p:sp>
        <p:nvSpPr>
          <p:cNvPr id="11" name="TextBox 10"/>
          <p:cNvSpPr txBox="1"/>
          <p:nvPr/>
        </p:nvSpPr>
        <p:spPr>
          <a:xfrm>
            <a:off x="2196328" y="1337769"/>
            <a:ext cx="6894554" cy="307777"/>
          </a:xfrm>
          <a:prstGeom prst="rect">
            <a:avLst/>
          </a:prstGeom>
          <a:noFill/>
          <a:ln>
            <a:solidFill>
              <a:schemeClr val="tx1"/>
            </a:solidFill>
          </a:ln>
        </p:spPr>
        <p:txBody>
          <a:bodyPr wrap="square" rtlCol="0">
            <a:spAutoFit/>
          </a:bodyPr>
          <a:lstStyle/>
          <a:p>
            <a:pPr algn="ctr"/>
            <a:r>
              <a:rPr lang="en-US" sz="1400" dirty="0"/>
              <a:t>IMPACT OF ANTI-SMOKING/VAPING ADVERTISMENTS</a:t>
            </a:r>
          </a:p>
        </p:txBody>
      </p:sp>
    </p:spTree>
    <p:extLst>
      <p:ext uri="{BB962C8B-B14F-4D97-AF65-F5344CB8AC3E}">
        <p14:creationId xmlns:p14="http://schemas.microsoft.com/office/powerpoint/2010/main" val="22579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452044C2-B7FB-488F-8CAE-69BE8EF7B80A}"/>
              </a:ext>
            </a:extLst>
          </p:cNvPr>
          <p:cNvGraphicFramePr/>
          <p:nvPr>
            <p:extLst>
              <p:ext uri="{D42A27DB-BD31-4B8C-83A1-F6EECF244321}">
                <p14:modId xmlns:p14="http://schemas.microsoft.com/office/powerpoint/2010/main" val="1236147055"/>
              </p:ext>
            </p:extLst>
          </p:nvPr>
        </p:nvGraphicFramePr>
        <p:xfrm>
          <a:off x="1347960" y="2033768"/>
          <a:ext cx="11386828" cy="40406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02587" y="642676"/>
            <a:ext cx="11574420" cy="1969770"/>
          </a:xfrm>
          <a:prstGeom prst="rect">
            <a:avLst/>
          </a:prstGeom>
          <a:noFill/>
        </p:spPr>
        <p:txBody>
          <a:bodyPr wrap="square" rtlCol="0">
            <a:spAutoFit/>
          </a:bodyPr>
          <a:lstStyle/>
          <a:p>
            <a:pPr lvl="1">
              <a:buSzPct val="60000"/>
            </a:pPr>
            <a:endParaRPr lang="en-US" sz="1000" dirty="0"/>
          </a:p>
          <a:p>
            <a:pPr marL="285750" indent="-285750">
              <a:buSzPct val="100000"/>
              <a:buFont typeface="Wingdings" charset="2"/>
              <a:buChar char="v"/>
            </a:pPr>
            <a:r>
              <a:rPr lang="en-US" sz="1600" dirty="0"/>
              <a:t>They are least likely to be convinced to quit by entertainment, sports or social media figures, an anonymous helpline/online chat or a religious leader.</a:t>
            </a:r>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6384"/>
            <a:ext cx="11737234" cy="1015663"/>
          </a:xfrm>
          <a:prstGeom prst="rect">
            <a:avLst/>
          </a:prstGeom>
          <a:noFill/>
        </p:spPr>
        <p:txBody>
          <a:bodyPr wrap="square" rtlCol="0">
            <a:spAutoFit/>
          </a:bodyPr>
          <a:lstStyle/>
          <a:p>
            <a:r>
              <a:rPr lang="en-US" sz="2000" dirty="0">
                <a:solidFill>
                  <a:schemeClr val="bg1"/>
                </a:solidFill>
              </a:rPr>
              <a:t>Respondents are most likely to be convinced to quit smoking/</a:t>
            </a:r>
            <a:r>
              <a:rPr lang="en-US" sz="2000" dirty="0" err="1">
                <a:solidFill>
                  <a:schemeClr val="bg1"/>
                </a:solidFill>
              </a:rPr>
              <a:t>vaping</a:t>
            </a:r>
            <a:r>
              <a:rPr lang="en-US" sz="2000" dirty="0">
                <a:solidFill>
                  <a:schemeClr val="bg1"/>
                </a:solidFill>
              </a:rPr>
              <a:t> by family members, as well as a doctor or healthcare provider.</a:t>
            </a:r>
            <a:endParaRPr lang="en-US" sz="1100" dirty="0">
              <a:solidFill>
                <a:schemeClr val="bg1"/>
              </a:solidFill>
            </a:endParaRPr>
          </a:p>
          <a:p>
            <a:endParaRPr lang="en-US" sz="2000" dirty="0">
              <a:solidFill>
                <a:schemeClr val="bg1"/>
              </a:solidFill>
            </a:endParaRPr>
          </a:p>
        </p:txBody>
      </p:sp>
      <p:sp>
        <p:nvSpPr>
          <p:cNvPr id="3" name="Slide Number Placeholder 2"/>
          <p:cNvSpPr>
            <a:spLocks noGrp="1"/>
          </p:cNvSpPr>
          <p:nvPr>
            <p:ph type="sldNum" sz="quarter" idx="12"/>
          </p:nvPr>
        </p:nvSpPr>
        <p:spPr/>
        <p:txBody>
          <a:bodyPr/>
          <a:lstStyle/>
          <a:p>
            <a:fld id="{B7C5CABF-F878-C74C-8870-EC106A83C25A}" type="slidenum">
              <a:rPr lang="en-US" smtClean="0"/>
              <a:t>22</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69F2863-2567-45BF-BD50-98655498802E}"/>
              </a:ext>
            </a:extLst>
          </p:cNvPr>
          <p:cNvSpPr txBox="1"/>
          <p:nvPr/>
        </p:nvSpPr>
        <p:spPr>
          <a:xfrm>
            <a:off x="402585" y="6224915"/>
            <a:ext cx="11049899" cy="261610"/>
          </a:xfrm>
          <a:prstGeom prst="rect">
            <a:avLst/>
          </a:prstGeom>
          <a:noFill/>
        </p:spPr>
        <p:txBody>
          <a:bodyPr wrap="square" rtlCol="0">
            <a:spAutoFit/>
          </a:bodyPr>
          <a:lstStyle/>
          <a:p>
            <a:r>
              <a:rPr lang="en-US" sz="1100" dirty="0"/>
              <a:t>Q28. What sources are most likely to convince you to quit smoking or using tobacco or vaping products? (n=500) </a:t>
            </a:r>
          </a:p>
        </p:txBody>
      </p:sp>
      <p:sp>
        <p:nvSpPr>
          <p:cNvPr id="9" name="TextBox 8"/>
          <p:cNvSpPr txBox="1"/>
          <p:nvPr/>
        </p:nvSpPr>
        <p:spPr>
          <a:xfrm>
            <a:off x="10593219" y="6005029"/>
            <a:ext cx="1382889" cy="246221"/>
          </a:xfrm>
          <a:prstGeom prst="rect">
            <a:avLst/>
          </a:prstGeom>
          <a:noFill/>
        </p:spPr>
        <p:txBody>
          <a:bodyPr wrap="square" rtlCol="0">
            <a:spAutoFit/>
          </a:bodyPr>
          <a:lstStyle/>
          <a:p>
            <a:r>
              <a:rPr lang="en-US" sz="1000" dirty="0"/>
              <a:t>n=500</a:t>
            </a:r>
          </a:p>
        </p:txBody>
      </p:sp>
      <p:sp>
        <p:nvSpPr>
          <p:cNvPr id="11" name="TextBox 10"/>
          <p:cNvSpPr txBox="1"/>
          <p:nvPr/>
        </p:nvSpPr>
        <p:spPr>
          <a:xfrm>
            <a:off x="1508779" y="1618269"/>
            <a:ext cx="8508380" cy="307777"/>
          </a:xfrm>
          <a:prstGeom prst="rect">
            <a:avLst/>
          </a:prstGeom>
          <a:noFill/>
          <a:ln>
            <a:solidFill>
              <a:schemeClr val="tx1"/>
            </a:solidFill>
          </a:ln>
        </p:spPr>
        <p:txBody>
          <a:bodyPr wrap="square" rtlCol="0">
            <a:spAutoFit/>
          </a:bodyPr>
          <a:lstStyle/>
          <a:p>
            <a:pPr algn="ctr"/>
            <a:r>
              <a:rPr lang="en-US" sz="1400" dirty="0"/>
              <a:t>SOURCES MOST LIKELY TO CONVINCE THEM TO QUIT USING TOBACCO/VAPING PRODUCTS</a:t>
            </a:r>
          </a:p>
        </p:txBody>
      </p:sp>
    </p:spTree>
    <p:extLst>
      <p:ext uri="{BB962C8B-B14F-4D97-AF65-F5344CB8AC3E}">
        <p14:creationId xmlns:p14="http://schemas.microsoft.com/office/powerpoint/2010/main" val="3685446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452044C2-B7FB-488F-8CAE-69BE8EF7B80A}"/>
              </a:ext>
            </a:extLst>
          </p:cNvPr>
          <p:cNvGraphicFramePr/>
          <p:nvPr>
            <p:extLst>
              <p:ext uri="{D42A27DB-BD31-4B8C-83A1-F6EECF244321}">
                <p14:modId xmlns:p14="http://schemas.microsoft.com/office/powerpoint/2010/main" val="1947856712"/>
              </p:ext>
            </p:extLst>
          </p:nvPr>
        </p:nvGraphicFramePr>
        <p:xfrm>
          <a:off x="1691733" y="1964354"/>
          <a:ext cx="11386828" cy="40979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02587" y="520809"/>
            <a:ext cx="11574420" cy="892552"/>
          </a:xfrm>
          <a:prstGeom prst="rect">
            <a:avLst/>
          </a:prstGeom>
          <a:noFill/>
        </p:spPr>
        <p:txBody>
          <a:bodyPr wrap="square" rtlCol="0">
            <a:spAutoFit/>
          </a:bodyPr>
          <a:lstStyle/>
          <a:p>
            <a:pPr lvl="1">
              <a:buSzPct val="60000"/>
            </a:pPr>
            <a:endParaRPr lang="en-US" sz="1000" dirty="0"/>
          </a:p>
          <a:p>
            <a:pPr marL="285750" indent="-285750">
              <a:buSzPct val="100000"/>
              <a:buFont typeface="Wingdings" charset="2"/>
              <a:buChar char="v"/>
            </a:pPr>
            <a:r>
              <a:rPr lang="en-US" sz="1600" dirty="0"/>
              <a:t>The same number believe they could quit on their own without any help.</a:t>
            </a:r>
          </a:p>
          <a:p>
            <a:pPr marL="285750" indent="-285750">
              <a:buSzPct val="100000"/>
              <a:buFont typeface="Wingdings" charset="2"/>
              <a:buChar char="v"/>
            </a:pPr>
            <a:endParaRPr lang="en-US" sz="1000" dirty="0"/>
          </a:p>
          <a:p>
            <a:pPr marL="285750" indent="-285750">
              <a:buSzPct val="100000"/>
              <a:buFont typeface="Wingdings" charset="2"/>
              <a:buChar char="v"/>
            </a:pPr>
            <a:r>
              <a:rPr lang="en-US" sz="1600" dirty="0"/>
              <a:t>Some say they would turn to family members or friends to help them quit.</a:t>
            </a: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80142"/>
            <a:ext cx="11737234" cy="707886"/>
          </a:xfrm>
          <a:prstGeom prst="rect">
            <a:avLst/>
          </a:prstGeom>
          <a:noFill/>
        </p:spPr>
        <p:txBody>
          <a:bodyPr wrap="square" rtlCol="0">
            <a:spAutoFit/>
          </a:bodyPr>
          <a:lstStyle/>
          <a:p>
            <a:r>
              <a:rPr lang="en-US" sz="2000" dirty="0">
                <a:solidFill>
                  <a:schemeClr val="bg1"/>
                </a:solidFill>
              </a:rPr>
              <a:t>A little more than one-third of Idahoans say they would seek help to quit tobacco/</a:t>
            </a:r>
            <a:r>
              <a:rPr lang="en-US" sz="2000" dirty="0" err="1">
                <a:solidFill>
                  <a:schemeClr val="bg1"/>
                </a:solidFill>
              </a:rPr>
              <a:t>vaping</a:t>
            </a:r>
            <a:r>
              <a:rPr lang="en-US" sz="2000" dirty="0">
                <a:solidFill>
                  <a:schemeClr val="bg1"/>
                </a:solidFill>
              </a:rPr>
              <a:t> products a doctor or healthcare provider.</a:t>
            </a:r>
          </a:p>
        </p:txBody>
      </p:sp>
      <p:sp>
        <p:nvSpPr>
          <p:cNvPr id="3" name="Slide Number Placeholder 2"/>
          <p:cNvSpPr>
            <a:spLocks noGrp="1"/>
          </p:cNvSpPr>
          <p:nvPr>
            <p:ph type="sldNum" sz="quarter" idx="12"/>
          </p:nvPr>
        </p:nvSpPr>
        <p:spPr/>
        <p:txBody>
          <a:bodyPr/>
          <a:lstStyle/>
          <a:p>
            <a:fld id="{B7C5CABF-F878-C74C-8870-EC106A83C25A}" type="slidenum">
              <a:rPr lang="en-US" smtClean="0"/>
              <a:t>23</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69F2863-2567-45BF-BD50-98655498802E}"/>
              </a:ext>
            </a:extLst>
          </p:cNvPr>
          <p:cNvSpPr txBox="1"/>
          <p:nvPr/>
        </p:nvSpPr>
        <p:spPr>
          <a:xfrm>
            <a:off x="402585" y="6224915"/>
            <a:ext cx="11049899" cy="261610"/>
          </a:xfrm>
          <a:prstGeom prst="rect">
            <a:avLst/>
          </a:prstGeom>
          <a:noFill/>
        </p:spPr>
        <p:txBody>
          <a:bodyPr wrap="square" rtlCol="0">
            <a:spAutoFit/>
          </a:bodyPr>
          <a:lstStyle/>
          <a:p>
            <a:r>
              <a:rPr lang="en-US" sz="1100" dirty="0"/>
              <a:t>Q29. If you ever decide to quit smoking or using tobacco or vaping products, where would you go for help? </a:t>
            </a:r>
          </a:p>
        </p:txBody>
      </p:sp>
      <p:sp>
        <p:nvSpPr>
          <p:cNvPr id="9" name="TextBox 8"/>
          <p:cNvSpPr txBox="1"/>
          <p:nvPr/>
        </p:nvSpPr>
        <p:spPr>
          <a:xfrm>
            <a:off x="10593219" y="6005029"/>
            <a:ext cx="1382889" cy="246221"/>
          </a:xfrm>
          <a:prstGeom prst="rect">
            <a:avLst/>
          </a:prstGeom>
          <a:noFill/>
        </p:spPr>
        <p:txBody>
          <a:bodyPr wrap="square" rtlCol="0">
            <a:spAutoFit/>
          </a:bodyPr>
          <a:lstStyle/>
          <a:p>
            <a:r>
              <a:rPr lang="en-US" sz="1000" dirty="0"/>
              <a:t>n=500</a:t>
            </a:r>
          </a:p>
        </p:txBody>
      </p:sp>
      <p:sp>
        <p:nvSpPr>
          <p:cNvPr id="11" name="TextBox 10"/>
          <p:cNvSpPr txBox="1"/>
          <p:nvPr/>
        </p:nvSpPr>
        <p:spPr>
          <a:xfrm>
            <a:off x="1856285" y="1671614"/>
            <a:ext cx="7592515" cy="307777"/>
          </a:xfrm>
          <a:prstGeom prst="rect">
            <a:avLst/>
          </a:prstGeom>
          <a:noFill/>
          <a:ln>
            <a:solidFill>
              <a:schemeClr val="tx1"/>
            </a:solidFill>
          </a:ln>
        </p:spPr>
        <p:txBody>
          <a:bodyPr wrap="square" rtlCol="0">
            <a:spAutoFit/>
          </a:bodyPr>
          <a:lstStyle/>
          <a:p>
            <a:pPr algn="ctr"/>
            <a:r>
              <a:rPr lang="en-US" sz="1400" dirty="0"/>
              <a:t>RESOURCES WOULD USE TO QUIT USING TOBACCO/VAPING  PRODUCTS</a:t>
            </a:r>
          </a:p>
        </p:txBody>
      </p:sp>
    </p:spTree>
    <p:extLst>
      <p:ext uri="{BB962C8B-B14F-4D97-AF65-F5344CB8AC3E}">
        <p14:creationId xmlns:p14="http://schemas.microsoft.com/office/powerpoint/2010/main" val="366976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rgbClr val="FFC177"/>
          </a:solidFill>
          <a:ln w="3810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68778" y="3963555"/>
            <a:ext cx="10957162"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tx1">
                    <a:lumMod val="65000"/>
                    <a:lumOff val="35000"/>
                  </a:schemeClr>
                </a:solidFill>
                <a:latin typeface="Franklin Gothic Demi Cond" charset="0"/>
                <a:ea typeface="Franklin Gothic Demi Cond" charset="0"/>
                <a:cs typeface="Franklin Gothic Demi Cond" charset="0"/>
              </a:rPr>
              <a:t>Detailed Findings – CIGARETTE USERS</a:t>
            </a:r>
          </a:p>
        </p:txBody>
      </p:sp>
      <p:sp>
        <p:nvSpPr>
          <p:cNvPr id="3" name="Slide Number Placeholder 2"/>
          <p:cNvSpPr>
            <a:spLocks noGrp="1"/>
          </p:cNvSpPr>
          <p:nvPr>
            <p:ph type="sldNum" sz="quarter" idx="12"/>
          </p:nvPr>
        </p:nvSpPr>
        <p:spPr/>
        <p:txBody>
          <a:bodyPr/>
          <a:lstStyle/>
          <a:p>
            <a:fld id="{B7C5CABF-F878-C74C-8870-EC106A83C25A}" type="slidenum">
              <a:rPr lang="en-US" smtClean="0"/>
              <a:t>24</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6600146" y="126589"/>
            <a:ext cx="5306105" cy="2450524"/>
            <a:chOff x="4218896" y="782756"/>
            <a:chExt cx="5306105" cy="2450524"/>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18896" y="1111249"/>
              <a:ext cx="2116239" cy="138641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9963" y="1544757"/>
              <a:ext cx="1825038" cy="121372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3236" y="782756"/>
              <a:ext cx="1825337" cy="982874"/>
            </a:xfrm>
            <a:prstGeom prst="rect">
              <a:avLst/>
            </a:prstGeom>
          </p:spPr>
        </p:pic>
        <p:pic>
          <p:nvPicPr>
            <p:cNvPr id="11" name="Picture 10"/>
            <p:cNvPicPr>
              <a:picLocks noChangeAspect="1"/>
            </p:cNvPicPr>
            <p:nvPr/>
          </p:nvPicPr>
          <p:blipFill>
            <a:blip r:embed="rId5"/>
            <a:stretch>
              <a:fillRect/>
            </a:stretch>
          </p:blipFill>
          <p:spPr>
            <a:xfrm>
              <a:off x="5818481" y="2064409"/>
              <a:ext cx="2087269" cy="1168871"/>
            </a:xfrm>
            <a:prstGeom prst="rect">
              <a:avLst/>
            </a:prstGeom>
          </p:spPr>
        </p:pic>
      </p:grpSp>
    </p:spTree>
    <p:extLst>
      <p:ext uri="{BB962C8B-B14F-4D97-AF65-F5344CB8AC3E}">
        <p14:creationId xmlns:p14="http://schemas.microsoft.com/office/powerpoint/2010/main" val="3536482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580005"/>
            <a:chOff x="0" y="412249"/>
            <a:chExt cx="12192000" cy="580005"/>
          </a:xfrm>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rgbClr val="FFC177"/>
            </a:solid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9360568" cy="400110"/>
            </a:xfrm>
            <a:prstGeom prst="rect">
              <a:avLst/>
            </a:prstGeom>
            <a:noFill/>
          </p:spPr>
          <p:txBody>
            <a:bodyPr wrap="square" rtlCol="0">
              <a:spAutoFit/>
            </a:bodyPr>
            <a:lstStyle/>
            <a:p>
              <a:r>
                <a:rPr lang="en-US" sz="2000" b="1" dirty="0">
                  <a:solidFill>
                    <a:schemeClr val="tx1">
                      <a:lumMod val="65000"/>
                      <a:lumOff val="35000"/>
                    </a:schemeClr>
                  </a:solidFill>
                </a:rPr>
                <a:t>The majority of Idahoans using cigarettes are smoking multiple times a day.</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25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40301542"/>
              </p:ext>
            </p:extLst>
          </p:nvPr>
        </p:nvGraphicFramePr>
        <p:xfrm>
          <a:off x="717332" y="2335409"/>
          <a:ext cx="2004273" cy="1836515"/>
        </p:xfrm>
        <a:graphic>
          <a:graphicData uri="http://schemas.openxmlformats.org/drawingml/2006/table">
            <a:tbl>
              <a:tblPr>
                <a:tableStyleId>{18603FDC-E32A-4AB5-989C-0864C3EAD2B8}</a:tableStyleId>
              </a:tblPr>
              <a:tblGrid>
                <a:gridCol w="1492325">
                  <a:extLst>
                    <a:ext uri="{9D8B030D-6E8A-4147-A177-3AD203B41FA5}">
                      <a16:colId xmlns:a16="http://schemas.microsoft.com/office/drawing/2014/main" val="20000"/>
                    </a:ext>
                  </a:extLst>
                </a:gridCol>
                <a:gridCol w="511948">
                  <a:extLst>
                    <a:ext uri="{9D8B030D-6E8A-4147-A177-3AD203B41FA5}">
                      <a16:colId xmlns:a16="http://schemas.microsoft.com/office/drawing/2014/main" val="20001"/>
                    </a:ext>
                  </a:extLst>
                </a:gridCol>
              </a:tblGrid>
              <a:tr h="333055">
                <a:tc gridSpan="2">
                  <a:txBody>
                    <a:bodyPr/>
                    <a:lstStyle/>
                    <a:p>
                      <a:pPr algn="ctr" fontAlgn="t"/>
                      <a:r>
                        <a:rPr lang="en-US" sz="1100" b="1" u="none" strike="noStrike" dirty="0">
                          <a:solidFill>
                            <a:schemeClr val="tx1">
                              <a:lumMod val="85000"/>
                              <a:lumOff val="15000"/>
                            </a:schemeClr>
                          </a:solidFill>
                          <a:effectLst/>
                        </a:rPr>
                        <a:t>HOW OFTEN USE CIGARETTES</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14780">
                <a:tc>
                  <a:txBody>
                    <a:bodyPr/>
                    <a:lstStyle/>
                    <a:p>
                      <a:pPr algn="l" fontAlgn="t"/>
                      <a:r>
                        <a:rPr lang="en-US" sz="1000" u="none" strike="noStrike" dirty="0">
                          <a:solidFill>
                            <a:schemeClr val="tx1">
                              <a:lumMod val="85000"/>
                              <a:lumOff val="15000"/>
                            </a:schemeClr>
                          </a:solidFill>
                          <a:effectLst/>
                        </a:rPr>
                        <a:t>Multiple times a day</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tc>
                  <a:txBody>
                    <a:bodyPr/>
                    <a:lstStyle/>
                    <a:p>
                      <a:pPr algn="ctr" fontAlgn="t"/>
                      <a:r>
                        <a:rPr lang="en-US" sz="1000" u="none" strike="noStrike" dirty="0">
                          <a:solidFill>
                            <a:schemeClr val="tx1">
                              <a:lumMod val="85000"/>
                              <a:lumOff val="15000"/>
                            </a:schemeClr>
                          </a:solidFill>
                          <a:effectLst/>
                        </a:rPr>
                        <a:t>69%</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extLst>
                  <a:ext uri="{0D108BD9-81ED-4DB2-BD59-A6C34878D82A}">
                    <a16:rowId xmlns:a16="http://schemas.microsoft.com/office/drawing/2014/main" val="10001"/>
                  </a:ext>
                </a:extLst>
              </a:tr>
              <a:tr h="214780">
                <a:tc>
                  <a:txBody>
                    <a:bodyPr/>
                    <a:lstStyle/>
                    <a:p>
                      <a:pPr algn="l" fontAlgn="t"/>
                      <a:r>
                        <a:rPr lang="en-US" sz="1000" u="none" strike="noStrike" dirty="0">
                          <a:solidFill>
                            <a:schemeClr val="tx1">
                              <a:lumMod val="85000"/>
                              <a:lumOff val="15000"/>
                            </a:schemeClr>
                          </a:solidFill>
                          <a:effectLst/>
                        </a:rPr>
                        <a:t>Once a day</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tc>
                  <a:txBody>
                    <a:bodyPr/>
                    <a:lstStyle/>
                    <a:p>
                      <a:pPr algn="ctr" fontAlgn="t"/>
                      <a:r>
                        <a:rPr lang="en-US" sz="1000" u="none" strike="noStrike" dirty="0">
                          <a:solidFill>
                            <a:schemeClr val="tx1">
                              <a:lumMod val="85000"/>
                              <a:lumOff val="15000"/>
                            </a:schemeClr>
                          </a:solidFill>
                          <a:effectLst/>
                        </a:rPr>
                        <a:t>5%</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extLst>
                  <a:ext uri="{0D108BD9-81ED-4DB2-BD59-A6C34878D82A}">
                    <a16:rowId xmlns:a16="http://schemas.microsoft.com/office/drawing/2014/main" val="10002"/>
                  </a:ext>
                </a:extLst>
              </a:tr>
              <a:tr h="214780">
                <a:tc>
                  <a:txBody>
                    <a:bodyPr/>
                    <a:lstStyle/>
                    <a:p>
                      <a:pPr algn="l" fontAlgn="t"/>
                      <a:r>
                        <a:rPr lang="en-US" sz="1000" u="none" strike="noStrike" dirty="0">
                          <a:solidFill>
                            <a:schemeClr val="tx1">
                              <a:lumMod val="85000"/>
                              <a:lumOff val="15000"/>
                            </a:schemeClr>
                          </a:solidFill>
                          <a:effectLst/>
                        </a:rPr>
                        <a:t>Several times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tc>
                  <a:txBody>
                    <a:bodyPr/>
                    <a:lstStyle/>
                    <a:p>
                      <a:pPr algn="ctr" fontAlgn="t"/>
                      <a:r>
                        <a:rPr lang="en-US" sz="1000" u="none" strike="noStrike" dirty="0">
                          <a:solidFill>
                            <a:schemeClr val="tx1">
                              <a:lumMod val="85000"/>
                              <a:lumOff val="15000"/>
                            </a:schemeClr>
                          </a:solidFill>
                          <a:effectLst/>
                        </a:rPr>
                        <a:t>5%</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extLst>
                  <a:ext uri="{0D108BD9-81ED-4DB2-BD59-A6C34878D82A}">
                    <a16:rowId xmlns:a16="http://schemas.microsoft.com/office/drawing/2014/main" val="10003"/>
                  </a:ext>
                </a:extLst>
              </a:tr>
              <a:tr h="214780">
                <a:tc>
                  <a:txBody>
                    <a:bodyPr/>
                    <a:lstStyle/>
                    <a:p>
                      <a:pPr algn="l" fontAlgn="t"/>
                      <a:r>
                        <a:rPr lang="en-US" sz="1000" u="none" strike="noStrike" dirty="0">
                          <a:solidFill>
                            <a:schemeClr val="tx1">
                              <a:lumMod val="85000"/>
                              <a:lumOff val="15000"/>
                            </a:schemeClr>
                          </a:solidFill>
                          <a:effectLst/>
                        </a:rPr>
                        <a:t>Once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tc>
                  <a:txBody>
                    <a:bodyPr/>
                    <a:lstStyle/>
                    <a:p>
                      <a:pPr algn="ctr" fontAlgn="t"/>
                      <a:r>
                        <a:rPr lang="en-US" sz="1000" u="none" strike="noStrike" dirty="0">
                          <a:solidFill>
                            <a:schemeClr val="tx1">
                              <a:lumMod val="85000"/>
                              <a:lumOff val="15000"/>
                            </a:schemeClr>
                          </a:solidFill>
                          <a:effectLst/>
                        </a:rPr>
                        <a:t>2%</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extLst>
                  <a:ext uri="{0D108BD9-81ED-4DB2-BD59-A6C34878D82A}">
                    <a16:rowId xmlns:a16="http://schemas.microsoft.com/office/drawing/2014/main" val="10004"/>
                  </a:ext>
                </a:extLst>
              </a:tr>
              <a:tr h="214780">
                <a:tc>
                  <a:txBody>
                    <a:bodyPr/>
                    <a:lstStyle/>
                    <a:p>
                      <a:pPr algn="l" fontAlgn="t"/>
                      <a:r>
                        <a:rPr lang="en-US" sz="1000" u="none" strike="noStrike" dirty="0">
                          <a:solidFill>
                            <a:schemeClr val="tx1">
                              <a:lumMod val="85000"/>
                              <a:lumOff val="15000"/>
                            </a:schemeClr>
                          </a:solidFill>
                          <a:effectLst/>
                        </a:rPr>
                        <a:t>Several times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tc>
                  <a:txBody>
                    <a:bodyPr/>
                    <a:lstStyle/>
                    <a:p>
                      <a:pPr algn="ctr" fontAlgn="t"/>
                      <a:r>
                        <a:rPr lang="en-US" sz="1000" u="none" strike="noStrike" dirty="0">
                          <a:solidFill>
                            <a:schemeClr val="tx1">
                              <a:lumMod val="85000"/>
                              <a:lumOff val="15000"/>
                            </a:schemeClr>
                          </a:solidFill>
                          <a:effectLst/>
                        </a:rPr>
                        <a:t>5%</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extLst>
                  <a:ext uri="{0D108BD9-81ED-4DB2-BD59-A6C34878D82A}">
                    <a16:rowId xmlns:a16="http://schemas.microsoft.com/office/drawing/2014/main" val="10005"/>
                  </a:ext>
                </a:extLst>
              </a:tr>
              <a:tr h="214780">
                <a:tc>
                  <a:txBody>
                    <a:bodyPr/>
                    <a:lstStyle/>
                    <a:p>
                      <a:pPr algn="l" fontAlgn="t"/>
                      <a:r>
                        <a:rPr lang="en-US" sz="1000" u="none" strike="noStrike" dirty="0">
                          <a:solidFill>
                            <a:schemeClr val="tx1">
                              <a:lumMod val="85000"/>
                              <a:lumOff val="15000"/>
                            </a:schemeClr>
                          </a:solidFill>
                          <a:effectLst/>
                        </a:rPr>
                        <a:t>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tc>
                  <a:txBody>
                    <a:bodyPr/>
                    <a:lstStyle/>
                    <a:p>
                      <a:pPr algn="ctr" fontAlgn="t"/>
                      <a:r>
                        <a:rPr lang="en-US" sz="1000" u="none" strike="noStrike" dirty="0">
                          <a:solidFill>
                            <a:schemeClr val="tx1">
                              <a:lumMod val="85000"/>
                              <a:lumOff val="15000"/>
                            </a:schemeClr>
                          </a:solidFill>
                          <a:effectLst/>
                        </a:rPr>
                        <a:t>2%</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extLst>
                  <a:ext uri="{0D108BD9-81ED-4DB2-BD59-A6C34878D82A}">
                    <a16:rowId xmlns:a16="http://schemas.microsoft.com/office/drawing/2014/main" val="10006"/>
                  </a:ext>
                </a:extLst>
              </a:tr>
              <a:tr h="214780">
                <a:tc>
                  <a:txBody>
                    <a:bodyPr/>
                    <a:lstStyle/>
                    <a:p>
                      <a:pPr algn="l" fontAlgn="t"/>
                      <a:r>
                        <a:rPr lang="en-US" sz="1000" u="none" strike="noStrike" dirty="0">
                          <a:solidFill>
                            <a:schemeClr val="tx1">
                              <a:lumMod val="85000"/>
                              <a:lumOff val="15000"/>
                            </a:schemeClr>
                          </a:solidFill>
                          <a:effectLst/>
                        </a:rPr>
                        <a:t>Less than 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tc>
                  <a:txBody>
                    <a:bodyPr/>
                    <a:lstStyle/>
                    <a:p>
                      <a:pPr algn="ctr" fontAlgn="t"/>
                      <a:r>
                        <a:rPr lang="en-US" sz="1000" u="none" strike="noStrike" dirty="0">
                          <a:solidFill>
                            <a:schemeClr val="tx1">
                              <a:lumMod val="85000"/>
                              <a:lumOff val="15000"/>
                            </a:schemeClr>
                          </a:solidFill>
                          <a:effectLst/>
                        </a:rPr>
                        <a:t>12%</a:t>
                      </a:r>
                      <a:endParaRPr lang="en-US" sz="1000" b="0" i="0" u="none" strike="noStrike" dirty="0">
                        <a:solidFill>
                          <a:schemeClr val="tx1">
                            <a:lumMod val="85000"/>
                            <a:lumOff val="15000"/>
                          </a:schemeClr>
                        </a:solidFill>
                        <a:effectLst/>
                        <a:latin typeface="Arial"/>
                      </a:endParaRPr>
                    </a:p>
                  </a:txBody>
                  <a:tcPr marL="12700" marR="12700" marT="12700" marB="0">
                    <a:solidFill>
                      <a:srgbClr val="FFC177"/>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60037991"/>
              </p:ext>
            </p:extLst>
          </p:nvPr>
        </p:nvGraphicFramePr>
        <p:xfrm>
          <a:off x="6341294" y="2328078"/>
          <a:ext cx="1888324" cy="1754596"/>
        </p:xfrm>
        <a:graphic>
          <a:graphicData uri="http://schemas.openxmlformats.org/drawingml/2006/table">
            <a:tbl>
              <a:tblPr>
                <a:effectLst>
                  <a:outerShdw blurRad="57150" dist="19050" dir="5400000" algn="tl" rotWithShape="0">
                    <a:srgbClr val="000000">
                      <a:alpha val="63000"/>
                    </a:srgbClr>
                  </a:outerShdw>
                </a:effectLst>
              </a:tblPr>
              <a:tblGrid>
                <a:gridCol w="1270257">
                  <a:extLst>
                    <a:ext uri="{9D8B030D-6E8A-4147-A177-3AD203B41FA5}">
                      <a16:colId xmlns:a16="http://schemas.microsoft.com/office/drawing/2014/main" val="20000"/>
                    </a:ext>
                  </a:extLst>
                </a:gridCol>
                <a:gridCol w="618067">
                  <a:extLst>
                    <a:ext uri="{9D8B030D-6E8A-4147-A177-3AD203B41FA5}">
                      <a16:colId xmlns:a16="http://schemas.microsoft.com/office/drawing/2014/main" val="20001"/>
                    </a:ext>
                  </a:extLst>
                </a:gridCol>
              </a:tblGrid>
              <a:tr h="234436">
                <a:tc gridSpan="2">
                  <a:txBody>
                    <a:bodyPr/>
                    <a:lstStyle/>
                    <a:p>
                      <a:pPr algn="ctr" fontAlgn="t"/>
                      <a:r>
                        <a:rPr lang="en-US" sz="1100" b="1" i="0" u="none" strike="noStrike" dirty="0">
                          <a:solidFill>
                            <a:srgbClr val="000000"/>
                          </a:solidFill>
                          <a:effectLst/>
                          <a:latin typeface="+mn-lt"/>
                        </a:rPr>
                        <a:t>HOW LONG USED CIGARETTES</a:t>
                      </a:r>
                    </a:p>
                    <a:p>
                      <a:pPr algn="ctr" fontAlgn="t"/>
                      <a:endParaRPr lang="en-US" sz="1100" b="1" i="0" u="none" strike="noStrike" dirty="0">
                        <a:solidFill>
                          <a:srgbClr val="000000"/>
                        </a:solidFill>
                        <a:effectLst/>
                        <a:latin typeface="+mn-lt"/>
                      </a:endParaRPr>
                    </a:p>
                  </a:txBody>
                  <a:tcPr marL="12700" marR="12700" marT="12700" marB="0">
                    <a:lnL>
                      <a:noFill/>
                    </a:lnL>
                    <a:lnR>
                      <a:noFill/>
                    </a:lnR>
                    <a:lnT>
                      <a:noFill/>
                    </a:lnT>
                    <a:lnB>
                      <a:noFill/>
                    </a:lnB>
                    <a:solidFill>
                      <a:srgbClr val="FFC177"/>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34436">
                <a:tc>
                  <a:txBody>
                    <a:bodyPr/>
                    <a:lstStyle/>
                    <a:p>
                      <a:pPr algn="l" fontAlgn="t"/>
                      <a:r>
                        <a:rPr lang="en-US" sz="1000" b="0" i="0" u="none" strike="noStrike" dirty="0">
                          <a:solidFill>
                            <a:srgbClr val="000000"/>
                          </a:solidFill>
                          <a:effectLst/>
                          <a:latin typeface="+mn-lt"/>
                        </a:rPr>
                        <a:t>Less than one year</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6%</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1"/>
                  </a:ext>
                </a:extLst>
              </a:tr>
              <a:tr h="234436">
                <a:tc>
                  <a:txBody>
                    <a:bodyPr/>
                    <a:lstStyle/>
                    <a:p>
                      <a:pPr algn="l" fontAlgn="t"/>
                      <a:r>
                        <a:rPr lang="en-US" sz="1000" b="0" i="0" u="none" strike="noStrike" dirty="0">
                          <a:solidFill>
                            <a:srgbClr val="000000"/>
                          </a:solidFill>
                          <a:effectLst/>
                          <a:latin typeface="+mn-lt"/>
                        </a:rPr>
                        <a:t>1-3 years</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14%</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2"/>
                  </a:ext>
                </a:extLst>
              </a:tr>
              <a:tr h="234436">
                <a:tc>
                  <a:txBody>
                    <a:bodyPr/>
                    <a:lstStyle/>
                    <a:p>
                      <a:pPr algn="l" fontAlgn="t"/>
                      <a:r>
                        <a:rPr lang="en-US" sz="1000" b="0" i="0" u="none" strike="noStrike" dirty="0">
                          <a:solidFill>
                            <a:srgbClr val="000000"/>
                          </a:solidFill>
                          <a:effectLst/>
                          <a:latin typeface="+mn-lt"/>
                        </a:rPr>
                        <a:t>4 to 6 years</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9%</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3"/>
                  </a:ext>
                </a:extLst>
              </a:tr>
              <a:tr h="234436">
                <a:tc>
                  <a:txBody>
                    <a:bodyPr/>
                    <a:lstStyle/>
                    <a:p>
                      <a:pPr algn="l" fontAlgn="t"/>
                      <a:r>
                        <a:rPr lang="en-US" sz="1000" b="0" i="0" u="none" strike="noStrike">
                          <a:solidFill>
                            <a:srgbClr val="000000"/>
                          </a:solidFill>
                          <a:effectLst/>
                          <a:latin typeface="+mn-lt"/>
                        </a:rPr>
                        <a:t>7-10 years</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14%</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4"/>
                  </a:ext>
                </a:extLst>
              </a:tr>
              <a:tr h="234436">
                <a:tc>
                  <a:txBody>
                    <a:bodyPr/>
                    <a:lstStyle/>
                    <a:p>
                      <a:pPr algn="l" fontAlgn="t"/>
                      <a:r>
                        <a:rPr lang="en-US" sz="1000" b="0" i="0" u="none" strike="noStrike">
                          <a:solidFill>
                            <a:srgbClr val="000000"/>
                          </a:solidFill>
                          <a:effectLst/>
                          <a:latin typeface="+mn-lt"/>
                        </a:rPr>
                        <a:t>11-20 years</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24%</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5"/>
                  </a:ext>
                </a:extLst>
              </a:tr>
              <a:tr h="234436">
                <a:tc>
                  <a:txBody>
                    <a:bodyPr/>
                    <a:lstStyle/>
                    <a:p>
                      <a:pPr algn="l" fontAlgn="t"/>
                      <a:r>
                        <a:rPr lang="en-US" sz="1000" b="0" i="0" u="none" strike="noStrike">
                          <a:solidFill>
                            <a:srgbClr val="000000"/>
                          </a:solidFill>
                          <a:effectLst/>
                          <a:latin typeface="+mn-lt"/>
                        </a:rPr>
                        <a:t>More than 20 years</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33%</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6"/>
                  </a:ext>
                </a:extLst>
              </a:tr>
            </a:tbl>
          </a:graphicData>
        </a:graphic>
      </p:graphicFrame>
      <p:grpSp>
        <p:nvGrpSpPr>
          <p:cNvPr id="9" name="Group 8"/>
          <p:cNvGrpSpPr/>
          <p:nvPr/>
        </p:nvGrpSpPr>
        <p:grpSpPr>
          <a:xfrm>
            <a:off x="2824861" y="2328078"/>
            <a:ext cx="2839358" cy="2095390"/>
            <a:chOff x="2367643" y="1745650"/>
            <a:chExt cx="2839358" cy="2095390"/>
          </a:xfrm>
        </p:grpSpPr>
        <p:sp>
          <p:nvSpPr>
            <p:cNvPr id="15" name="Right Arrow 14"/>
            <p:cNvSpPr/>
            <p:nvPr/>
          </p:nvSpPr>
          <p:spPr>
            <a:xfrm>
              <a:off x="2367643" y="2030109"/>
              <a:ext cx="299357" cy="203309"/>
            </a:xfrm>
            <a:prstGeom prst="rightArrow">
              <a:avLst/>
            </a:prstGeom>
            <a:solidFill>
              <a:srgbClr val="FFC177"/>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Chart 15"/>
            <p:cNvGraphicFramePr/>
            <p:nvPr>
              <p:extLst>
                <p:ext uri="{D42A27DB-BD31-4B8C-83A1-F6EECF244321}">
                  <p14:modId xmlns:p14="http://schemas.microsoft.com/office/powerpoint/2010/main" val="1646357098"/>
                </p:ext>
              </p:extLst>
            </p:nvPr>
          </p:nvGraphicFramePr>
          <p:xfrm>
            <a:off x="2825027" y="2030109"/>
            <a:ext cx="2173330" cy="181093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993571" y="1745650"/>
              <a:ext cx="2213430" cy="384721"/>
            </a:xfrm>
            <a:prstGeom prst="rect">
              <a:avLst/>
            </a:prstGeom>
            <a:noFill/>
            <a:ln>
              <a:noFill/>
            </a:ln>
          </p:spPr>
          <p:txBody>
            <a:bodyPr wrap="square" rtlCol="0">
              <a:spAutoFit/>
            </a:bodyPr>
            <a:lstStyle/>
            <a:p>
              <a:r>
                <a:rPr lang="en-US" sz="1100" b="1" dirty="0"/>
                <a:t>HOW MANY CIGARETTES PER DAY</a:t>
              </a:r>
            </a:p>
            <a:p>
              <a:r>
                <a:rPr lang="en-US" sz="800" dirty="0"/>
                <a:t>(n=236 who smoke multiples times per day)</a:t>
              </a:r>
            </a:p>
          </p:txBody>
        </p:sp>
      </p:grpSp>
      <p:grpSp>
        <p:nvGrpSpPr>
          <p:cNvPr id="67" name="Group 66"/>
          <p:cNvGrpSpPr/>
          <p:nvPr/>
        </p:nvGrpSpPr>
        <p:grpSpPr>
          <a:xfrm>
            <a:off x="9033917" y="2157262"/>
            <a:ext cx="2294467" cy="3213650"/>
            <a:chOff x="9448800" y="711200"/>
            <a:chExt cx="2294467" cy="3213650"/>
          </a:xfrm>
        </p:grpSpPr>
        <p:grpSp>
          <p:nvGrpSpPr>
            <p:cNvPr id="59" name="Group 58"/>
            <p:cNvGrpSpPr/>
            <p:nvPr/>
          </p:nvGrpSpPr>
          <p:grpSpPr>
            <a:xfrm>
              <a:off x="9448800" y="961547"/>
              <a:ext cx="2294467" cy="2963303"/>
              <a:chOff x="9448799" y="618115"/>
              <a:chExt cx="2294467" cy="2963303"/>
            </a:xfrm>
          </p:grpSpPr>
          <p:sp>
            <p:nvSpPr>
              <p:cNvPr id="19" name="Rounded Rectangle 18"/>
              <p:cNvSpPr/>
              <p:nvPr/>
            </p:nvSpPr>
            <p:spPr>
              <a:xfrm>
                <a:off x="9448799" y="618115"/>
                <a:ext cx="2294467" cy="329108"/>
              </a:xfrm>
              <a:prstGeom prst="roundRect">
                <a:avLst/>
              </a:prstGeom>
              <a:noFill/>
              <a:ln w="190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home</a:t>
                </a:r>
              </a:p>
            </p:txBody>
          </p:sp>
          <p:sp>
            <p:nvSpPr>
              <p:cNvPr id="20" name="Rounded Rectangle 19"/>
              <p:cNvSpPr/>
              <p:nvPr/>
            </p:nvSpPr>
            <p:spPr>
              <a:xfrm>
                <a:off x="9448799" y="984387"/>
                <a:ext cx="2294467" cy="329108"/>
              </a:xfrm>
              <a:prstGeom prst="roundRect">
                <a:avLst/>
              </a:prstGeom>
              <a:noFill/>
              <a:ln w="190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 your personal vehicle</a:t>
                </a:r>
              </a:p>
            </p:txBody>
          </p:sp>
          <p:sp>
            <p:nvSpPr>
              <p:cNvPr id="22" name="Rounded Rectangle 21"/>
              <p:cNvSpPr/>
              <p:nvPr/>
            </p:nvSpPr>
            <p:spPr>
              <a:xfrm>
                <a:off x="9448799" y="1358390"/>
                <a:ext cx="2294467" cy="329108"/>
              </a:xfrm>
              <a:prstGeom prst="roundRect">
                <a:avLst/>
              </a:prstGeom>
              <a:noFill/>
              <a:ln w="190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workplace</a:t>
                </a:r>
              </a:p>
            </p:txBody>
          </p:sp>
          <p:sp>
            <p:nvSpPr>
              <p:cNvPr id="23" name="Rounded Rectangle 22"/>
              <p:cNvSpPr/>
              <p:nvPr/>
            </p:nvSpPr>
            <p:spPr>
              <a:xfrm>
                <a:off x="9448799" y="1734181"/>
                <a:ext cx="2294467" cy="329108"/>
              </a:xfrm>
              <a:prstGeom prst="roundRect">
                <a:avLst/>
              </a:prstGeom>
              <a:noFill/>
              <a:ln w="190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Designated areas outside</a:t>
                </a:r>
              </a:p>
              <a:p>
                <a:r>
                  <a:rPr lang="en-US" sz="1000" dirty="0">
                    <a:solidFill>
                      <a:srgbClr val="262626"/>
                    </a:solidFill>
                  </a:rPr>
                  <a:t>               businesses, restaurants, etc.</a:t>
                </a:r>
              </a:p>
            </p:txBody>
          </p:sp>
          <p:sp>
            <p:nvSpPr>
              <p:cNvPr id="24" name="Rounded Rectangle 23"/>
              <p:cNvSpPr/>
              <p:nvPr/>
            </p:nvSpPr>
            <p:spPr>
              <a:xfrm>
                <a:off x="9448799" y="2114091"/>
                <a:ext cx="2294467" cy="329108"/>
              </a:xfrm>
              <a:prstGeom prst="roundRect">
                <a:avLst/>
              </a:prstGeom>
              <a:noFill/>
              <a:ln w="190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home</a:t>
                </a:r>
              </a:p>
            </p:txBody>
          </p:sp>
          <p:sp>
            <p:nvSpPr>
              <p:cNvPr id="25" name="Rounded Rectangle 24"/>
              <p:cNvSpPr/>
              <p:nvPr/>
            </p:nvSpPr>
            <p:spPr>
              <a:xfrm>
                <a:off x="9448799" y="2488991"/>
                <a:ext cx="2294467" cy="329108"/>
              </a:xfrm>
              <a:prstGeom prst="roundRect">
                <a:avLst/>
              </a:prstGeom>
              <a:noFill/>
              <a:ln w="190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businesses that allow</a:t>
                </a:r>
              </a:p>
              <a:p>
                <a:r>
                  <a:rPr lang="en-US" sz="1000" dirty="0">
                    <a:solidFill>
                      <a:srgbClr val="262626"/>
                    </a:solidFill>
                  </a:rPr>
                  <a:t>               smoking</a:t>
                </a:r>
              </a:p>
            </p:txBody>
          </p:sp>
          <p:sp>
            <p:nvSpPr>
              <p:cNvPr id="26" name="Rounded Rectangle 25"/>
              <p:cNvSpPr/>
              <p:nvPr/>
            </p:nvSpPr>
            <p:spPr>
              <a:xfrm>
                <a:off x="9448799" y="2870186"/>
                <a:ext cx="2294467" cy="329108"/>
              </a:xfrm>
              <a:prstGeom prst="roundRect">
                <a:avLst/>
              </a:prstGeom>
              <a:noFill/>
              <a:ln w="190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workplace</a:t>
                </a:r>
              </a:p>
            </p:txBody>
          </p:sp>
          <p:sp>
            <p:nvSpPr>
              <p:cNvPr id="27" name="Rounded Rectangle 26"/>
              <p:cNvSpPr/>
              <p:nvPr/>
            </p:nvSpPr>
            <p:spPr>
              <a:xfrm>
                <a:off x="9448799" y="3252310"/>
                <a:ext cx="2294467" cy="329108"/>
              </a:xfrm>
              <a:prstGeom prst="roundRect">
                <a:avLst/>
              </a:prstGeom>
              <a:noFill/>
              <a:ln w="190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Other</a:t>
                </a:r>
              </a:p>
            </p:txBody>
          </p:sp>
          <p:grpSp>
            <p:nvGrpSpPr>
              <p:cNvPr id="37" name="Group 36"/>
              <p:cNvGrpSpPr/>
              <p:nvPr/>
            </p:nvGrpSpPr>
            <p:grpSpPr>
              <a:xfrm>
                <a:off x="9533483" y="618115"/>
                <a:ext cx="440266" cy="329108"/>
                <a:chOff x="9508087" y="618115"/>
                <a:chExt cx="440266" cy="329108"/>
              </a:xfrm>
            </p:grpSpPr>
            <p:sp>
              <p:nvSpPr>
                <p:cNvPr id="31" name="Hexagon 30"/>
                <p:cNvSpPr/>
                <p:nvPr/>
              </p:nvSpPr>
              <p:spPr>
                <a:xfrm>
                  <a:off x="9525016" y="618115"/>
                  <a:ext cx="364067" cy="329108"/>
                </a:xfrm>
                <a:prstGeom prst="hexagon">
                  <a:avLst/>
                </a:prstGeom>
                <a:solidFill>
                  <a:srgbClr val="FFC177"/>
                </a:solidFill>
                <a:ln>
                  <a:solidFill>
                    <a:srgbClr val="FFA8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32" name="TextBox 31"/>
                <p:cNvSpPr txBox="1"/>
                <p:nvPr/>
              </p:nvSpPr>
              <p:spPr>
                <a:xfrm>
                  <a:off x="9508087" y="652754"/>
                  <a:ext cx="440266" cy="246221"/>
                </a:xfrm>
                <a:prstGeom prst="rect">
                  <a:avLst/>
                </a:prstGeom>
                <a:noFill/>
              </p:spPr>
              <p:txBody>
                <a:bodyPr wrap="square" rtlCol="0">
                  <a:spAutoFit/>
                </a:bodyPr>
                <a:lstStyle/>
                <a:p>
                  <a:pPr algn="ctr"/>
                  <a:r>
                    <a:rPr lang="en-US" sz="1000" dirty="0">
                      <a:solidFill>
                        <a:srgbClr val="262626"/>
                      </a:solidFill>
                    </a:rPr>
                    <a:t>90%</a:t>
                  </a:r>
                </a:p>
              </p:txBody>
            </p:sp>
          </p:grpSp>
          <p:grpSp>
            <p:nvGrpSpPr>
              <p:cNvPr id="38" name="Group 37"/>
              <p:cNvGrpSpPr/>
              <p:nvPr/>
            </p:nvGrpSpPr>
            <p:grpSpPr>
              <a:xfrm>
                <a:off x="9533483" y="984987"/>
                <a:ext cx="440266" cy="329108"/>
                <a:chOff x="9508087" y="618115"/>
                <a:chExt cx="440266" cy="329108"/>
              </a:xfrm>
            </p:grpSpPr>
            <p:sp>
              <p:nvSpPr>
                <p:cNvPr id="39" name="Hexagon 38"/>
                <p:cNvSpPr/>
                <p:nvPr/>
              </p:nvSpPr>
              <p:spPr>
                <a:xfrm>
                  <a:off x="9525016" y="618115"/>
                  <a:ext cx="364067" cy="329108"/>
                </a:xfrm>
                <a:prstGeom prst="hexagon">
                  <a:avLst/>
                </a:prstGeom>
                <a:solidFill>
                  <a:srgbClr val="FFC177"/>
                </a:solidFill>
                <a:ln>
                  <a:solidFill>
                    <a:srgbClr val="FFA8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0" name="TextBox 39"/>
                <p:cNvSpPr txBox="1"/>
                <p:nvPr/>
              </p:nvSpPr>
              <p:spPr>
                <a:xfrm>
                  <a:off x="9508087" y="652754"/>
                  <a:ext cx="440266" cy="246221"/>
                </a:xfrm>
                <a:prstGeom prst="rect">
                  <a:avLst/>
                </a:prstGeom>
                <a:noFill/>
              </p:spPr>
              <p:txBody>
                <a:bodyPr wrap="square" rtlCol="0">
                  <a:spAutoFit/>
                </a:bodyPr>
                <a:lstStyle/>
                <a:p>
                  <a:pPr algn="ctr"/>
                  <a:r>
                    <a:rPr lang="en-US" sz="1000" dirty="0">
                      <a:solidFill>
                        <a:srgbClr val="262626"/>
                      </a:solidFill>
                    </a:rPr>
                    <a:t>49%</a:t>
                  </a:r>
                </a:p>
              </p:txBody>
            </p:sp>
          </p:grpSp>
          <p:grpSp>
            <p:nvGrpSpPr>
              <p:cNvPr id="41" name="Group 40"/>
              <p:cNvGrpSpPr/>
              <p:nvPr/>
            </p:nvGrpSpPr>
            <p:grpSpPr>
              <a:xfrm>
                <a:off x="9533483" y="1362606"/>
                <a:ext cx="440266" cy="329108"/>
                <a:chOff x="9508087" y="618115"/>
                <a:chExt cx="440266" cy="329108"/>
              </a:xfrm>
            </p:grpSpPr>
            <p:sp>
              <p:nvSpPr>
                <p:cNvPr id="42" name="Hexagon 41"/>
                <p:cNvSpPr/>
                <p:nvPr/>
              </p:nvSpPr>
              <p:spPr>
                <a:xfrm>
                  <a:off x="9525016" y="618115"/>
                  <a:ext cx="364067" cy="329108"/>
                </a:xfrm>
                <a:prstGeom prst="hexagon">
                  <a:avLst/>
                </a:prstGeom>
                <a:solidFill>
                  <a:srgbClr val="FFC177"/>
                </a:solidFill>
                <a:ln>
                  <a:solidFill>
                    <a:srgbClr val="FFA8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3" name="TextBox 42"/>
                <p:cNvSpPr txBox="1"/>
                <p:nvPr/>
              </p:nvSpPr>
              <p:spPr>
                <a:xfrm>
                  <a:off x="9508087" y="652754"/>
                  <a:ext cx="440266" cy="246221"/>
                </a:xfrm>
                <a:prstGeom prst="rect">
                  <a:avLst/>
                </a:prstGeom>
                <a:noFill/>
              </p:spPr>
              <p:txBody>
                <a:bodyPr wrap="square" rtlCol="0">
                  <a:spAutoFit/>
                </a:bodyPr>
                <a:lstStyle/>
                <a:p>
                  <a:pPr algn="ctr"/>
                  <a:r>
                    <a:rPr lang="en-US" sz="1000" dirty="0">
                      <a:solidFill>
                        <a:srgbClr val="262626"/>
                      </a:solidFill>
                    </a:rPr>
                    <a:t>40%</a:t>
                  </a:r>
                </a:p>
              </p:txBody>
            </p:sp>
          </p:grpSp>
          <p:grpSp>
            <p:nvGrpSpPr>
              <p:cNvPr id="44" name="Group 43"/>
              <p:cNvGrpSpPr/>
              <p:nvPr/>
            </p:nvGrpSpPr>
            <p:grpSpPr>
              <a:xfrm>
                <a:off x="9533483" y="1742895"/>
                <a:ext cx="440266" cy="329108"/>
                <a:chOff x="9508087" y="618115"/>
                <a:chExt cx="440266" cy="329108"/>
              </a:xfrm>
            </p:grpSpPr>
            <p:sp>
              <p:nvSpPr>
                <p:cNvPr id="45" name="Hexagon 44"/>
                <p:cNvSpPr/>
                <p:nvPr/>
              </p:nvSpPr>
              <p:spPr>
                <a:xfrm>
                  <a:off x="9525016" y="618115"/>
                  <a:ext cx="364067" cy="329108"/>
                </a:xfrm>
                <a:prstGeom prst="hexagon">
                  <a:avLst/>
                </a:prstGeom>
                <a:solidFill>
                  <a:srgbClr val="FFC177"/>
                </a:solidFill>
                <a:ln>
                  <a:solidFill>
                    <a:srgbClr val="FFA8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6" name="TextBox 45"/>
                <p:cNvSpPr txBox="1"/>
                <p:nvPr/>
              </p:nvSpPr>
              <p:spPr>
                <a:xfrm>
                  <a:off x="9508087" y="652754"/>
                  <a:ext cx="440266" cy="246221"/>
                </a:xfrm>
                <a:prstGeom prst="rect">
                  <a:avLst/>
                </a:prstGeom>
                <a:noFill/>
              </p:spPr>
              <p:txBody>
                <a:bodyPr wrap="square" rtlCol="0">
                  <a:spAutoFit/>
                </a:bodyPr>
                <a:lstStyle/>
                <a:p>
                  <a:pPr algn="ctr"/>
                  <a:r>
                    <a:rPr lang="en-US" sz="1000" dirty="0">
                      <a:solidFill>
                        <a:srgbClr val="262626"/>
                      </a:solidFill>
                    </a:rPr>
                    <a:t>37%</a:t>
                  </a:r>
                </a:p>
              </p:txBody>
            </p:sp>
          </p:grpSp>
          <p:grpSp>
            <p:nvGrpSpPr>
              <p:cNvPr id="47" name="Group 46"/>
              <p:cNvGrpSpPr/>
              <p:nvPr/>
            </p:nvGrpSpPr>
            <p:grpSpPr>
              <a:xfrm>
                <a:off x="9533483" y="2121565"/>
                <a:ext cx="440266" cy="329108"/>
                <a:chOff x="9508087" y="618115"/>
                <a:chExt cx="440266" cy="329108"/>
              </a:xfrm>
            </p:grpSpPr>
            <p:sp>
              <p:nvSpPr>
                <p:cNvPr id="48" name="Hexagon 47"/>
                <p:cNvSpPr/>
                <p:nvPr/>
              </p:nvSpPr>
              <p:spPr>
                <a:xfrm>
                  <a:off x="9525016" y="618115"/>
                  <a:ext cx="364067" cy="329108"/>
                </a:xfrm>
                <a:prstGeom prst="hexagon">
                  <a:avLst/>
                </a:prstGeom>
                <a:solidFill>
                  <a:srgbClr val="FFC177"/>
                </a:solidFill>
                <a:ln>
                  <a:solidFill>
                    <a:srgbClr val="FFA8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9" name="TextBox 48"/>
                <p:cNvSpPr txBox="1"/>
                <p:nvPr/>
              </p:nvSpPr>
              <p:spPr>
                <a:xfrm>
                  <a:off x="9508087" y="652754"/>
                  <a:ext cx="440266" cy="246221"/>
                </a:xfrm>
                <a:prstGeom prst="rect">
                  <a:avLst/>
                </a:prstGeom>
                <a:noFill/>
              </p:spPr>
              <p:txBody>
                <a:bodyPr wrap="square" rtlCol="0">
                  <a:spAutoFit/>
                </a:bodyPr>
                <a:lstStyle/>
                <a:p>
                  <a:pPr algn="ctr"/>
                  <a:r>
                    <a:rPr lang="en-US" sz="1000" dirty="0">
                      <a:solidFill>
                        <a:srgbClr val="262626"/>
                      </a:solidFill>
                    </a:rPr>
                    <a:t>25%</a:t>
                  </a:r>
                </a:p>
              </p:txBody>
            </p:sp>
          </p:grpSp>
          <p:grpSp>
            <p:nvGrpSpPr>
              <p:cNvPr id="50" name="Group 49"/>
              <p:cNvGrpSpPr/>
              <p:nvPr/>
            </p:nvGrpSpPr>
            <p:grpSpPr>
              <a:xfrm>
                <a:off x="9533483" y="2488991"/>
                <a:ext cx="440266" cy="329108"/>
                <a:chOff x="9508087" y="618115"/>
                <a:chExt cx="440266" cy="329108"/>
              </a:xfrm>
            </p:grpSpPr>
            <p:sp>
              <p:nvSpPr>
                <p:cNvPr id="51" name="Hexagon 50"/>
                <p:cNvSpPr/>
                <p:nvPr/>
              </p:nvSpPr>
              <p:spPr>
                <a:xfrm>
                  <a:off x="9525016" y="618115"/>
                  <a:ext cx="364067" cy="329108"/>
                </a:xfrm>
                <a:prstGeom prst="hexagon">
                  <a:avLst/>
                </a:prstGeom>
                <a:solidFill>
                  <a:srgbClr val="FFC177"/>
                </a:solidFill>
                <a:ln>
                  <a:solidFill>
                    <a:srgbClr val="FFA8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2" name="TextBox 51"/>
                <p:cNvSpPr txBox="1"/>
                <p:nvPr/>
              </p:nvSpPr>
              <p:spPr>
                <a:xfrm>
                  <a:off x="9508087" y="652754"/>
                  <a:ext cx="440266" cy="246221"/>
                </a:xfrm>
                <a:prstGeom prst="rect">
                  <a:avLst/>
                </a:prstGeom>
                <a:noFill/>
              </p:spPr>
              <p:txBody>
                <a:bodyPr wrap="square" rtlCol="0">
                  <a:spAutoFit/>
                </a:bodyPr>
                <a:lstStyle/>
                <a:p>
                  <a:pPr algn="ctr"/>
                  <a:r>
                    <a:rPr lang="en-US" sz="1000" dirty="0">
                      <a:solidFill>
                        <a:srgbClr val="262626"/>
                      </a:solidFill>
                    </a:rPr>
                    <a:t>22%</a:t>
                  </a:r>
                </a:p>
              </p:txBody>
            </p:sp>
          </p:grpSp>
          <p:grpSp>
            <p:nvGrpSpPr>
              <p:cNvPr id="53" name="Group 52"/>
              <p:cNvGrpSpPr/>
              <p:nvPr/>
            </p:nvGrpSpPr>
            <p:grpSpPr>
              <a:xfrm>
                <a:off x="9533483" y="2879017"/>
                <a:ext cx="440266" cy="329108"/>
                <a:chOff x="9508087" y="618115"/>
                <a:chExt cx="440266" cy="329108"/>
              </a:xfrm>
            </p:grpSpPr>
            <p:sp>
              <p:nvSpPr>
                <p:cNvPr id="54" name="Hexagon 53"/>
                <p:cNvSpPr/>
                <p:nvPr/>
              </p:nvSpPr>
              <p:spPr>
                <a:xfrm>
                  <a:off x="9525016" y="618115"/>
                  <a:ext cx="364067" cy="329108"/>
                </a:xfrm>
                <a:prstGeom prst="hexagon">
                  <a:avLst/>
                </a:prstGeom>
                <a:solidFill>
                  <a:srgbClr val="FFC177"/>
                </a:solidFill>
                <a:ln>
                  <a:solidFill>
                    <a:srgbClr val="FFA8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5" name="TextBox 54"/>
                <p:cNvSpPr txBox="1"/>
                <p:nvPr/>
              </p:nvSpPr>
              <p:spPr>
                <a:xfrm>
                  <a:off x="9508087" y="652754"/>
                  <a:ext cx="440266" cy="246221"/>
                </a:xfrm>
                <a:prstGeom prst="rect">
                  <a:avLst/>
                </a:prstGeom>
                <a:noFill/>
              </p:spPr>
              <p:txBody>
                <a:bodyPr wrap="square" rtlCol="0">
                  <a:spAutoFit/>
                </a:bodyPr>
                <a:lstStyle/>
                <a:p>
                  <a:pPr algn="ctr"/>
                  <a:r>
                    <a:rPr lang="en-US" sz="1000" dirty="0">
                      <a:solidFill>
                        <a:srgbClr val="262626"/>
                      </a:solidFill>
                    </a:rPr>
                    <a:t>4%</a:t>
                  </a:r>
                </a:p>
              </p:txBody>
            </p:sp>
          </p:grpSp>
          <p:grpSp>
            <p:nvGrpSpPr>
              <p:cNvPr id="56" name="Group 55"/>
              <p:cNvGrpSpPr/>
              <p:nvPr/>
            </p:nvGrpSpPr>
            <p:grpSpPr>
              <a:xfrm>
                <a:off x="9533483" y="3243802"/>
                <a:ext cx="440266" cy="329108"/>
                <a:chOff x="9508087" y="618115"/>
                <a:chExt cx="440266" cy="329108"/>
              </a:xfrm>
            </p:grpSpPr>
            <p:sp>
              <p:nvSpPr>
                <p:cNvPr id="57" name="Hexagon 56"/>
                <p:cNvSpPr/>
                <p:nvPr/>
              </p:nvSpPr>
              <p:spPr>
                <a:xfrm>
                  <a:off x="9525016" y="618115"/>
                  <a:ext cx="364067" cy="329108"/>
                </a:xfrm>
                <a:prstGeom prst="hexagon">
                  <a:avLst/>
                </a:prstGeom>
                <a:solidFill>
                  <a:srgbClr val="FFC177"/>
                </a:solidFill>
                <a:ln>
                  <a:solidFill>
                    <a:srgbClr val="FFA8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8" name="TextBox 57"/>
                <p:cNvSpPr txBox="1"/>
                <p:nvPr/>
              </p:nvSpPr>
              <p:spPr>
                <a:xfrm>
                  <a:off x="9508087" y="652754"/>
                  <a:ext cx="440266" cy="246221"/>
                </a:xfrm>
                <a:prstGeom prst="rect">
                  <a:avLst/>
                </a:prstGeom>
                <a:noFill/>
              </p:spPr>
              <p:txBody>
                <a:bodyPr wrap="square" rtlCol="0">
                  <a:spAutoFit/>
                </a:bodyPr>
                <a:lstStyle/>
                <a:p>
                  <a:pPr algn="ctr"/>
                  <a:r>
                    <a:rPr lang="en-US" sz="1000" dirty="0">
                      <a:solidFill>
                        <a:srgbClr val="262626"/>
                      </a:solidFill>
                    </a:rPr>
                    <a:t>2%</a:t>
                  </a:r>
                </a:p>
              </p:txBody>
            </p:sp>
          </p:grpSp>
        </p:grpSp>
        <p:sp>
          <p:nvSpPr>
            <p:cNvPr id="61" name="TextBox 60"/>
            <p:cNvSpPr txBox="1"/>
            <p:nvPr/>
          </p:nvSpPr>
          <p:spPr>
            <a:xfrm>
              <a:off x="9448800" y="711200"/>
              <a:ext cx="2294467" cy="261610"/>
            </a:xfrm>
            <a:prstGeom prst="rect">
              <a:avLst/>
            </a:prstGeom>
            <a:noFill/>
          </p:spPr>
          <p:txBody>
            <a:bodyPr wrap="square" rtlCol="0">
              <a:spAutoFit/>
            </a:bodyPr>
            <a:lstStyle/>
            <a:p>
              <a:pPr algn="ctr"/>
              <a:r>
                <a:rPr lang="en-US" sz="1100" b="1" dirty="0">
                  <a:solidFill>
                    <a:srgbClr val="262626"/>
                  </a:solidFill>
                </a:rPr>
                <a:t>WHERE SMOKE CIGARETTES</a:t>
              </a:r>
              <a:endParaRPr lang="en-US" sz="1100" dirty="0"/>
            </a:p>
          </p:txBody>
        </p:sp>
      </p:grpSp>
      <p:sp>
        <p:nvSpPr>
          <p:cNvPr id="6" name="Rectangle 5"/>
          <p:cNvSpPr/>
          <p:nvPr/>
        </p:nvSpPr>
        <p:spPr>
          <a:xfrm>
            <a:off x="4254519" y="6194137"/>
            <a:ext cx="2650067" cy="584776"/>
          </a:xfrm>
          <a:prstGeom prst="rect">
            <a:avLst/>
          </a:prstGeom>
        </p:spPr>
        <p:txBody>
          <a:bodyPr wrap="square">
            <a:spAutoFit/>
          </a:bodyPr>
          <a:lstStyle/>
          <a:p>
            <a:r>
              <a:rPr lang="en-US" sz="800" dirty="0"/>
              <a:t>Q9. How often do you use…?</a:t>
            </a:r>
          </a:p>
          <a:p>
            <a:r>
              <a:rPr lang="en-US" sz="800" dirty="0"/>
              <a:t>Q10. How many years have you been using…?</a:t>
            </a:r>
          </a:p>
          <a:p>
            <a:pPr lvl="0"/>
            <a:r>
              <a:rPr lang="en-US" sz="800" dirty="0"/>
              <a:t>Q11. How many cigarettes do you smoke in a typical day?</a:t>
            </a:r>
          </a:p>
          <a:p>
            <a:r>
              <a:rPr lang="en-US" sz="800" dirty="0"/>
              <a:t>Q13. Where do you typically use…? </a:t>
            </a:r>
          </a:p>
        </p:txBody>
      </p:sp>
      <p:sp>
        <p:nvSpPr>
          <p:cNvPr id="60" name="TextBox 59"/>
          <p:cNvSpPr txBox="1"/>
          <p:nvPr/>
        </p:nvSpPr>
        <p:spPr>
          <a:xfrm>
            <a:off x="402587" y="490487"/>
            <a:ext cx="11574420" cy="1138773"/>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Of those who smoke multiple times a day, most smoke between 6 and 10 cigarettes each day, and more than half have been smoking for more than 10 years.</a:t>
            </a:r>
          </a:p>
          <a:p>
            <a:pPr marL="285750" indent="-285750">
              <a:buClr>
                <a:schemeClr val="tx1">
                  <a:lumMod val="65000"/>
                  <a:lumOff val="35000"/>
                </a:schemeClr>
              </a:buClr>
              <a:buSzPct val="100000"/>
              <a:buFont typeface="Wingdings" charset="2"/>
              <a:buChar char="v"/>
            </a:pPr>
            <a:endParaRPr lang="en-US" sz="1000" dirty="0"/>
          </a:p>
          <a:p>
            <a:pPr marL="285750" indent="-285750">
              <a:buClr>
                <a:schemeClr val="tx1">
                  <a:lumMod val="65000"/>
                  <a:lumOff val="35000"/>
                </a:schemeClr>
              </a:buClr>
              <a:buSzPct val="100000"/>
              <a:buFont typeface="Wingdings" charset="2"/>
              <a:buChar char="v"/>
            </a:pPr>
            <a:r>
              <a:rPr lang="en-US" sz="1600" dirty="0"/>
              <a:t>Nearly all say they smoke outside their home, followed by in their cars, outside their workplace and in designated smoking areas.</a:t>
            </a:r>
          </a:p>
        </p:txBody>
      </p:sp>
      <p:sp>
        <p:nvSpPr>
          <p:cNvPr id="10" name="TextBox 9"/>
          <p:cNvSpPr txBox="1"/>
          <p:nvPr/>
        </p:nvSpPr>
        <p:spPr>
          <a:xfrm>
            <a:off x="8918996" y="5824407"/>
            <a:ext cx="2845675" cy="230832"/>
          </a:xfrm>
          <a:prstGeom prst="rect">
            <a:avLst/>
          </a:prstGeom>
          <a:noFill/>
        </p:spPr>
        <p:txBody>
          <a:bodyPr wrap="square" rtlCol="0">
            <a:spAutoFit/>
          </a:bodyPr>
          <a:lstStyle/>
          <a:p>
            <a:r>
              <a:rPr lang="en-US" sz="900" dirty="0"/>
              <a:t>n=342 cigarette smokers, unless otherwise noted</a:t>
            </a:r>
          </a:p>
        </p:txBody>
      </p:sp>
    </p:spTree>
    <p:extLst>
      <p:ext uri="{BB962C8B-B14F-4D97-AF65-F5344CB8AC3E}">
        <p14:creationId xmlns:p14="http://schemas.microsoft.com/office/powerpoint/2010/main" val="3039767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rgbClr val="FFC177"/>
          </a:solid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53352"/>
            <a:ext cx="12029761" cy="707886"/>
          </a:xfrm>
          <a:prstGeom prst="rect">
            <a:avLst/>
          </a:prstGeom>
          <a:noFill/>
        </p:spPr>
        <p:txBody>
          <a:bodyPr wrap="square" rtlCol="0">
            <a:spAutoFit/>
          </a:bodyPr>
          <a:lstStyle/>
          <a:p>
            <a:r>
              <a:rPr lang="en-US" sz="2000" b="1" dirty="0">
                <a:solidFill>
                  <a:schemeClr val="tx1">
                    <a:lumMod val="65000"/>
                    <a:lumOff val="35000"/>
                  </a:schemeClr>
                </a:solidFill>
              </a:rPr>
              <a:t>After meals and in the evening when relaxing  are key times Idahoans use cigarettes.  Also, they often use at social occasions such as when around others who are smoking or at events with family/friends. </a:t>
            </a:r>
          </a:p>
        </p:txBody>
      </p:sp>
      <p:sp>
        <p:nvSpPr>
          <p:cNvPr id="7" name="Slide Number Placeholder 6"/>
          <p:cNvSpPr>
            <a:spLocks noGrp="1"/>
          </p:cNvSpPr>
          <p:nvPr>
            <p:ph type="sldNum" sz="quarter" idx="12"/>
          </p:nvPr>
        </p:nvSpPr>
        <p:spPr/>
        <p:txBody>
          <a:bodyPr/>
          <a:lstStyle/>
          <a:p>
            <a:fld id="{B7C5CABF-F878-C74C-8870-EC106A83C25A}" type="slidenum">
              <a:rPr lang="en-US" smtClean="0"/>
              <a:t>26</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478649221"/>
              </p:ext>
            </p:extLst>
          </p:nvPr>
        </p:nvGraphicFramePr>
        <p:xfrm>
          <a:off x="2177191" y="2443877"/>
          <a:ext cx="2379136" cy="2802117"/>
        </p:xfrm>
        <a:graphic>
          <a:graphicData uri="http://schemas.openxmlformats.org/drawingml/2006/table">
            <a:tbl>
              <a:tblPr/>
              <a:tblGrid>
                <a:gridCol w="1744136">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tblGrid>
              <a:tr h="351404">
                <a:tc>
                  <a:txBody>
                    <a:bodyPr/>
                    <a:lstStyle/>
                    <a:p>
                      <a:pPr algn="l" fontAlgn="t"/>
                      <a:r>
                        <a:rPr lang="en-US" sz="1000" b="0" i="0" u="none" strike="noStrike" dirty="0">
                          <a:solidFill>
                            <a:srgbClr val="000000"/>
                          </a:solidFill>
                          <a:effectLst/>
                          <a:latin typeface="+mn-lt"/>
                        </a:rPr>
                        <a:t>After meals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63%</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66046">
                <a:tc>
                  <a:txBody>
                    <a:bodyPr/>
                    <a:lstStyle/>
                    <a:p>
                      <a:pPr algn="l" fontAlgn="t"/>
                      <a:r>
                        <a:rPr lang="en-US" sz="1000" b="0" i="0" u="none" strike="noStrike" dirty="0">
                          <a:solidFill>
                            <a:srgbClr val="000000"/>
                          </a:solidFill>
                          <a:effectLst/>
                          <a:latin typeface="+mn-lt"/>
                        </a:rPr>
                        <a:t>In the evening when you are relaxing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59%</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51404">
                <a:tc>
                  <a:txBody>
                    <a:bodyPr/>
                    <a:lstStyle/>
                    <a:p>
                      <a:pPr algn="l" fontAlgn="t"/>
                      <a:r>
                        <a:rPr lang="en-US" sz="1000" b="0" i="0" u="none" strike="noStrike" dirty="0">
                          <a:solidFill>
                            <a:srgbClr val="000000"/>
                          </a:solidFill>
                          <a:effectLst/>
                          <a:latin typeface="+mn-lt"/>
                        </a:rPr>
                        <a:t>When drinking alcohol</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59%</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51404">
                <a:tc>
                  <a:txBody>
                    <a:bodyPr/>
                    <a:lstStyle/>
                    <a:p>
                      <a:pPr algn="l" fontAlgn="t"/>
                      <a:r>
                        <a:rPr lang="en-US" sz="1000" b="0" i="0" u="none" strike="noStrike" dirty="0">
                          <a:solidFill>
                            <a:srgbClr val="000000"/>
                          </a:solidFill>
                          <a:effectLst/>
                          <a:latin typeface="+mn-lt"/>
                        </a:rPr>
                        <a:t>When you first wake up</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54%</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66046">
                <a:tc>
                  <a:txBody>
                    <a:bodyPr/>
                    <a:lstStyle/>
                    <a:p>
                      <a:pPr algn="l" fontAlgn="t"/>
                      <a:r>
                        <a:rPr lang="en-US" sz="1000" b="0" i="0" u="none" strike="noStrike" dirty="0">
                          <a:solidFill>
                            <a:srgbClr val="000000"/>
                          </a:solidFill>
                          <a:effectLst/>
                          <a:latin typeface="+mn-lt"/>
                        </a:rPr>
                        <a:t>When you are around others who are using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53%</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66046">
                <a:tc>
                  <a:txBody>
                    <a:bodyPr/>
                    <a:lstStyle/>
                    <a:p>
                      <a:pPr algn="l" fontAlgn="t"/>
                      <a:r>
                        <a:rPr lang="en-US" sz="1000" b="0" i="0" u="none" strike="noStrike" dirty="0">
                          <a:solidFill>
                            <a:srgbClr val="000000"/>
                          </a:solidFill>
                          <a:effectLst/>
                          <a:latin typeface="+mn-lt"/>
                        </a:rPr>
                        <a:t>At social events with friends/family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51%</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298363">
                <a:tc>
                  <a:txBody>
                    <a:bodyPr/>
                    <a:lstStyle/>
                    <a:p>
                      <a:pPr algn="l" fontAlgn="t"/>
                      <a:r>
                        <a:rPr lang="en-US" sz="1000" b="0" i="0" u="none" strike="noStrike" dirty="0">
                          <a:solidFill>
                            <a:srgbClr val="000000"/>
                          </a:solidFill>
                          <a:effectLst/>
                          <a:latin typeface="+mn-lt"/>
                        </a:rPr>
                        <a:t>After work</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43%</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51404">
                <a:tc>
                  <a:txBody>
                    <a:bodyPr/>
                    <a:lstStyle/>
                    <a:p>
                      <a:pPr algn="l" fontAlgn="t"/>
                      <a:r>
                        <a:rPr lang="en-US" sz="1000" b="0" i="0" u="none" strike="noStrike" dirty="0">
                          <a:solidFill>
                            <a:srgbClr val="000000"/>
                          </a:solidFill>
                          <a:effectLst/>
                          <a:latin typeface="+mn-lt"/>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38461300"/>
              </p:ext>
            </p:extLst>
          </p:nvPr>
        </p:nvGraphicFramePr>
        <p:xfrm>
          <a:off x="6291956" y="2395109"/>
          <a:ext cx="2235200" cy="2982131"/>
        </p:xfrm>
        <a:graphic>
          <a:graphicData uri="http://schemas.openxmlformats.org/drawingml/2006/table">
            <a:tbl>
              <a:tblPr/>
              <a:tblGrid>
                <a:gridCol w="1744134">
                  <a:extLst>
                    <a:ext uri="{9D8B030D-6E8A-4147-A177-3AD203B41FA5}">
                      <a16:colId xmlns:a16="http://schemas.microsoft.com/office/drawing/2014/main" val="20000"/>
                    </a:ext>
                  </a:extLst>
                </a:gridCol>
                <a:gridCol w="491066">
                  <a:extLst>
                    <a:ext uri="{9D8B030D-6E8A-4147-A177-3AD203B41FA5}">
                      <a16:colId xmlns:a16="http://schemas.microsoft.com/office/drawing/2014/main" val="20001"/>
                    </a:ext>
                  </a:extLst>
                </a:gridCol>
              </a:tblGrid>
              <a:tr h="329821">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77%</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29821">
                <a:tc>
                  <a:txBody>
                    <a:bodyPr/>
                    <a:lstStyle/>
                    <a:p>
                      <a:pPr algn="l" fontAlgn="t"/>
                      <a:r>
                        <a:rPr lang="en-US" sz="1000" b="0" i="0" u="none" strike="noStrike" dirty="0">
                          <a:solidFill>
                            <a:srgbClr val="000000"/>
                          </a:solidFill>
                          <a:effectLst/>
                          <a:latin typeface="Arial"/>
                        </a:rPr>
                        <a:t>Tobacco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60%</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29821">
                <a:tc>
                  <a:txBody>
                    <a:bodyPr/>
                    <a:lstStyle/>
                    <a:p>
                      <a:pPr algn="l" fontAlgn="t"/>
                      <a:r>
                        <a:rPr lang="en-US" sz="1000" b="0" i="0" u="none" strike="noStrike" dirty="0">
                          <a:solidFill>
                            <a:srgbClr val="000000"/>
                          </a:solidFill>
                          <a:effectLst/>
                          <a:latin typeface="Arial"/>
                        </a:rPr>
                        <a:t>Grocery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30%</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29821">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14%</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29821">
                <a:tc>
                  <a:txBody>
                    <a:bodyPr/>
                    <a:lstStyle/>
                    <a:p>
                      <a:pPr algn="l" fontAlgn="t"/>
                      <a:r>
                        <a:rPr lang="en-US" sz="1000" b="0" i="0" u="none" strike="noStrike" dirty="0">
                          <a:solidFill>
                            <a:srgbClr val="000000"/>
                          </a:solidFill>
                          <a:effectLst/>
                          <a:latin typeface="Arial"/>
                        </a:rPr>
                        <a:t>Drug store/pharmacy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11%</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29821">
                <a:tc>
                  <a:txBody>
                    <a:bodyPr/>
                    <a:lstStyle/>
                    <a:p>
                      <a:pPr algn="l" fontAlgn="t"/>
                      <a:r>
                        <a:rPr lang="en-US" sz="1000" b="0" i="0" u="none" strike="noStrike">
                          <a:solidFill>
                            <a:srgbClr val="000000"/>
                          </a:solidFill>
                          <a:effectLst/>
                          <a:latin typeface="Arial"/>
                        </a:rPr>
                        <a:t>A friend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10%</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29821">
                <a:tc>
                  <a:txBody>
                    <a:bodyPr/>
                    <a:lstStyle/>
                    <a:p>
                      <a:pPr algn="l" fontAlgn="t"/>
                      <a:r>
                        <a:rPr lang="en-US" sz="1000" b="0" i="0" u="none" strike="noStrike">
                          <a:solidFill>
                            <a:srgbClr val="000000"/>
                          </a:solidFill>
                          <a:effectLst/>
                          <a:latin typeface="Arial"/>
                        </a:rPr>
                        <a:t>Online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43563">
                <a:tc>
                  <a:txBody>
                    <a:bodyPr/>
                    <a:lstStyle/>
                    <a:p>
                      <a:pPr algn="l" fontAlgn="t"/>
                      <a:r>
                        <a:rPr lang="en-US" sz="1000" b="0" i="0" u="none" strike="noStrike">
                          <a:solidFill>
                            <a:srgbClr val="000000"/>
                          </a:solidFill>
                          <a:effectLst/>
                          <a:latin typeface="Arial"/>
                        </a:rPr>
                        <a:t>A family member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29821">
                <a:tc>
                  <a:txBody>
                    <a:bodyPr/>
                    <a:lstStyle/>
                    <a:p>
                      <a:pPr algn="l" fontAlgn="t"/>
                      <a:r>
                        <a:rPr lang="en-US" sz="1000" b="0" i="0" u="none" strike="noStrike" dirty="0">
                          <a:solidFill>
                            <a:srgbClr val="000000"/>
                          </a:solidFill>
                          <a:effectLst/>
                          <a:latin typeface="Arial"/>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a:t>
                      </a:r>
                    </a:p>
                  </a:txBody>
                  <a:tcPr marL="12700" marR="12700" marT="12700" marB="0" anchor="ctr">
                    <a:lnL>
                      <a:noFill/>
                    </a:lnL>
                    <a:lnR>
                      <a:noFill/>
                    </a:lnR>
                    <a:lnT>
                      <a:noFill/>
                    </a:lnT>
                    <a:lnB>
                      <a:noFill/>
                    </a:lnB>
                  </a:tcPr>
                </a:tc>
                <a:extLst>
                  <a:ext uri="{0D108BD9-81ED-4DB2-BD59-A6C34878D82A}">
                    <a16:rowId xmlns:a16="http://schemas.microsoft.com/office/drawing/2014/main" val="10008"/>
                  </a:ext>
                </a:extLst>
              </a:tr>
            </a:tbl>
          </a:graphicData>
        </a:graphic>
      </p:graphicFrame>
      <p:grpSp>
        <p:nvGrpSpPr>
          <p:cNvPr id="91" name="Group 90"/>
          <p:cNvGrpSpPr/>
          <p:nvPr/>
        </p:nvGrpSpPr>
        <p:grpSpPr>
          <a:xfrm>
            <a:off x="1330489" y="1958388"/>
            <a:ext cx="3225839" cy="3318933"/>
            <a:chOff x="76164" y="3048000"/>
            <a:chExt cx="3225839" cy="3318933"/>
          </a:xfrm>
        </p:grpSpPr>
        <p:sp>
          <p:nvSpPr>
            <p:cNvPr id="69" name="TextBox 68"/>
            <p:cNvSpPr txBox="1"/>
            <p:nvPr/>
          </p:nvSpPr>
          <p:spPr>
            <a:xfrm>
              <a:off x="697254" y="3113283"/>
              <a:ext cx="2294467" cy="261610"/>
            </a:xfrm>
            <a:prstGeom prst="rect">
              <a:avLst/>
            </a:prstGeom>
            <a:noFill/>
          </p:spPr>
          <p:txBody>
            <a:bodyPr wrap="square" rtlCol="0">
              <a:spAutoFit/>
            </a:bodyPr>
            <a:lstStyle/>
            <a:p>
              <a:pPr algn="ctr"/>
              <a:r>
                <a:rPr lang="en-US" sz="1100" b="1" dirty="0">
                  <a:solidFill>
                    <a:srgbClr val="262626"/>
                  </a:solidFill>
                </a:rPr>
                <a:t>WHEN USE CIGARETTES</a:t>
              </a:r>
              <a:endParaRPr lang="en-US" sz="1100" dirty="0"/>
            </a:p>
          </p:txBody>
        </p:sp>
        <p:grpSp>
          <p:nvGrpSpPr>
            <p:cNvPr id="78" name="Group 77"/>
            <p:cNvGrpSpPr/>
            <p:nvPr/>
          </p:nvGrpSpPr>
          <p:grpSpPr>
            <a:xfrm>
              <a:off x="193683" y="3448599"/>
              <a:ext cx="602185" cy="2452767"/>
              <a:chOff x="-114749" y="3475954"/>
              <a:chExt cx="602185" cy="2452767"/>
            </a:xfrm>
          </p:grpSpPr>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 y="3475954"/>
                <a:ext cx="437299" cy="239576"/>
              </a:xfrm>
              <a:prstGeom prst="rect">
                <a:avLst/>
              </a:prstGeom>
            </p:spPr>
          </p:pic>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49" y="3906030"/>
                <a:ext cx="597319" cy="213442"/>
              </a:xfrm>
              <a:prstGeom prst="rect">
                <a:avLst/>
              </a:prstGeom>
            </p:spPr>
          </p:pic>
          <p:pic>
            <p:nvPicPr>
              <p:cNvPr id="72" name="Picture 7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46" y="4191842"/>
                <a:ext cx="357698" cy="263278"/>
              </a:xfrm>
              <a:prstGeom prst="rect">
                <a:avLst/>
              </a:prstGeom>
            </p:spPr>
          </p:pic>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947" y="4540882"/>
                <a:ext cx="268334" cy="268334"/>
              </a:xfrm>
              <a:prstGeom prst="rect">
                <a:avLst/>
              </a:prstGeom>
            </p:spPr>
          </p:pic>
          <p:pic>
            <p:nvPicPr>
              <p:cNvPr id="74" name="Picture 7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8963" y="4926969"/>
                <a:ext cx="375446" cy="430822"/>
              </a:xfrm>
              <a:prstGeom prst="rect">
                <a:avLst/>
              </a:prstGeom>
            </p:spPr>
          </p:pic>
          <p:pic>
            <p:nvPicPr>
              <p:cNvPr id="75" name="Picture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82" y="5232400"/>
                <a:ext cx="458154" cy="413503"/>
              </a:xfrm>
              <a:prstGeom prst="rect">
                <a:avLst/>
              </a:prstGeom>
            </p:spPr>
          </p:pic>
          <p:pic>
            <p:nvPicPr>
              <p:cNvPr id="76" name="Picture 7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69" y="5603568"/>
                <a:ext cx="325153" cy="325153"/>
              </a:xfrm>
              <a:prstGeom prst="rect">
                <a:avLst/>
              </a:prstGeom>
            </p:spPr>
          </p:pic>
        </p:grpSp>
        <p:sp>
          <p:nvSpPr>
            <p:cNvPr id="79" name="Rounded Rectangle 78"/>
            <p:cNvSpPr/>
            <p:nvPr/>
          </p:nvSpPr>
          <p:spPr>
            <a:xfrm>
              <a:off x="76164" y="3048000"/>
              <a:ext cx="3225839" cy="3318933"/>
            </a:xfrm>
            <a:prstGeom prst="roundRect">
              <a:avLst/>
            </a:prstGeom>
            <a:noFill/>
            <a:ln w="571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6015294" y="1983684"/>
            <a:ext cx="2294467" cy="261610"/>
          </a:xfrm>
          <a:prstGeom prst="rect">
            <a:avLst/>
          </a:prstGeom>
          <a:noFill/>
        </p:spPr>
        <p:txBody>
          <a:bodyPr wrap="square" rtlCol="0">
            <a:spAutoFit/>
          </a:bodyPr>
          <a:lstStyle/>
          <a:p>
            <a:pPr algn="ctr"/>
            <a:r>
              <a:rPr lang="en-US" sz="1100" b="1" dirty="0">
                <a:solidFill>
                  <a:srgbClr val="262626"/>
                </a:solidFill>
              </a:rPr>
              <a:t>WHERE BUY CIGARETTES</a:t>
            </a:r>
            <a:endParaRPr lang="en-US" sz="1100" dirty="0"/>
          </a:p>
        </p:txBody>
      </p:sp>
      <p:sp>
        <p:nvSpPr>
          <p:cNvPr id="81" name="Rounded Rectangle 80"/>
          <p:cNvSpPr/>
          <p:nvPr/>
        </p:nvSpPr>
        <p:spPr>
          <a:xfrm>
            <a:off x="5519586" y="1958387"/>
            <a:ext cx="3154502" cy="3504065"/>
          </a:xfrm>
          <a:prstGeom prst="roundRect">
            <a:avLst/>
          </a:prstGeom>
          <a:noFill/>
          <a:ln w="57150" cmpd="sng">
            <a:solidFill>
              <a:srgbClr val="FFC1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0" name="Group 89"/>
          <p:cNvGrpSpPr/>
          <p:nvPr/>
        </p:nvGrpSpPr>
        <p:grpSpPr>
          <a:xfrm>
            <a:off x="5728835" y="2306835"/>
            <a:ext cx="417693" cy="2774147"/>
            <a:chOff x="5597617" y="3503924"/>
            <a:chExt cx="417693" cy="2774147"/>
          </a:xfrm>
        </p:grpSpPr>
        <p:pic>
          <p:nvPicPr>
            <p:cNvPr id="82" name="Picture 8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29247" y="3503924"/>
              <a:ext cx="386063" cy="370621"/>
            </a:xfrm>
            <a:prstGeom prst="rect">
              <a:avLst/>
            </a:prstGeom>
          </p:spPr>
        </p:pic>
        <p:pic>
          <p:nvPicPr>
            <p:cNvPr id="83" name="Picture 8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29247" y="3888701"/>
              <a:ext cx="377993" cy="309119"/>
            </a:xfrm>
            <a:prstGeom prst="rect">
              <a:avLst/>
            </a:prstGeom>
          </p:spPr>
        </p:pic>
        <p:pic>
          <p:nvPicPr>
            <p:cNvPr id="84" name="Picture 8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4046" y="4226214"/>
              <a:ext cx="309595" cy="309595"/>
            </a:xfrm>
            <a:prstGeom prst="rect">
              <a:avLst/>
            </a:prstGeom>
          </p:spPr>
        </p:pic>
        <p:pic>
          <p:nvPicPr>
            <p:cNvPr id="85" name="Picture 8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52550" y="4552144"/>
              <a:ext cx="362760" cy="286101"/>
            </a:xfrm>
            <a:prstGeom prst="rect">
              <a:avLst/>
            </a:prstGeom>
          </p:spPr>
        </p:pic>
        <p:pic>
          <p:nvPicPr>
            <p:cNvPr id="86" name="Picture 8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78210" y="4899614"/>
              <a:ext cx="305431" cy="305431"/>
            </a:xfrm>
            <a:prstGeom prst="rect">
              <a:avLst/>
            </a:prstGeom>
          </p:spPr>
        </p:pic>
        <p:pic>
          <p:nvPicPr>
            <p:cNvPr id="87" name="Picture 8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97617" y="5261750"/>
              <a:ext cx="337061" cy="255931"/>
            </a:xfrm>
            <a:prstGeom prst="rect">
              <a:avLst/>
            </a:prstGeom>
          </p:spPr>
        </p:pic>
        <p:pic>
          <p:nvPicPr>
            <p:cNvPr id="88" name="Picture 8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29247" y="5556476"/>
              <a:ext cx="344890" cy="344890"/>
            </a:xfrm>
            <a:prstGeom prst="rect">
              <a:avLst/>
            </a:prstGeom>
          </p:spPr>
        </p:pic>
        <p:pic>
          <p:nvPicPr>
            <p:cNvPr id="89" name="Picture 8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8690" y="5930636"/>
              <a:ext cx="384951" cy="347435"/>
            </a:xfrm>
            <a:prstGeom prst="rect">
              <a:avLst/>
            </a:prstGeom>
          </p:spPr>
        </p:pic>
      </p:grpSp>
      <p:sp>
        <p:nvSpPr>
          <p:cNvPr id="6" name="Rectangle 5"/>
          <p:cNvSpPr/>
          <p:nvPr/>
        </p:nvSpPr>
        <p:spPr>
          <a:xfrm>
            <a:off x="4435431" y="6315463"/>
            <a:ext cx="2650067" cy="461665"/>
          </a:xfrm>
          <a:prstGeom prst="rect">
            <a:avLst/>
          </a:prstGeom>
        </p:spPr>
        <p:txBody>
          <a:bodyPr wrap="square">
            <a:spAutoFit/>
          </a:bodyPr>
          <a:lstStyle/>
          <a:p>
            <a:r>
              <a:rPr lang="en-US" sz="800" dirty="0"/>
              <a:t>Q14. When are you most likely to use…? </a:t>
            </a:r>
          </a:p>
          <a:p>
            <a:pPr lvl="0"/>
            <a:r>
              <a:rPr lang="en-US" sz="800" dirty="0"/>
              <a:t>Q15. How do you usually buy cigarettes? </a:t>
            </a:r>
          </a:p>
          <a:p>
            <a:r>
              <a:rPr lang="en-US" sz="800" dirty="0"/>
              <a:t>Q16. Where do you typically buy…? </a:t>
            </a:r>
          </a:p>
        </p:txBody>
      </p:sp>
      <p:grpSp>
        <p:nvGrpSpPr>
          <p:cNvPr id="77" name="Group 76"/>
          <p:cNvGrpSpPr/>
          <p:nvPr/>
        </p:nvGrpSpPr>
        <p:grpSpPr>
          <a:xfrm>
            <a:off x="9448800" y="2730440"/>
            <a:ext cx="2294467" cy="1815065"/>
            <a:chOff x="3242734" y="3542726"/>
            <a:chExt cx="2294467" cy="1815065"/>
          </a:xfrm>
        </p:grpSpPr>
        <p:graphicFrame>
          <p:nvGraphicFramePr>
            <p:cNvPr id="92" name="Chart 91"/>
            <p:cNvGraphicFramePr/>
            <p:nvPr>
              <p:extLst>
                <p:ext uri="{D42A27DB-BD31-4B8C-83A1-F6EECF244321}">
                  <p14:modId xmlns:p14="http://schemas.microsoft.com/office/powerpoint/2010/main" val="855733599"/>
                </p:ext>
              </p:extLst>
            </p:nvPr>
          </p:nvGraphicFramePr>
          <p:xfrm>
            <a:off x="3547536" y="3715258"/>
            <a:ext cx="1523999" cy="1642533"/>
          </p:xfrm>
          <a:graphic>
            <a:graphicData uri="http://schemas.openxmlformats.org/drawingml/2006/chart">
              <c:chart xmlns:c="http://schemas.openxmlformats.org/drawingml/2006/chart" xmlns:r="http://schemas.openxmlformats.org/officeDocument/2006/relationships" r:id="rId17"/>
            </a:graphicData>
          </a:graphic>
        </p:graphicFrame>
        <p:sp>
          <p:nvSpPr>
            <p:cNvPr id="93" name="TextBox 92"/>
            <p:cNvSpPr txBox="1"/>
            <p:nvPr/>
          </p:nvSpPr>
          <p:spPr>
            <a:xfrm>
              <a:off x="4267200" y="4695195"/>
              <a:ext cx="731157" cy="246221"/>
            </a:xfrm>
            <a:prstGeom prst="rect">
              <a:avLst/>
            </a:prstGeom>
            <a:noFill/>
          </p:spPr>
          <p:txBody>
            <a:bodyPr wrap="square" rtlCol="0">
              <a:spAutoFit/>
            </a:bodyPr>
            <a:lstStyle/>
            <a:p>
              <a:r>
                <a:rPr lang="en-US" sz="1000" dirty="0"/>
                <a:t>Pack</a:t>
              </a:r>
            </a:p>
          </p:txBody>
        </p:sp>
        <p:sp>
          <p:nvSpPr>
            <p:cNvPr id="94" name="TextBox 93"/>
            <p:cNvSpPr txBox="1"/>
            <p:nvPr/>
          </p:nvSpPr>
          <p:spPr>
            <a:xfrm>
              <a:off x="3310467" y="4043261"/>
              <a:ext cx="731157" cy="246221"/>
            </a:xfrm>
            <a:prstGeom prst="rect">
              <a:avLst/>
            </a:prstGeom>
            <a:noFill/>
          </p:spPr>
          <p:txBody>
            <a:bodyPr wrap="square" rtlCol="0">
              <a:spAutoFit/>
            </a:bodyPr>
            <a:lstStyle/>
            <a:p>
              <a:pPr algn="r"/>
              <a:r>
                <a:rPr lang="en-US" sz="1000" dirty="0"/>
                <a:t>Carton</a:t>
              </a:r>
            </a:p>
          </p:txBody>
        </p:sp>
        <p:sp>
          <p:nvSpPr>
            <p:cNvPr id="95" name="TextBox 94"/>
            <p:cNvSpPr txBox="1"/>
            <p:nvPr/>
          </p:nvSpPr>
          <p:spPr>
            <a:xfrm>
              <a:off x="4261757" y="3812569"/>
              <a:ext cx="928310" cy="246221"/>
            </a:xfrm>
            <a:prstGeom prst="rect">
              <a:avLst/>
            </a:prstGeom>
            <a:noFill/>
          </p:spPr>
          <p:txBody>
            <a:bodyPr wrap="square" rtlCol="0">
              <a:spAutoFit/>
            </a:bodyPr>
            <a:lstStyle/>
            <a:p>
              <a:r>
                <a:rPr lang="en-US" sz="1000" dirty="0"/>
                <a:t>Single/loose</a:t>
              </a:r>
            </a:p>
          </p:txBody>
        </p:sp>
        <p:sp>
          <p:nvSpPr>
            <p:cNvPr id="96" name="TextBox 95"/>
            <p:cNvSpPr txBox="1"/>
            <p:nvPr/>
          </p:nvSpPr>
          <p:spPr>
            <a:xfrm>
              <a:off x="3242734" y="3542726"/>
              <a:ext cx="2294467" cy="261610"/>
            </a:xfrm>
            <a:prstGeom prst="rect">
              <a:avLst/>
            </a:prstGeom>
            <a:noFill/>
          </p:spPr>
          <p:txBody>
            <a:bodyPr wrap="square" rtlCol="0">
              <a:spAutoFit/>
            </a:bodyPr>
            <a:lstStyle/>
            <a:p>
              <a:pPr algn="ctr"/>
              <a:r>
                <a:rPr lang="en-US" sz="1100" b="1" dirty="0">
                  <a:solidFill>
                    <a:srgbClr val="262626"/>
                  </a:solidFill>
                </a:rPr>
                <a:t>HOW BUY CIGARETTES</a:t>
              </a:r>
              <a:endParaRPr lang="en-US" sz="1100" dirty="0"/>
            </a:p>
          </p:txBody>
        </p:sp>
      </p:grpSp>
      <p:sp>
        <p:nvSpPr>
          <p:cNvPr id="37" name="TextBox 36"/>
          <p:cNvSpPr txBox="1"/>
          <p:nvPr/>
        </p:nvSpPr>
        <p:spPr>
          <a:xfrm>
            <a:off x="402587" y="826226"/>
            <a:ext cx="11574420" cy="492443"/>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Most Idahoans buy cigarettes at convenience stores/gas stations and tobacco stores; they are most often buying by the pack.</a:t>
            </a:r>
          </a:p>
        </p:txBody>
      </p:sp>
      <p:sp>
        <p:nvSpPr>
          <p:cNvPr id="38" name="TextBox 37"/>
          <p:cNvSpPr txBox="1"/>
          <p:nvPr/>
        </p:nvSpPr>
        <p:spPr>
          <a:xfrm>
            <a:off x="8918996" y="5824407"/>
            <a:ext cx="2845675" cy="230832"/>
          </a:xfrm>
          <a:prstGeom prst="rect">
            <a:avLst/>
          </a:prstGeom>
          <a:noFill/>
        </p:spPr>
        <p:txBody>
          <a:bodyPr wrap="square" rtlCol="0">
            <a:spAutoFit/>
          </a:bodyPr>
          <a:lstStyle/>
          <a:p>
            <a:r>
              <a:rPr lang="en-US" sz="900" dirty="0"/>
              <a:t>n=342 cigarette smokers, unless otherwise noted</a:t>
            </a:r>
          </a:p>
        </p:txBody>
      </p:sp>
    </p:spTree>
    <p:extLst>
      <p:ext uri="{BB962C8B-B14F-4D97-AF65-F5344CB8AC3E}">
        <p14:creationId xmlns:p14="http://schemas.microsoft.com/office/powerpoint/2010/main" val="131780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580005"/>
            <a:chOff x="0" y="412249"/>
            <a:chExt cx="12192000" cy="580005"/>
          </a:xfrm>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rgbClr val="FFC177"/>
            </a:solid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1" y="495515"/>
              <a:ext cx="12029761" cy="400110"/>
            </a:xfrm>
            <a:prstGeom prst="rect">
              <a:avLst/>
            </a:prstGeom>
            <a:noFill/>
          </p:spPr>
          <p:txBody>
            <a:bodyPr wrap="square" rtlCol="0">
              <a:spAutoFit/>
            </a:bodyPr>
            <a:lstStyle/>
            <a:p>
              <a:r>
                <a:rPr lang="en-US" sz="2000" b="1" dirty="0">
                  <a:solidFill>
                    <a:schemeClr val="tx1">
                      <a:lumMod val="65000"/>
                      <a:lumOff val="35000"/>
                    </a:schemeClr>
                  </a:solidFill>
                </a:rPr>
                <a:t>More than half of cigarette smokers have unsuccessfully tried to quit or are planning to quit.</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27</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784730753"/>
              </p:ext>
            </p:extLst>
          </p:nvPr>
        </p:nvGraphicFramePr>
        <p:xfrm>
          <a:off x="8616104" y="2611676"/>
          <a:ext cx="2675468" cy="2075224"/>
        </p:xfrm>
        <a:graphic>
          <a:graphicData uri="http://schemas.openxmlformats.org/drawingml/2006/table">
            <a:tbl>
              <a:tblPr>
                <a:effectLst>
                  <a:outerShdw blurRad="50800" dist="38100" dir="2700000" algn="tl" rotWithShape="0">
                    <a:srgbClr val="000000">
                      <a:alpha val="43000"/>
                    </a:srgbClr>
                  </a:outerShdw>
                </a:effectLst>
              </a:tblPr>
              <a:tblGrid>
                <a:gridCol w="2235201">
                  <a:extLst>
                    <a:ext uri="{9D8B030D-6E8A-4147-A177-3AD203B41FA5}">
                      <a16:colId xmlns:a16="http://schemas.microsoft.com/office/drawing/2014/main" val="20000"/>
                    </a:ext>
                  </a:extLst>
                </a:gridCol>
                <a:gridCol w="440267">
                  <a:extLst>
                    <a:ext uri="{9D8B030D-6E8A-4147-A177-3AD203B41FA5}">
                      <a16:colId xmlns:a16="http://schemas.microsoft.com/office/drawing/2014/main" val="20001"/>
                    </a:ext>
                  </a:extLst>
                </a:gridCol>
              </a:tblGrid>
              <a:tr h="190212">
                <a:tc gridSpan="2">
                  <a:txBody>
                    <a:bodyPr/>
                    <a:lstStyle/>
                    <a:p>
                      <a:pPr algn="ctr" fontAlgn="t"/>
                      <a:r>
                        <a:rPr lang="en-US" sz="1100" b="0" i="0" u="none" strike="noStrike" dirty="0">
                          <a:solidFill>
                            <a:srgbClr val="000000"/>
                          </a:solidFill>
                          <a:effectLst/>
                          <a:latin typeface="+mn-lt"/>
                        </a:rPr>
                        <a:t>REASONS FOR QUITTING</a:t>
                      </a:r>
                    </a:p>
                    <a:p>
                      <a:pPr algn="ctr" fontAlgn="t"/>
                      <a:r>
                        <a:rPr lang="en-US" sz="800" b="0" i="0" u="none" strike="noStrike" dirty="0">
                          <a:solidFill>
                            <a:srgbClr val="000000"/>
                          </a:solidFill>
                          <a:effectLst/>
                          <a:latin typeface="+mn-lt"/>
                        </a:rPr>
                        <a:t>(n=159 who have quit/tried to quit)</a:t>
                      </a:r>
                    </a:p>
                    <a:p>
                      <a:pPr algn="ctr" fontAlgn="t"/>
                      <a:endParaRPr lang="en-US" sz="800" b="0" i="0" u="none" strike="noStrike" dirty="0">
                        <a:solidFill>
                          <a:srgbClr val="000000"/>
                        </a:solidFill>
                        <a:effectLst/>
                        <a:latin typeface="+mn-lt"/>
                      </a:endParaRPr>
                    </a:p>
                  </a:txBody>
                  <a:tcPr marL="12700" marR="12700" marT="12700" marB="0">
                    <a:lnL>
                      <a:noFill/>
                    </a:lnL>
                    <a:lnR>
                      <a:noFill/>
                    </a:lnR>
                    <a:lnT>
                      <a:noFill/>
                    </a:lnT>
                    <a:lnB>
                      <a:noFill/>
                    </a:lnB>
                    <a:solidFill>
                      <a:srgbClr val="FFC177"/>
                    </a:solidFill>
                  </a:tcPr>
                </a:tc>
                <a:tc hMerge="1">
                  <a:txBody>
                    <a:bodyPr/>
                    <a:lstStyle/>
                    <a:p>
                      <a:pPr algn="ctr" fontAlgn="t"/>
                      <a:endParaRPr lang="en-US" sz="1000" b="0" i="0" u="none" strike="noStrike" dirty="0">
                        <a:solidFill>
                          <a:srgbClr val="000000"/>
                        </a:solidFill>
                        <a:effectLst/>
                        <a:latin typeface="+mn-lt"/>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190212">
                <a:tc>
                  <a:txBody>
                    <a:bodyPr/>
                    <a:lstStyle/>
                    <a:p>
                      <a:pPr algn="l" fontAlgn="t"/>
                      <a:r>
                        <a:rPr lang="en-US" sz="1000" b="0" i="0" u="none" strike="noStrike" dirty="0">
                          <a:solidFill>
                            <a:srgbClr val="000000"/>
                          </a:solidFill>
                          <a:effectLst/>
                          <a:latin typeface="+mn-lt"/>
                        </a:rPr>
                        <a:t>I wanted/want to prevent a health issue.</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67%</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1"/>
                  </a:ext>
                </a:extLst>
              </a:tr>
              <a:tr h="182604">
                <a:tc>
                  <a:txBody>
                    <a:bodyPr/>
                    <a:lstStyle/>
                    <a:p>
                      <a:pPr algn="l" fontAlgn="t"/>
                      <a:r>
                        <a:rPr lang="en-US" sz="1000" b="0" i="0" u="none" strike="noStrike" dirty="0">
                          <a:solidFill>
                            <a:srgbClr val="000000"/>
                          </a:solidFill>
                          <a:effectLst/>
                          <a:latin typeface="+mn-lt"/>
                        </a:rPr>
                        <a:t>Too expensive</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61%</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2"/>
                  </a:ext>
                </a:extLst>
              </a:tr>
              <a:tr h="182604">
                <a:tc>
                  <a:txBody>
                    <a:bodyPr/>
                    <a:lstStyle/>
                    <a:p>
                      <a:pPr algn="l" fontAlgn="t"/>
                      <a:r>
                        <a:rPr lang="en-US" sz="1000" b="0" i="0" u="none" strike="noStrike" dirty="0">
                          <a:solidFill>
                            <a:srgbClr val="000000"/>
                          </a:solidFill>
                          <a:effectLst/>
                          <a:latin typeface="+mn-lt"/>
                        </a:rPr>
                        <a:t>It's not pleasurable anymore.</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31%</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3"/>
                  </a:ext>
                </a:extLst>
              </a:tr>
              <a:tr h="182604">
                <a:tc>
                  <a:txBody>
                    <a:bodyPr/>
                    <a:lstStyle/>
                    <a:p>
                      <a:pPr algn="l" fontAlgn="t"/>
                      <a:r>
                        <a:rPr lang="en-US" sz="1000" b="0" i="0" u="none" strike="noStrike" dirty="0">
                          <a:solidFill>
                            <a:srgbClr val="000000"/>
                          </a:solidFill>
                          <a:effectLst/>
                          <a:latin typeface="+mn-lt"/>
                        </a:rPr>
                        <a:t>Had children in the household</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28%</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4"/>
                  </a:ext>
                </a:extLst>
              </a:tr>
              <a:tr h="182604">
                <a:tc>
                  <a:txBody>
                    <a:bodyPr/>
                    <a:lstStyle/>
                    <a:p>
                      <a:pPr algn="l" fontAlgn="t"/>
                      <a:r>
                        <a:rPr lang="en-US" sz="1000" b="0" i="0" u="none" strike="noStrike" dirty="0">
                          <a:solidFill>
                            <a:srgbClr val="000000"/>
                          </a:solidFill>
                          <a:effectLst/>
                          <a:latin typeface="+mn-lt"/>
                        </a:rPr>
                        <a:t>Family/friends convinced me.</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18%</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5"/>
                  </a:ext>
                </a:extLst>
              </a:tr>
              <a:tr h="182604">
                <a:tc>
                  <a:txBody>
                    <a:bodyPr/>
                    <a:lstStyle/>
                    <a:p>
                      <a:pPr algn="l" fontAlgn="t"/>
                      <a:r>
                        <a:rPr lang="en-US" sz="1000" b="0" i="0" u="none" strike="noStrike" dirty="0">
                          <a:solidFill>
                            <a:srgbClr val="000000"/>
                          </a:solidFill>
                          <a:effectLst/>
                          <a:latin typeface="+mn-lt"/>
                        </a:rPr>
                        <a:t>I developed a medical condition.</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16%</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6"/>
                  </a:ext>
                </a:extLst>
              </a:tr>
              <a:tr h="182604">
                <a:tc>
                  <a:txBody>
                    <a:bodyPr/>
                    <a:lstStyle/>
                    <a:p>
                      <a:pPr algn="l" fontAlgn="t"/>
                      <a:r>
                        <a:rPr lang="en-US" sz="1000" b="0" i="0" u="none" strike="noStrike" dirty="0">
                          <a:solidFill>
                            <a:srgbClr val="000000"/>
                          </a:solidFill>
                          <a:effectLst/>
                          <a:latin typeface="+mn-lt"/>
                        </a:rPr>
                        <a:t>Pregnancy</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11%</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7"/>
                  </a:ext>
                </a:extLst>
              </a:tr>
              <a:tr h="182604">
                <a:tc>
                  <a:txBody>
                    <a:bodyPr/>
                    <a:lstStyle/>
                    <a:p>
                      <a:pPr algn="l" fontAlgn="t"/>
                      <a:r>
                        <a:rPr lang="en-US" sz="1000" b="0" i="0" u="none" strike="noStrike" dirty="0">
                          <a:solidFill>
                            <a:srgbClr val="000000"/>
                          </a:solidFill>
                          <a:effectLst/>
                          <a:latin typeface="+mn-lt"/>
                        </a:rPr>
                        <a:t>A friend/family member died</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10%</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8"/>
                  </a:ext>
                </a:extLst>
              </a:tr>
              <a:tr h="182604">
                <a:tc>
                  <a:txBody>
                    <a:bodyPr/>
                    <a:lstStyle/>
                    <a:p>
                      <a:pPr algn="l" fontAlgn="t"/>
                      <a:r>
                        <a:rPr lang="en-US" sz="1000" b="0" i="0" u="none" strike="noStrike" dirty="0">
                          <a:solidFill>
                            <a:srgbClr val="000000"/>
                          </a:solidFill>
                          <a:effectLst/>
                          <a:latin typeface="+mn-lt"/>
                        </a:rPr>
                        <a:t>Other</a:t>
                      </a:r>
                    </a:p>
                  </a:txBody>
                  <a:tcPr marL="12700" marR="12700" marT="12700" marB="0">
                    <a:lnL>
                      <a:noFill/>
                    </a:lnL>
                    <a:lnR>
                      <a:noFill/>
                    </a:lnR>
                    <a:lnT>
                      <a:noFill/>
                    </a:lnT>
                    <a:lnB>
                      <a:noFill/>
                    </a:lnB>
                    <a:solidFill>
                      <a:srgbClr val="FFC177"/>
                    </a:solidFill>
                  </a:tcPr>
                </a:tc>
                <a:tc>
                  <a:txBody>
                    <a:bodyPr/>
                    <a:lstStyle/>
                    <a:p>
                      <a:pPr algn="ctr" fontAlgn="t"/>
                      <a:r>
                        <a:rPr lang="en-US" sz="1000" b="0" i="0" u="none" strike="noStrike" dirty="0">
                          <a:solidFill>
                            <a:srgbClr val="000000"/>
                          </a:solidFill>
                          <a:effectLst/>
                          <a:latin typeface="+mn-lt"/>
                        </a:rPr>
                        <a:t>6%</a:t>
                      </a:r>
                    </a:p>
                  </a:txBody>
                  <a:tcPr marL="12700" marR="12700" marT="12700" marB="0">
                    <a:lnL>
                      <a:noFill/>
                    </a:lnL>
                    <a:lnR>
                      <a:noFill/>
                    </a:lnR>
                    <a:lnT>
                      <a:noFill/>
                    </a:lnT>
                    <a:lnB>
                      <a:noFill/>
                    </a:lnB>
                    <a:solidFill>
                      <a:srgbClr val="FFC177"/>
                    </a:solidFill>
                  </a:tcPr>
                </a:tc>
                <a:extLst>
                  <a:ext uri="{0D108BD9-81ED-4DB2-BD59-A6C34878D82A}">
                    <a16:rowId xmlns:a16="http://schemas.microsoft.com/office/drawing/2014/main" val="10009"/>
                  </a:ext>
                </a:extLst>
              </a:tr>
            </a:tbl>
          </a:graphicData>
        </a:graphic>
      </p:graphicFrame>
      <p:grpSp>
        <p:nvGrpSpPr>
          <p:cNvPr id="42" name="Group 41"/>
          <p:cNvGrpSpPr/>
          <p:nvPr/>
        </p:nvGrpSpPr>
        <p:grpSpPr>
          <a:xfrm>
            <a:off x="4328723" y="2611676"/>
            <a:ext cx="3132898" cy="2962959"/>
            <a:chOff x="5239764" y="857011"/>
            <a:chExt cx="3022599" cy="2171390"/>
          </a:xfrm>
        </p:grpSpPr>
        <p:graphicFrame>
          <p:nvGraphicFramePr>
            <p:cNvPr id="20" name="Chart 19"/>
            <p:cNvGraphicFramePr/>
            <p:nvPr>
              <p:extLst>
                <p:ext uri="{D42A27DB-BD31-4B8C-83A1-F6EECF244321}">
                  <p14:modId xmlns:p14="http://schemas.microsoft.com/office/powerpoint/2010/main" val="2583536816"/>
                </p:ext>
              </p:extLst>
            </p:nvPr>
          </p:nvGraphicFramePr>
          <p:xfrm>
            <a:off x="5239764" y="1164677"/>
            <a:ext cx="3022599" cy="1863724"/>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p:cNvSpPr/>
            <p:nvPr/>
          </p:nvSpPr>
          <p:spPr>
            <a:xfrm>
              <a:off x="5620763" y="857011"/>
              <a:ext cx="2109370" cy="384721"/>
            </a:xfrm>
            <a:prstGeom prst="rect">
              <a:avLst/>
            </a:prstGeom>
          </p:spPr>
          <p:txBody>
            <a:bodyPr wrap="square">
              <a:spAutoFit/>
            </a:bodyPr>
            <a:lstStyle/>
            <a:p>
              <a:pPr algn="ctr" fontAlgn="t"/>
              <a:r>
                <a:rPr lang="en-US" sz="1100" dirty="0">
                  <a:solidFill>
                    <a:srgbClr val="000000"/>
                  </a:solidFill>
                </a:rPr>
                <a:t>TIMES TRIED TO QUIT  </a:t>
              </a:r>
            </a:p>
            <a:p>
              <a:pPr algn="ctr" fontAlgn="t"/>
              <a:r>
                <a:rPr lang="en-US" sz="800" dirty="0">
                  <a:solidFill>
                    <a:srgbClr val="000000"/>
                  </a:solidFill>
                </a:rPr>
                <a:t>(n=159 who have quit/tried to quit)</a:t>
              </a:r>
            </a:p>
          </p:txBody>
        </p:sp>
      </p:grpSp>
      <p:grpSp>
        <p:nvGrpSpPr>
          <p:cNvPr id="41" name="Group 40"/>
          <p:cNvGrpSpPr/>
          <p:nvPr/>
        </p:nvGrpSpPr>
        <p:grpSpPr>
          <a:xfrm>
            <a:off x="895119" y="2611676"/>
            <a:ext cx="2870200" cy="2429077"/>
            <a:chOff x="2289063" y="860734"/>
            <a:chExt cx="2870200" cy="2429077"/>
          </a:xfrm>
        </p:grpSpPr>
        <p:graphicFrame>
          <p:nvGraphicFramePr>
            <p:cNvPr id="19" name="Chart 18"/>
            <p:cNvGraphicFramePr/>
            <p:nvPr>
              <p:extLst>
                <p:ext uri="{D42A27DB-BD31-4B8C-83A1-F6EECF244321}">
                  <p14:modId xmlns:p14="http://schemas.microsoft.com/office/powerpoint/2010/main" val="2520521627"/>
                </p:ext>
              </p:extLst>
            </p:nvPr>
          </p:nvGraphicFramePr>
          <p:xfrm>
            <a:off x="2289063" y="1105411"/>
            <a:ext cx="2870200" cy="2184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2441531" y="860734"/>
              <a:ext cx="2109370" cy="261610"/>
            </a:xfrm>
            <a:prstGeom prst="rect">
              <a:avLst/>
            </a:prstGeom>
          </p:spPr>
          <p:txBody>
            <a:bodyPr wrap="square">
              <a:spAutoFit/>
            </a:bodyPr>
            <a:lstStyle/>
            <a:p>
              <a:pPr algn="ctr" fontAlgn="t"/>
              <a:r>
                <a:rPr lang="en-US" sz="1100" dirty="0">
                  <a:solidFill>
                    <a:srgbClr val="000000"/>
                  </a:solidFill>
                </a:rPr>
                <a:t>QUITTING EXPERIENCE</a:t>
              </a:r>
            </a:p>
          </p:txBody>
        </p:sp>
      </p:grpSp>
      <p:sp>
        <p:nvSpPr>
          <p:cNvPr id="43" name="Rectangle 42"/>
          <p:cNvSpPr/>
          <p:nvPr/>
        </p:nvSpPr>
        <p:spPr>
          <a:xfrm>
            <a:off x="2743200" y="6343819"/>
            <a:ext cx="6096000" cy="507831"/>
          </a:xfrm>
          <a:prstGeom prst="rect">
            <a:avLst/>
          </a:prstGeom>
        </p:spPr>
        <p:txBody>
          <a:bodyPr>
            <a:spAutoFit/>
          </a:bodyPr>
          <a:lstStyle/>
          <a:p>
            <a:r>
              <a:rPr lang="en-US" sz="900" dirty="0"/>
              <a:t>Q19. Which statement best describes your experience with…?</a:t>
            </a:r>
          </a:p>
          <a:p>
            <a:r>
              <a:rPr lang="en-US" sz="900" dirty="0"/>
              <a:t>Q20. How many times did you try or have you tried to quit…?</a:t>
            </a:r>
          </a:p>
          <a:p>
            <a:pPr lvl="0"/>
            <a:r>
              <a:rPr lang="en-US" sz="900" dirty="0"/>
              <a:t>Q21. For each product below, what are the main reasons you quit or want to quit?</a:t>
            </a:r>
          </a:p>
        </p:txBody>
      </p:sp>
      <p:sp>
        <p:nvSpPr>
          <p:cNvPr id="14" name="TextBox 13"/>
          <p:cNvSpPr txBox="1"/>
          <p:nvPr/>
        </p:nvSpPr>
        <p:spPr>
          <a:xfrm>
            <a:off x="402587" y="613730"/>
            <a:ext cx="11574420" cy="1231106"/>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Of those who’ve tried to quit, more than 90% have tried to quit multiple times. </a:t>
            </a:r>
          </a:p>
          <a:p>
            <a:pPr marL="742950" lvl="1" indent="-285750">
              <a:buClr>
                <a:schemeClr val="tx1">
                  <a:lumMod val="65000"/>
                  <a:lumOff val="35000"/>
                </a:schemeClr>
              </a:buClr>
              <a:buSzPct val="65000"/>
              <a:buFont typeface="Wingdings" charset="2"/>
              <a:buChar char="u"/>
            </a:pPr>
            <a:r>
              <a:rPr lang="en-US" sz="1600" dirty="0"/>
              <a:t>Key reasons for wanting to quit cigarettes are a desire to prevent health problems and the expensive cost of smoking.</a:t>
            </a:r>
          </a:p>
          <a:p>
            <a:pPr marL="742950" lvl="1" indent="-285750">
              <a:buClr>
                <a:schemeClr val="tx1">
                  <a:lumMod val="65000"/>
                  <a:lumOff val="35000"/>
                </a:schemeClr>
              </a:buClr>
              <a:buSzPct val="100000"/>
              <a:buFont typeface="Wingdings" charset="2"/>
              <a:buChar char="v"/>
            </a:pPr>
            <a:endParaRPr lang="en-US" sz="1600" dirty="0"/>
          </a:p>
          <a:p>
            <a:pPr marL="285750" indent="-285750">
              <a:buClr>
                <a:schemeClr val="tx1">
                  <a:lumMod val="65000"/>
                  <a:lumOff val="35000"/>
                </a:schemeClr>
              </a:buClr>
              <a:buSzPct val="100000"/>
              <a:buFont typeface="Wingdings" charset="2"/>
              <a:buChar char="v"/>
            </a:pPr>
            <a:r>
              <a:rPr lang="en-US" sz="1600" dirty="0"/>
              <a:t>Almost one-quarter of Idahoans who currently smoke cigarettes say they have no desire to quit.</a:t>
            </a:r>
          </a:p>
        </p:txBody>
      </p:sp>
      <p:sp>
        <p:nvSpPr>
          <p:cNvPr id="16" name="TextBox 15"/>
          <p:cNvSpPr txBox="1"/>
          <p:nvPr/>
        </p:nvSpPr>
        <p:spPr>
          <a:xfrm>
            <a:off x="8918996" y="5824407"/>
            <a:ext cx="2845675" cy="230832"/>
          </a:xfrm>
          <a:prstGeom prst="rect">
            <a:avLst/>
          </a:prstGeom>
          <a:noFill/>
        </p:spPr>
        <p:txBody>
          <a:bodyPr wrap="square" rtlCol="0">
            <a:spAutoFit/>
          </a:bodyPr>
          <a:lstStyle/>
          <a:p>
            <a:r>
              <a:rPr lang="en-US" sz="900" dirty="0"/>
              <a:t>n=342 cigarette smokers, unless otherwise noted</a:t>
            </a:r>
          </a:p>
        </p:txBody>
      </p:sp>
    </p:spTree>
    <p:extLst>
      <p:ext uri="{BB962C8B-B14F-4D97-AF65-F5344CB8AC3E}">
        <p14:creationId xmlns:p14="http://schemas.microsoft.com/office/powerpoint/2010/main" val="233608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59954"/>
            <a:ext cx="12192000" cy="707886"/>
            <a:chOff x="0" y="352295"/>
            <a:chExt cx="12192000" cy="707886"/>
          </a:xfrm>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rgbClr val="FFC177"/>
            </a:solid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177"/>
                </a:solidFill>
              </a:endParaRPr>
            </a:p>
          </p:txBody>
        </p:sp>
        <p:sp>
          <p:nvSpPr>
            <p:cNvPr id="5" name="TextBox 4"/>
            <p:cNvSpPr txBox="1"/>
            <p:nvPr/>
          </p:nvSpPr>
          <p:spPr>
            <a:xfrm>
              <a:off x="88232" y="352295"/>
              <a:ext cx="11894650" cy="707886"/>
            </a:xfrm>
            <a:prstGeom prst="rect">
              <a:avLst/>
            </a:prstGeom>
            <a:noFill/>
          </p:spPr>
          <p:txBody>
            <a:bodyPr wrap="square" rtlCol="0">
              <a:spAutoFit/>
            </a:bodyPr>
            <a:lstStyle/>
            <a:p>
              <a:r>
                <a:rPr lang="en-US" sz="2000" b="1" dirty="0">
                  <a:solidFill>
                    <a:schemeClr val="tx1">
                      <a:lumMod val="65000"/>
                      <a:lumOff val="35000"/>
                    </a:schemeClr>
                  </a:solidFill>
                </a:rPr>
                <a:t>Among those who’ve tried to quit, more than half say they tried a nicotine replacement therapy (patch, gum, etc.) to help them quit. </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28</a:t>
            </a:fld>
            <a:endParaRPr lang="en-US" dirty="0"/>
          </a:p>
        </p:txBody>
      </p:sp>
      <p:sp>
        <p:nvSpPr>
          <p:cNvPr id="17" name="Rectangle 16"/>
          <p:cNvSpPr/>
          <p:nvPr/>
        </p:nvSpPr>
        <p:spPr>
          <a:xfrm>
            <a:off x="3156102" y="6301859"/>
            <a:ext cx="4698803" cy="369332"/>
          </a:xfrm>
          <a:prstGeom prst="rect">
            <a:avLst/>
          </a:prstGeom>
        </p:spPr>
        <p:txBody>
          <a:bodyPr wrap="none">
            <a:spAutoFit/>
          </a:bodyPr>
          <a:lstStyle/>
          <a:p>
            <a:pPr lvl="0"/>
            <a:r>
              <a:rPr lang="en-US" sz="900" dirty="0"/>
              <a:t>Q22. What products or services, if any, did you use or have you tried to help you quit?</a:t>
            </a:r>
          </a:p>
          <a:p>
            <a:r>
              <a:rPr lang="en-US" sz="900" dirty="0"/>
              <a:t>Q23. In your opinion, were the following helpful or not helpful when you quit or tried to quit…? </a:t>
            </a:r>
          </a:p>
        </p:txBody>
      </p:sp>
      <p:graphicFrame>
        <p:nvGraphicFramePr>
          <p:cNvPr id="10" name="Chart 9">
            <a:extLst>
              <a:ext uri="{FF2B5EF4-FFF2-40B4-BE49-F238E27FC236}">
                <a16:creationId xmlns:a16="http://schemas.microsoft.com/office/drawing/2014/main" id="{35CDB84E-063A-4AA9-807E-5E49F3E41FF6}"/>
              </a:ext>
            </a:extLst>
          </p:cNvPr>
          <p:cNvGraphicFramePr/>
          <p:nvPr>
            <p:extLst>
              <p:ext uri="{D42A27DB-BD31-4B8C-83A1-F6EECF244321}">
                <p14:modId xmlns:p14="http://schemas.microsoft.com/office/powerpoint/2010/main" val="3125118659"/>
              </p:ext>
            </p:extLst>
          </p:nvPr>
        </p:nvGraphicFramePr>
        <p:xfrm>
          <a:off x="212661" y="1615736"/>
          <a:ext cx="5886882" cy="458949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F711BAB-B5DB-4A29-98E4-FA8D9C59D5C6}"/>
              </a:ext>
            </a:extLst>
          </p:cNvPr>
          <p:cNvSpPr txBox="1"/>
          <p:nvPr/>
        </p:nvSpPr>
        <p:spPr>
          <a:xfrm>
            <a:off x="1362813" y="820871"/>
            <a:ext cx="3586578" cy="553998"/>
          </a:xfrm>
          <a:prstGeom prst="rect">
            <a:avLst/>
          </a:prstGeom>
          <a:noFill/>
        </p:spPr>
        <p:txBody>
          <a:bodyPr wrap="square" rtlCol="0">
            <a:spAutoFit/>
          </a:bodyPr>
          <a:lstStyle/>
          <a:p>
            <a:pPr algn="ctr"/>
            <a:r>
              <a:rPr lang="en-US" dirty="0"/>
              <a:t>Therapies Used to Quit</a:t>
            </a:r>
          </a:p>
          <a:p>
            <a:pPr algn="ctr"/>
            <a:r>
              <a:rPr lang="en-US" sz="1200" dirty="0">
                <a:solidFill>
                  <a:srgbClr val="000000"/>
                </a:solidFill>
              </a:rPr>
              <a:t>(n=159 have quit/tried to quit)</a:t>
            </a:r>
          </a:p>
        </p:txBody>
      </p:sp>
      <p:graphicFrame>
        <p:nvGraphicFramePr>
          <p:cNvPr id="15" name="Chart 14">
            <a:extLst>
              <a:ext uri="{FF2B5EF4-FFF2-40B4-BE49-F238E27FC236}">
                <a16:creationId xmlns:a16="http://schemas.microsoft.com/office/drawing/2014/main" id="{11DDDF1A-DAD5-40E8-AA64-441A94AA5603}"/>
              </a:ext>
            </a:extLst>
          </p:cNvPr>
          <p:cNvGraphicFramePr/>
          <p:nvPr>
            <p:extLst>
              <p:ext uri="{D42A27DB-BD31-4B8C-83A1-F6EECF244321}">
                <p14:modId xmlns:p14="http://schemas.microsoft.com/office/powerpoint/2010/main" val="628615807"/>
              </p:ext>
            </p:extLst>
          </p:nvPr>
        </p:nvGraphicFramePr>
        <p:xfrm>
          <a:off x="6096000" y="1615736"/>
          <a:ext cx="5886882" cy="458949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80E4E87-C0D6-4426-9C00-AA87F1997B3A}"/>
              </a:ext>
            </a:extLst>
          </p:cNvPr>
          <p:cNvSpPr txBox="1"/>
          <p:nvPr/>
        </p:nvSpPr>
        <p:spPr>
          <a:xfrm>
            <a:off x="7242609" y="820871"/>
            <a:ext cx="3586578" cy="553998"/>
          </a:xfrm>
          <a:prstGeom prst="rect">
            <a:avLst/>
          </a:prstGeom>
          <a:noFill/>
        </p:spPr>
        <p:txBody>
          <a:bodyPr wrap="square" rtlCol="0">
            <a:spAutoFit/>
          </a:bodyPr>
          <a:lstStyle/>
          <a:p>
            <a:pPr algn="ctr"/>
            <a:r>
              <a:rPr lang="en-US" dirty="0"/>
              <a:t>Was Therapy Helpful?</a:t>
            </a:r>
          </a:p>
          <a:p>
            <a:pPr algn="ctr"/>
            <a:r>
              <a:rPr lang="en-US" sz="1200" dirty="0">
                <a:solidFill>
                  <a:srgbClr val="000000"/>
                </a:solidFill>
              </a:rPr>
              <a:t>(n=115 who used a therapy)</a:t>
            </a:r>
          </a:p>
        </p:txBody>
      </p:sp>
      <p:sp>
        <p:nvSpPr>
          <p:cNvPr id="12" name="TextBox 11">
            <a:extLst>
              <a:ext uri="{FF2B5EF4-FFF2-40B4-BE49-F238E27FC236}">
                <a16:creationId xmlns:a16="http://schemas.microsoft.com/office/drawing/2014/main" id="{6EE463B8-5725-4BC8-BA35-F4373673AB2A}"/>
              </a:ext>
            </a:extLst>
          </p:cNvPr>
          <p:cNvSpPr txBox="1"/>
          <p:nvPr/>
        </p:nvSpPr>
        <p:spPr>
          <a:xfrm>
            <a:off x="7940631" y="1999134"/>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n=10</a:t>
            </a:r>
          </a:p>
        </p:txBody>
      </p:sp>
      <p:sp>
        <p:nvSpPr>
          <p:cNvPr id="20" name="TextBox 19">
            <a:extLst>
              <a:ext uri="{FF2B5EF4-FFF2-40B4-BE49-F238E27FC236}">
                <a16:creationId xmlns:a16="http://schemas.microsoft.com/office/drawing/2014/main" id="{680AC6EC-8473-4217-89ED-E4BDE7C2CA26}"/>
              </a:ext>
            </a:extLst>
          </p:cNvPr>
          <p:cNvSpPr txBox="1"/>
          <p:nvPr/>
        </p:nvSpPr>
        <p:spPr>
          <a:xfrm>
            <a:off x="7940631" y="397137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n=89</a:t>
            </a:r>
          </a:p>
        </p:txBody>
      </p:sp>
      <p:sp>
        <p:nvSpPr>
          <p:cNvPr id="21" name="TextBox 20">
            <a:extLst>
              <a:ext uri="{FF2B5EF4-FFF2-40B4-BE49-F238E27FC236}">
                <a16:creationId xmlns:a16="http://schemas.microsoft.com/office/drawing/2014/main" id="{103E0DF4-9E07-4746-9647-1FB6FE0FD98E}"/>
              </a:ext>
            </a:extLst>
          </p:cNvPr>
          <p:cNvSpPr txBox="1"/>
          <p:nvPr/>
        </p:nvSpPr>
        <p:spPr>
          <a:xfrm>
            <a:off x="7940631" y="338729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n=44</a:t>
            </a:r>
          </a:p>
        </p:txBody>
      </p:sp>
      <p:sp>
        <p:nvSpPr>
          <p:cNvPr id="22" name="TextBox 21">
            <a:extLst>
              <a:ext uri="{FF2B5EF4-FFF2-40B4-BE49-F238E27FC236}">
                <a16:creationId xmlns:a16="http://schemas.microsoft.com/office/drawing/2014/main" id="{EE2CC447-D584-436A-93AD-F2490FA45612}"/>
              </a:ext>
            </a:extLst>
          </p:cNvPr>
          <p:cNvSpPr txBox="1"/>
          <p:nvPr/>
        </p:nvSpPr>
        <p:spPr>
          <a:xfrm>
            <a:off x="7940631" y="539707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n=9</a:t>
            </a:r>
          </a:p>
        </p:txBody>
      </p:sp>
      <p:sp>
        <p:nvSpPr>
          <p:cNvPr id="23" name="TextBox 22">
            <a:extLst>
              <a:ext uri="{FF2B5EF4-FFF2-40B4-BE49-F238E27FC236}">
                <a16:creationId xmlns:a16="http://schemas.microsoft.com/office/drawing/2014/main" id="{137D8A06-9A28-46BE-AB61-D58D1E9D7FF9}"/>
              </a:ext>
            </a:extLst>
          </p:cNvPr>
          <p:cNvSpPr txBox="1"/>
          <p:nvPr/>
        </p:nvSpPr>
        <p:spPr>
          <a:xfrm>
            <a:off x="7940631" y="296445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n=10</a:t>
            </a:r>
          </a:p>
        </p:txBody>
      </p:sp>
      <p:sp>
        <p:nvSpPr>
          <p:cNvPr id="24" name="TextBox 23">
            <a:extLst>
              <a:ext uri="{FF2B5EF4-FFF2-40B4-BE49-F238E27FC236}">
                <a16:creationId xmlns:a16="http://schemas.microsoft.com/office/drawing/2014/main" id="{99C06B5F-E6C7-4021-BA75-82C0072CB6FE}"/>
              </a:ext>
            </a:extLst>
          </p:cNvPr>
          <p:cNvSpPr txBox="1"/>
          <p:nvPr/>
        </p:nvSpPr>
        <p:spPr>
          <a:xfrm>
            <a:off x="7940631" y="4419295"/>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n=17</a:t>
            </a:r>
          </a:p>
        </p:txBody>
      </p:sp>
      <p:sp>
        <p:nvSpPr>
          <p:cNvPr id="25" name="TextBox 24">
            <a:extLst>
              <a:ext uri="{FF2B5EF4-FFF2-40B4-BE49-F238E27FC236}">
                <a16:creationId xmlns:a16="http://schemas.microsoft.com/office/drawing/2014/main" id="{FFC316BD-3D7F-49FA-896E-ADEE95E7C84B}"/>
              </a:ext>
            </a:extLst>
          </p:cNvPr>
          <p:cNvSpPr txBox="1"/>
          <p:nvPr/>
        </p:nvSpPr>
        <p:spPr>
          <a:xfrm>
            <a:off x="7940631" y="2516534"/>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n=12</a:t>
            </a:r>
          </a:p>
        </p:txBody>
      </p:sp>
      <p:sp>
        <p:nvSpPr>
          <p:cNvPr id="26" name="TextBox 25">
            <a:extLst>
              <a:ext uri="{FF2B5EF4-FFF2-40B4-BE49-F238E27FC236}">
                <a16:creationId xmlns:a16="http://schemas.microsoft.com/office/drawing/2014/main" id="{E093877C-828D-475E-AB36-ECD036032550}"/>
              </a:ext>
            </a:extLst>
          </p:cNvPr>
          <p:cNvSpPr txBox="1"/>
          <p:nvPr/>
        </p:nvSpPr>
        <p:spPr>
          <a:xfrm>
            <a:off x="7940631" y="493095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n=8</a:t>
            </a:r>
          </a:p>
        </p:txBody>
      </p:sp>
      <p:sp>
        <p:nvSpPr>
          <p:cNvPr id="27" name="TextBox 26">
            <a:extLst>
              <a:ext uri="{FF2B5EF4-FFF2-40B4-BE49-F238E27FC236}">
                <a16:creationId xmlns:a16="http://schemas.microsoft.com/office/drawing/2014/main" id="{F886BF83-B85E-4369-9DA7-4D08E8AB4F4A}"/>
              </a:ext>
            </a:extLst>
          </p:cNvPr>
          <p:cNvSpPr txBox="1"/>
          <p:nvPr/>
        </p:nvSpPr>
        <p:spPr>
          <a:xfrm>
            <a:off x="7940631" y="584291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n=15</a:t>
            </a:r>
          </a:p>
        </p:txBody>
      </p:sp>
      <p:sp>
        <p:nvSpPr>
          <p:cNvPr id="28" name="TextBox 27"/>
          <p:cNvSpPr txBox="1"/>
          <p:nvPr/>
        </p:nvSpPr>
        <p:spPr>
          <a:xfrm>
            <a:off x="8813954" y="6133167"/>
            <a:ext cx="2845675" cy="230832"/>
          </a:xfrm>
          <a:prstGeom prst="rect">
            <a:avLst/>
          </a:prstGeom>
          <a:noFill/>
        </p:spPr>
        <p:txBody>
          <a:bodyPr wrap="square" rtlCol="0">
            <a:spAutoFit/>
          </a:bodyPr>
          <a:lstStyle/>
          <a:p>
            <a:r>
              <a:rPr lang="en-US" sz="900" dirty="0"/>
              <a:t>n=342 cigarette smokers, unless otherwise noted</a:t>
            </a:r>
          </a:p>
        </p:txBody>
      </p:sp>
    </p:spTree>
    <p:extLst>
      <p:ext uri="{BB962C8B-B14F-4D97-AF65-F5344CB8AC3E}">
        <p14:creationId xmlns:p14="http://schemas.microsoft.com/office/powerpoint/2010/main" val="127088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rgbClr val="ACD68E"/>
          </a:solidFill>
          <a:ln w="38100" cmpd="sng">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68778" y="3963555"/>
            <a:ext cx="10957162"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rgbClr val="595959"/>
                </a:solidFill>
                <a:latin typeface="Franklin Gothic Demi Cond" charset="0"/>
                <a:ea typeface="Franklin Gothic Demi Cond" charset="0"/>
                <a:cs typeface="Franklin Gothic Demi Cond" charset="0"/>
              </a:rPr>
              <a:t>Detailed Findings – CIGAR USERS</a:t>
            </a:r>
          </a:p>
        </p:txBody>
      </p:sp>
      <p:sp>
        <p:nvSpPr>
          <p:cNvPr id="3" name="Slide Number Placeholder 2"/>
          <p:cNvSpPr>
            <a:spLocks noGrp="1"/>
          </p:cNvSpPr>
          <p:nvPr>
            <p:ph type="sldNum" sz="quarter" idx="12"/>
          </p:nvPr>
        </p:nvSpPr>
        <p:spPr/>
        <p:txBody>
          <a:bodyPr/>
          <a:lstStyle/>
          <a:p>
            <a:fld id="{B7C5CABF-F878-C74C-8870-EC106A83C25A}" type="slidenum">
              <a:rPr lang="en-US" smtClean="0"/>
              <a:t>29</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74667" y="1854436"/>
            <a:ext cx="1792075" cy="117519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4501" y="662214"/>
            <a:ext cx="1272352" cy="996843"/>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9583" y="404284"/>
            <a:ext cx="2199217" cy="1533537"/>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94083" y="1743447"/>
            <a:ext cx="1280584" cy="979270"/>
          </a:xfrm>
          <a:prstGeom prst="rect">
            <a:avLst/>
          </a:prstGeom>
        </p:spPr>
      </p:pic>
    </p:spTree>
    <p:extLst>
      <p:ext uri="{BB962C8B-B14F-4D97-AF65-F5344CB8AC3E}">
        <p14:creationId xmlns:p14="http://schemas.microsoft.com/office/powerpoint/2010/main" val="323485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Background, Objectives, Methodology</a:t>
            </a:r>
          </a:p>
        </p:txBody>
      </p:sp>
      <p:sp>
        <p:nvSpPr>
          <p:cNvPr id="4" name="TextBox 3"/>
          <p:cNvSpPr txBox="1"/>
          <p:nvPr/>
        </p:nvSpPr>
        <p:spPr>
          <a:xfrm>
            <a:off x="333150" y="832124"/>
            <a:ext cx="11350850" cy="5539978"/>
          </a:xfrm>
          <a:prstGeom prst="rect">
            <a:avLst/>
          </a:prstGeom>
          <a:noFill/>
        </p:spPr>
        <p:txBody>
          <a:bodyPr wrap="square" rtlCol="0">
            <a:spAutoFit/>
          </a:bodyPr>
          <a:lstStyle/>
          <a:p>
            <a:r>
              <a:rPr lang="en-US" sz="1600" b="1" dirty="0">
                <a:solidFill>
                  <a:schemeClr val="accent2">
                    <a:lumMod val="50000"/>
                  </a:schemeClr>
                </a:solidFill>
              </a:rPr>
              <a:t>Background and Objectives</a:t>
            </a:r>
            <a:endParaRPr lang="en-US" sz="1600" dirty="0">
              <a:solidFill>
                <a:schemeClr val="accent2">
                  <a:lumMod val="50000"/>
                </a:schemeClr>
              </a:solidFill>
            </a:endParaRPr>
          </a:p>
          <a:p>
            <a:endParaRPr lang="en-US" sz="800" dirty="0">
              <a:solidFill>
                <a:schemeClr val="accent2">
                  <a:lumMod val="50000"/>
                </a:schemeClr>
              </a:solidFill>
            </a:endParaRPr>
          </a:p>
          <a:p>
            <a:r>
              <a:rPr lang="en-US" sz="1400" dirty="0">
                <a:cs typeface="Calibri"/>
              </a:rPr>
              <a:t>The Idaho Department of Health and Welfare promotes a variety of Tobacco Cessation programs, including Project Filter and the </a:t>
            </a:r>
            <a:r>
              <a:rPr lang="en-US" sz="1400" dirty="0" err="1">
                <a:cs typeface="Calibri"/>
              </a:rPr>
              <a:t>QuitLine</a:t>
            </a:r>
            <a:r>
              <a:rPr lang="en-US" sz="1400" dirty="0">
                <a:cs typeface="Calibri"/>
              </a:rPr>
              <a:t>. In 2008, the Idaho Department of Health and Welfare completed a segmentation study among adults age 18 to 64 years; they wished to update this study. Users of all types of tobacco/smoking related products and their behaviors were measured, including the use of e-cigarettes. </a:t>
            </a:r>
          </a:p>
          <a:p>
            <a:endParaRPr lang="en-US" sz="800" dirty="0">
              <a:solidFill>
                <a:schemeClr val="accent2">
                  <a:lumMod val="50000"/>
                </a:schemeClr>
              </a:solidFill>
            </a:endParaRPr>
          </a:p>
          <a:p>
            <a:r>
              <a:rPr lang="en-US" sz="1400" dirty="0">
                <a:cs typeface="Calibri"/>
              </a:rPr>
              <a:t>This research will sharpen the strategic focus and allow the Idaho Department of Health and Welfare to more effectively allocate their resources and target the appropriate audiences with anti-smoking/</a:t>
            </a:r>
            <a:r>
              <a:rPr lang="en-US" sz="1400" dirty="0" err="1">
                <a:cs typeface="Calibri"/>
              </a:rPr>
              <a:t>vaping</a:t>
            </a:r>
            <a:r>
              <a:rPr lang="en-US" sz="1400" dirty="0">
                <a:cs typeface="Calibri"/>
              </a:rPr>
              <a:t> messaging. Specific objectives are:</a:t>
            </a:r>
          </a:p>
          <a:p>
            <a:r>
              <a:rPr lang="en-US" sz="1400" dirty="0">
                <a:cs typeface="Calibri"/>
              </a:rPr>
              <a:t>	</a:t>
            </a:r>
            <a:endParaRPr lang="en-US" sz="800" dirty="0">
              <a:cs typeface="Calibri"/>
            </a:endParaRPr>
          </a:p>
          <a:p>
            <a:pPr marL="742950" lvl="1" indent="-285750">
              <a:buClr>
                <a:schemeClr val="accent2">
                  <a:lumMod val="50000"/>
                </a:schemeClr>
              </a:buClr>
              <a:buFont typeface="Wingdings" charset="2"/>
              <a:buChar char="Ø"/>
            </a:pPr>
            <a:r>
              <a:rPr lang="en-US" sz="1400" dirty="0">
                <a:cs typeface="Calibri"/>
              </a:rPr>
              <a:t>Profile the characteristics, motivations, needs, and behaviors of each identified segment, including the tobacco/smoking products they use, and attitudes towards/motivations for quitting.</a:t>
            </a:r>
          </a:p>
          <a:p>
            <a:pPr marL="742950" lvl="1" indent="-285750">
              <a:buClr>
                <a:schemeClr val="accent2">
                  <a:lumMod val="50000"/>
                </a:schemeClr>
              </a:buClr>
              <a:buFont typeface="Wingdings" charset="2"/>
              <a:buChar char="Ø"/>
            </a:pPr>
            <a:endParaRPr lang="en-US" sz="800" dirty="0">
              <a:cs typeface="Calibri"/>
            </a:endParaRPr>
          </a:p>
          <a:p>
            <a:pPr marL="742950" lvl="1" indent="-285750">
              <a:buClr>
                <a:schemeClr val="accent2">
                  <a:lumMod val="50000"/>
                </a:schemeClr>
              </a:buClr>
              <a:buFont typeface="Wingdings" charset="2"/>
              <a:buChar char="Ø"/>
            </a:pPr>
            <a:r>
              <a:rPr lang="en-US" sz="1400" dirty="0">
                <a:cs typeface="Calibri"/>
              </a:rPr>
              <a:t>Determine the best way to reach and communicate with these segments; i.e. define the right messages, the right time, the right places, and the right media to reach these segments.</a:t>
            </a:r>
          </a:p>
          <a:p>
            <a:pPr marL="742950" lvl="1" indent="-285750">
              <a:buClr>
                <a:schemeClr val="accent2">
                  <a:lumMod val="50000"/>
                </a:schemeClr>
              </a:buClr>
              <a:buFont typeface="Wingdings" charset="2"/>
              <a:buChar char="Ø"/>
            </a:pPr>
            <a:endParaRPr lang="en-US" sz="800" dirty="0">
              <a:cs typeface="Calibri"/>
            </a:endParaRPr>
          </a:p>
          <a:p>
            <a:pPr marL="742950" lvl="1" indent="-285750">
              <a:buClr>
                <a:schemeClr val="accent2">
                  <a:lumMod val="50000"/>
                </a:schemeClr>
              </a:buClr>
              <a:buFont typeface="Wingdings" charset="2"/>
              <a:buChar char="Ø"/>
            </a:pPr>
            <a:r>
              <a:rPr lang="en-US" sz="1400" dirty="0">
                <a:cs typeface="Calibri"/>
              </a:rPr>
              <a:t>Identify ways to adjust current messaging by audience.</a:t>
            </a:r>
          </a:p>
          <a:p>
            <a:r>
              <a:rPr lang="en-US" sz="1400" dirty="0">
                <a:cs typeface="Calibri"/>
              </a:rPr>
              <a:t>	</a:t>
            </a:r>
            <a:r>
              <a:rPr lang="en-US" sz="1400" dirty="0">
                <a:solidFill>
                  <a:schemeClr val="bg1"/>
                </a:solidFill>
                <a:cs typeface="Calibri"/>
              </a:rPr>
              <a:t>Profile the characteristics, motivations, needs, and behaviors of each identified segment, including the tobacco/smoking products they use, a</a:t>
            </a:r>
            <a:r>
              <a:rPr lang="en-US" sz="1400" dirty="0">
                <a:solidFill>
                  <a:schemeClr val="bg1"/>
                </a:solidFill>
                <a:latin typeface="Calibri"/>
                <a:cs typeface="Calibri"/>
              </a:rPr>
              <a:t>nd attitudes towards/motivations for quitting.</a:t>
            </a:r>
            <a:endParaRPr lang="en-US" sz="1400" b="1" dirty="0">
              <a:solidFill>
                <a:schemeClr val="accent2">
                  <a:lumMod val="50000"/>
                </a:schemeClr>
              </a:solidFill>
            </a:endParaRPr>
          </a:p>
          <a:p>
            <a:r>
              <a:rPr lang="en-US" sz="1600" b="1" dirty="0">
                <a:solidFill>
                  <a:schemeClr val="accent2">
                    <a:lumMod val="50000"/>
                  </a:schemeClr>
                </a:solidFill>
              </a:rPr>
              <a:t>Methodology</a:t>
            </a:r>
          </a:p>
          <a:p>
            <a:endParaRPr lang="en-US" sz="800" dirty="0">
              <a:solidFill>
                <a:schemeClr val="accent2">
                  <a:lumMod val="50000"/>
                </a:schemeClr>
              </a:solidFill>
            </a:endParaRPr>
          </a:p>
          <a:p>
            <a:pPr marL="285750" indent="-285750">
              <a:buClr>
                <a:schemeClr val="accent2">
                  <a:lumMod val="50000"/>
                </a:schemeClr>
              </a:buClr>
              <a:buFont typeface="Wingdings" charset="2"/>
              <a:buChar char="§"/>
            </a:pPr>
            <a:r>
              <a:rPr lang="en-US" sz="1400" dirty="0">
                <a:solidFill>
                  <a:schemeClr val="accent2">
                    <a:lumMod val="50000"/>
                  </a:schemeClr>
                </a:solidFill>
              </a:rPr>
              <a:t>Research was completed online. Respondents specifications were: </a:t>
            </a:r>
          </a:p>
          <a:p>
            <a:pPr marL="742950" lvl="1" indent="-285750">
              <a:buClr>
                <a:schemeClr val="accent2">
                  <a:lumMod val="50000"/>
                </a:schemeClr>
              </a:buClr>
              <a:buFont typeface="Wingdings" charset="2"/>
              <a:buChar char="§"/>
            </a:pPr>
            <a:r>
              <a:rPr lang="en-US" sz="1400" dirty="0">
                <a:solidFill>
                  <a:schemeClr val="accent2">
                    <a:lumMod val="50000"/>
                  </a:schemeClr>
                </a:solidFill>
              </a:rPr>
              <a:t>males and females, age 18 to 65 who live in Idaho, and</a:t>
            </a:r>
          </a:p>
          <a:p>
            <a:pPr marL="742950" lvl="1" indent="-285750">
              <a:buClr>
                <a:schemeClr val="accent2">
                  <a:lumMod val="50000"/>
                </a:schemeClr>
              </a:buClr>
              <a:buFont typeface="Wingdings" charset="2"/>
              <a:buChar char="§"/>
            </a:pPr>
            <a:r>
              <a:rPr lang="en-US" sz="1400" dirty="0">
                <a:solidFill>
                  <a:schemeClr val="accent2">
                    <a:lumMod val="50000"/>
                  </a:schemeClr>
                </a:solidFill>
              </a:rPr>
              <a:t>u</a:t>
            </a:r>
            <a:r>
              <a:rPr lang="en-US" sz="1400" dirty="0">
                <a:cs typeface="Calibri"/>
              </a:rPr>
              <a:t>se at least one tobacco/smoking product (cigarettes, cigars, e-cigarettes, chews, dips, etc.) at least once a month.</a:t>
            </a:r>
          </a:p>
          <a:p>
            <a:endParaRPr lang="en-GB" sz="800" dirty="0">
              <a:solidFill>
                <a:schemeClr val="accent2">
                  <a:lumMod val="50000"/>
                </a:schemeClr>
              </a:solidFill>
            </a:endParaRPr>
          </a:p>
          <a:p>
            <a:pPr marL="285750" lvl="0" indent="-285750">
              <a:buFont typeface="Wingdings" charset="2"/>
              <a:buChar char="§"/>
            </a:pPr>
            <a:r>
              <a:rPr lang="en-US" sz="1400" dirty="0">
                <a:solidFill>
                  <a:schemeClr val="accent2">
                    <a:lumMod val="50000"/>
                  </a:schemeClr>
                </a:solidFill>
                <a:cs typeface="Calibri"/>
              </a:rPr>
              <a:t>A total of n=500 interviews were completed.</a:t>
            </a:r>
          </a:p>
          <a:p>
            <a:pPr marL="285750" lvl="0" indent="-285750">
              <a:buFont typeface="Wingdings" charset="2"/>
              <a:buChar char="§"/>
            </a:pPr>
            <a:endParaRPr lang="en-US" sz="800" dirty="0">
              <a:cs typeface="Calibri"/>
            </a:endParaRPr>
          </a:p>
          <a:p>
            <a:pPr marL="285750" indent="-285750">
              <a:buFont typeface="Wingdings" charset="2"/>
              <a:buChar char="§"/>
            </a:pPr>
            <a:r>
              <a:rPr lang="en-US" sz="1400" dirty="0">
                <a:solidFill>
                  <a:schemeClr val="accent2">
                    <a:lumMod val="50000"/>
                  </a:schemeClr>
                </a:solidFill>
                <a:cs typeface="Calibri"/>
              </a:rPr>
              <a:t>Length of interview was about 15 minutes. </a:t>
            </a:r>
          </a:p>
          <a:p>
            <a:pPr lvl="0"/>
            <a:endParaRPr lang="en-US" sz="1400" dirty="0">
              <a:solidFill>
                <a:schemeClr val="accent2">
                  <a:lumMod val="50000"/>
                </a:schemeClr>
              </a:solidFill>
            </a:endParaRPr>
          </a:p>
        </p:txBody>
      </p:sp>
      <p:sp>
        <p:nvSpPr>
          <p:cNvPr id="7" name="Slide Number Placeholder 6"/>
          <p:cNvSpPr>
            <a:spLocks noGrp="1"/>
          </p:cNvSpPr>
          <p:nvPr>
            <p:ph type="sldNum" sz="quarter" idx="12"/>
          </p:nvPr>
        </p:nvSpPr>
        <p:spPr/>
        <p:txBody>
          <a:bodyPr/>
          <a:lstStyle/>
          <a:p>
            <a:fld id="{B7C5CABF-F878-C74C-8870-EC106A83C25A}" type="slidenum">
              <a:rPr lang="en-US" smtClean="0"/>
              <a:t>3</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sp>
        <p:nvSpPr>
          <p:cNvPr id="19" name="TextBox 18"/>
          <p:cNvSpPr txBox="1"/>
          <p:nvPr/>
        </p:nvSpPr>
        <p:spPr>
          <a:xfrm>
            <a:off x="7532054" y="3850450"/>
            <a:ext cx="2442844" cy="954107"/>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a:p>
            <a:r>
              <a:rPr lang="en-US" sz="1400" dirty="0">
                <a:solidFill>
                  <a:srgbClr val="FFFFFF"/>
                </a:solidFill>
                <a:latin typeface="Calibri"/>
                <a:cs typeface="Calibri"/>
              </a:rPr>
              <a:t>Identify ways to adjust current messaging by audience.</a:t>
            </a:r>
          </a:p>
        </p:txBody>
      </p:sp>
    </p:spTree>
    <p:extLst>
      <p:ext uri="{BB962C8B-B14F-4D97-AF65-F5344CB8AC3E}">
        <p14:creationId xmlns:p14="http://schemas.microsoft.com/office/powerpoint/2010/main" val="3094302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580005"/>
            <a:chOff x="0" y="412249"/>
            <a:chExt cx="12192000" cy="580005"/>
          </a:xfrm>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chemeClr val="accent1">
                <a:lumMod val="60000"/>
                <a:lumOff val="40000"/>
              </a:schemeClr>
            </a:solid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12020212" cy="400110"/>
            </a:xfrm>
            <a:prstGeom prst="rect">
              <a:avLst/>
            </a:prstGeom>
            <a:noFill/>
          </p:spPr>
          <p:txBody>
            <a:bodyPr wrap="square" rtlCol="0">
              <a:spAutoFit/>
            </a:bodyPr>
            <a:lstStyle/>
            <a:p>
              <a:r>
                <a:rPr lang="en-US" sz="2000" b="1" dirty="0">
                  <a:solidFill>
                    <a:schemeClr val="tx1">
                      <a:lumMod val="65000"/>
                      <a:lumOff val="35000"/>
                    </a:schemeClr>
                  </a:solidFill>
                </a:rPr>
                <a:t>Most Idahoans are using cigars infrequently – almost half smoke cigars once a month or less often.</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30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4181918"/>
              </p:ext>
            </p:extLst>
          </p:nvPr>
        </p:nvGraphicFramePr>
        <p:xfrm>
          <a:off x="717332" y="2364053"/>
          <a:ext cx="2004273" cy="1836515"/>
        </p:xfrm>
        <a:graphic>
          <a:graphicData uri="http://schemas.openxmlformats.org/drawingml/2006/table">
            <a:tbl>
              <a:tblPr>
                <a:tableStyleId>{18603FDC-E32A-4AB5-989C-0864C3EAD2B8}</a:tableStyleId>
              </a:tblPr>
              <a:tblGrid>
                <a:gridCol w="1492325">
                  <a:extLst>
                    <a:ext uri="{9D8B030D-6E8A-4147-A177-3AD203B41FA5}">
                      <a16:colId xmlns:a16="http://schemas.microsoft.com/office/drawing/2014/main" val="20000"/>
                    </a:ext>
                  </a:extLst>
                </a:gridCol>
                <a:gridCol w="511948">
                  <a:extLst>
                    <a:ext uri="{9D8B030D-6E8A-4147-A177-3AD203B41FA5}">
                      <a16:colId xmlns:a16="http://schemas.microsoft.com/office/drawing/2014/main" val="20001"/>
                    </a:ext>
                  </a:extLst>
                </a:gridCol>
              </a:tblGrid>
              <a:tr h="333055">
                <a:tc gridSpan="2">
                  <a:txBody>
                    <a:bodyPr/>
                    <a:lstStyle/>
                    <a:p>
                      <a:pPr algn="ctr" fontAlgn="t"/>
                      <a:r>
                        <a:rPr lang="en-US" sz="1100" b="1" u="none" strike="noStrike" dirty="0">
                          <a:solidFill>
                            <a:schemeClr val="tx1">
                              <a:lumMod val="85000"/>
                              <a:lumOff val="15000"/>
                            </a:schemeClr>
                          </a:solidFill>
                          <a:effectLst/>
                        </a:rPr>
                        <a:t>HOW OFTEN USE CIGARS</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14780">
                <a:tc>
                  <a:txBody>
                    <a:bodyPr/>
                    <a:lstStyle/>
                    <a:p>
                      <a:pPr algn="l" fontAlgn="t"/>
                      <a:r>
                        <a:rPr lang="en-US" sz="1000" u="none" strike="noStrike" dirty="0">
                          <a:solidFill>
                            <a:schemeClr val="tx1">
                              <a:lumMod val="85000"/>
                              <a:lumOff val="15000"/>
                            </a:schemeClr>
                          </a:solidFill>
                          <a:effectLst/>
                        </a:rPr>
                        <a:t>Multiple times a day</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tc>
                  <a:txBody>
                    <a:bodyPr/>
                    <a:lstStyle/>
                    <a:p>
                      <a:pPr algn="ctr" fontAlgn="t"/>
                      <a:r>
                        <a:rPr lang="en-US" sz="1000" u="none" strike="noStrike" dirty="0">
                          <a:solidFill>
                            <a:schemeClr val="tx1">
                              <a:lumMod val="85000"/>
                              <a:lumOff val="15000"/>
                            </a:schemeClr>
                          </a:solidFill>
                          <a:effectLst/>
                        </a:rPr>
                        <a:t>17%</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extLst>
                  <a:ext uri="{0D108BD9-81ED-4DB2-BD59-A6C34878D82A}">
                    <a16:rowId xmlns:a16="http://schemas.microsoft.com/office/drawing/2014/main" val="10001"/>
                  </a:ext>
                </a:extLst>
              </a:tr>
              <a:tr h="214780">
                <a:tc>
                  <a:txBody>
                    <a:bodyPr/>
                    <a:lstStyle/>
                    <a:p>
                      <a:pPr algn="l" fontAlgn="t"/>
                      <a:r>
                        <a:rPr lang="en-US" sz="1000" u="none" strike="noStrike" dirty="0">
                          <a:solidFill>
                            <a:schemeClr val="tx1">
                              <a:lumMod val="85000"/>
                              <a:lumOff val="15000"/>
                            </a:schemeClr>
                          </a:solidFill>
                          <a:effectLst/>
                        </a:rPr>
                        <a:t>Once a day</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tc>
                  <a:txBody>
                    <a:bodyPr/>
                    <a:lstStyle/>
                    <a:p>
                      <a:pPr algn="ctr" fontAlgn="t"/>
                      <a:r>
                        <a:rPr lang="en-US" sz="1000" u="none" strike="noStrike" dirty="0">
                          <a:solidFill>
                            <a:schemeClr val="tx1">
                              <a:lumMod val="85000"/>
                              <a:lumOff val="15000"/>
                            </a:schemeClr>
                          </a:solidFill>
                          <a:effectLst/>
                        </a:rPr>
                        <a:t>13%</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extLst>
                  <a:ext uri="{0D108BD9-81ED-4DB2-BD59-A6C34878D82A}">
                    <a16:rowId xmlns:a16="http://schemas.microsoft.com/office/drawing/2014/main" val="10002"/>
                  </a:ext>
                </a:extLst>
              </a:tr>
              <a:tr h="214780">
                <a:tc>
                  <a:txBody>
                    <a:bodyPr/>
                    <a:lstStyle/>
                    <a:p>
                      <a:pPr algn="l" fontAlgn="t"/>
                      <a:r>
                        <a:rPr lang="en-US" sz="1000" u="none" strike="noStrike" dirty="0">
                          <a:solidFill>
                            <a:schemeClr val="tx1">
                              <a:lumMod val="85000"/>
                              <a:lumOff val="15000"/>
                            </a:schemeClr>
                          </a:solidFill>
                          <a:effectLst/>
                        </a:rPr>
                        <a:t>Several times a week</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tc>
                  <a:txBody>
                    <a:bodyPr/>
                    <a:lstStyle/>
                    <a:p>
                      <a:pPr algn="ctr" fontAlgn="t"/>
                      <a:r>
                        <a:rPr lang="en-US" sz="1000" u="none" strike="noStrike" dirty="0">
                          <a:solidFill>
                            <a:schemeClr val="tx1">
                              <a:lumMod val="85000"/>
                              <a:lumOff val="15000"/>
                            </a:schemeClr>
                          </a:solidFill>
                          <a:effectLst/>
                        </a:rPr>
                        <a:t>10%</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extLst>
                  <a:ext uri="{0D108BD9-81ED-4DB2-BD59-A6C34878D82A}">
                    <a16:rowId xmlns:a16="http://schemas.microsoft.com/office/drawing/2014/main" val="10003"/>
                  </a:ext>
                </a:extLst>
              </a:tr>
              <a:tr h="214780">
                <a:tc>
                  <a:txBody>
                    <a:bodyPr/>
                    <a:lstStyle/>
                    <a:p>
                      <a:pPr algn="l" fontAlgn="t"/>
                      <a:r>
                        <a:rPr lang="en-US" sz="1000" u="none" strike="noStrike" dirty="0">
                          <a:solidFill>
                            <a:schemeClr val="tx1">
                              <a:lumMod val="85000"/>
                              <a:lumOff val="15000"/>
                            </a:schemeClr>
                          </a:solidFill>
                          <a:effectLst/>
                        </a:rPr>
                        <a:t>Once a week</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tc>
                  <a:txBody>
                    <a:bodyPr/>
                    <a:lstStyle/>
                    <a:p>
                      <a:pPr algn="ctr" fontAlgn="t"/>
                      <a:r>
                        <a:rPr lang="en-US" sz="1000" u="none" strike="noStrike" dirty="0">
                          <a:solidFill>
                            <a:schemeClr val="tx1">
                              <a:lumMod val="85000"/>
                              <a:lumOff val="15000"/>
                            </a:schemeClr>
                          </a:solidFill>
                          <a:effectLst/>
                        </a:rPr>
                        <a:t>4%</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extLst>
                  <a:ext uri="{0D108BD9-81ED-4DB2-BD59-A6C34878D82A}">
                    <a16:rowId xmlns:a16="http://schemas.microsoft.com/office/drawing/2014/main" val="10004"/>
                  </a:ext>
                </a:extLst>
              </a:tr>
              <a:tr h="214780">
                <a:tc>
                  <a:txBody>
                    <a:bodyPr/>
                    <a:lstStyle/>
                    <a:p>
                      <a:pPr algn="l" fontAlgn="t"/>
                      <a:r>
                        <a:rPr lang="en-US" sz="1000" u="none" strike="noStrike" dirty="0">
                          <a:solidFill>
                            <a:schemeClr val="tx1">
                              <a:lumMod val="85000"/>
                              <a:lumOff val="15000"/>
                            </a:schemeClr>
                          </a:solidFill>
                          <a:effectLst/>
                        </a:rPr>
                        <a:t>Several times a month</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tc>
                  <a:txBody>
                    <a:bodyPr/>
                    <a:lstStyle/>
                    <a:p>
                      <a:pPr algn="ctr" fontAlgn="t"/>
                      <a:r>
                        <a:rPr lang="en-US" sz="1000" u="none" strike="noStrike" dirty="0">
                          <a:solidFill>
                            <a:schemeClr val="tx1">
                              <a:lumMod val="85000"/>
                              <a:lumOff val="15000"/>
                            </a:schemeClr>
                          </a:solidFill>
                          <a:effectLst/>
                        </a:rPr>
                        <a:t>10%</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extLst>
                  <a:ext uri="{0D108BD9-81ED-4DB2-BD59-A6C34878D82A}">
                    <a16:rowId xmlns:a16="http://schemas.microsoft.com/office/drawing/2014/main" val="10005"/>
                  </a:ext>
                </a:extLst>
              </a:tr>
              <a:tr h="214780">
                <a:tc>
                  <a:txBody>
                    <a:bodyPr/>
                    <a:lstStyle/>
                    <a:p>
                      <a:pPr algn="l" fontAlgn="t"/>
                      <a:r>
                        <a:rPr lang="en-US" sz="1000" u="none" strike="noStrike" dirty="0">
                          <a:solidFill>
                            <a:schemeClr val="tx1">
                              <a:lumMod val="85000"/>
                              <a:lumOff val="15000"/>
                            </a:schemeClr>
                          </a:solidFill>
                          <a:effectLst/>
                        </a:rPr>
                        <a:t>Once a month</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extLst>
                  <a:ext uri="{0D108BD9-81ED-4DB2-BD59-A6C34878D82A}">
                    <a16:rowId xmlns:a16="http://schemas.microsoft.com/office/drawing/2014/main" val="10006"/>
                  </a:ext>
                </a:extLst>
              </a:tr>
              <a:tr h="214780">
                <a:tc>
                  <a:txBody>
                    <a:bodyPr/>
                    <a:lstStyle/>
                    <a:p>
                      <a:pPr algn="l" fontAlgn="t"/>
                      <a:r>
                        <a:rPr lang="en-US" sz="1000" u="none" strike="noStrike" dirty="0">
                          <a:solidFill>
                            <a:schemeClr val="tx1">
                              <a:lumMod val="85000"/>
                              <a:lumOff val="15000"/>
                            </a:schemeClr>
                          </a:solidFill>
                          <a:effectLst/>
                        </a:rPr>
                        <a:t>Less than once a month</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tc>
                  <a:txBody>
                    <a:bodyPr/>
                    <a:lstStyle/>
                    <a:p>
                      <a:pPr algn="ctr" fontAlgn="t"/>
                      <a:r>
                        <a:rPr lang="en-US" sz="1000" u="none" strike="noStrike" dirty="0">
                          <a:solidFill>
                            <a:schemeClr val="tx1">
                              <a:lumMod val="85000"/>
                              <a:lumOff val="15000"/>
                            </a:schemeClr>
                          </a:solidFill>
                          <a:effectLst/>
                        </a:rPr>
                        <a:t>37%</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42959365"/>
              </p:ext>
            </p:extLst>
          </p:nvPr>
        </p:nvGraphicFramePr>
        <p:xfrm>
          <a:off x="6341294" y="2356722"/>
          <a:ext cx="1888324" cy="1754596"/>
        </p:xfrm>
        <a:graphic>
          <a:graphicData uri="http://schemas.openxmlformats.org/drawingml/2006/table">
            <a:tbl>
              <a:tblPr>
                <a:effectLst>
                  <a:outerShdw blurRad="57150" dist="19050" dir="5400000" algn="tl" rotWithShape="0">
                    <a:srgbClr val="000000">
                      <a:alpha val="63000"/>
                    </a:srgbClr>
                  </a:outerShdw>
                </a:effectLst>
              </a:tblPr>
              <a:tblGrid>
                <a:gridCol w="1270257">
                  <a:extLst>
                    <a:ext uri="{9D8B030D-6E8A-4147-A177-3AD203B41FA5}">
                      <a16:colId xmlns:a16="http://schemas.microsoft.com/office/drawing/2014/main" val="20000"/>
                    </a:ext>
                  </a:extLst>
                </a:gridCol>
                <a:gridCol w="618067">
                  <a:extLst>
                    <a:ext uri="{9D8B030D-6E8A-4147-A177-3AD203B41FA5}">
                      <a16:colId xmlns:a16="http://schemas.microsoft.com/office/drawing/2014/main" val="20001"/>
                    </a:ext>
                  </a:extLst>
                </a:gridCol>
              </a:tblGrid>
              <a:tr h="234436">
                <a:tc gridSpan="2">
                  <a:txBody>
                    <a:bodyPr/>
                    <a:lstStyle/>
                    <a:p>
                      <a:pPr algn="ctr" fontAlgn="t"/>
                      <a:r>
                        <a:rPr lang="en-US" sz="1100" b="1" i="0" u="none" strike="noStrike" dirty="0">
                          <a:solidFill>
                            <a:srgbClr val="000000"/>
                          </a:solidFill>
                          <a:effectLst/>
                          <a:latin typeface="+mn-lt"/>
                        </a:rPr>
                        <a:t>HOW LONG USED CIGARS</a:t>
                      </a:r>
                    </a:p>
                    <a:p>
                      <a:pPr algn="ctr" fontAlgn="t"/>
                      <a:endParaRPr lang="en-US" sz="1100" b="1" i="0" u="none" strike="noStrike" dirty="0">
                        <a:solidFill>
                          <a:srgbClr val="000000"/>
                        </a:solidFill>
                        <a:effectLst/>
                        <a:latin typeface="+mn-lt"/>
                      </a:endParaRPr>
                    </a:p>
                  </a:txBody>
                  <a:tcPr marL="12700" marR="12700" marT="12700" marB="0">
                    <a:lnL>
                      <a:noFill/>
                    </a:lnL>
                    <a:lnR>
                      <a:noFill/>
                    </a:lnR>
                    <a:lnT>
                      <a:noFill/>
                    </a:lnT>
                    <a:lnB>
                      <a:noFill/>
                    </a:lnB>
                    <a:solidFill>
                      <a:srgbClr val="ACD68E"/>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34436">
                <a:tc>
                  <a:txBody>
                    <a:bodyPr/>
                    <a:lstStyle/>
                    <a:p>
                      <a:pPr algn="l" fontAlgn="t"/>
                      <a:r>
                        <a:rPr lang="en-US" sz="1000" b="0" i="0" u="none" strike="noStrike" dirty="0">
                          <a:solidFill>
                            <a:srgbClr val="000000"/>
                          </a:solidFill>
                          <a:effectLst/>
                          <a:latin typeface="+mn-lt"/>
                        </a:rPr>
                        <a:t>Less than one year</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14%</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1"/>
                  </a:ext>
                </a:extLst>
              </a:tr>
              <a:tr h="234436">
                <a:tc>
                  <a:txBody>
                    <a:bodyPr/>
                    <a:lstStyle/>
                    <a:p>
                      <a:pPr algn="l" fontAlgn="t"/>
                      <a:r>
                        <a:rPr lang="en-US" sz="1000" b="0" i="0" u="none" strike="noStrike" dirty="0">
                          <a:solidFill>
                            <a:srgbClr val="000000"/>
                          </a:solidFill>
                          <a:effectLst/>
                          <a:latin typeface="+mn-lt"/>
                        </a:rPr>
                        <a:t>1-3 years</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27%</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2"/>
                  </a:ext>
                </a:extLst>
              </a:tr>
              <a:tr h="234436">
                <a:tc>
                  <a:txBody>
                    <a:bodyPr/>
                    <a:lstStyle/>
                    <a:p>
                      <a:pPr algn="l" fontAlgn="t"/>
                      <a:r>
                        <a:rPr lang="en-US" sz="1000" b="0" i="0" u="none" strike="noStrike" dirty="0">
                          <a:solidFill>
                            <a:srgbClr val="000000"/>
                          </a:solidFill>
                          <a:effectLst/>
                          <a:latin typeface="+mn-lt"/>
                        </a:rPr>
                        <a:t>4 to 6 years</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27%</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3"/>
                  </a:ext>
                </a:extLst>
              </a:tr>
              <a:tr h="234436">
                <a:tc>
                  <a:txBody>
                    <a:bodyPr/>
                    <a:lstStyle/>
                    <a:p>
                      <a:pPr algn="l" fontAlgn="t"/>
                      <a:r>
                        <a:rPr lang="en-US" sz="1000" b="0" i="0" u="none" strike="noStrike">
                          <a:solidFill>
                            <a:srgbClr val="000000"/>
                          </a:solidFill>
                          <a:effectLst/>
                          <a:latin typeface="+mn-lt"/>
                        </a:rPr>
                        <a:t>7-10 years</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14%</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4"/>
                  </a:ext>
                </a:extLst>
              </a:tr>
              <a:tr h="234436">
                <a:tc>
                  <a:txBody>
                    <a:bodyPr/>
                    <a:lstStyle/>
                    <a:p>
                      <a:pPr algn="l" fontAlgn="t"/>
                      <a:r>
                        <a:rPr lang="en-US" sz="1000" b="0" i="0" u="none" strike="noStrike">
                          <a:solidFill>
                            <a:srgbClr val="000000"/>
                          </a:solidFill>
                          <a:effectLst/>
                          <a:latin typeface="+mn-lt"/>
                        </a:rPr>
                        <a:t>11-20 years</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12%</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5"/>
                  </a:ext>
                </a:extLst>
              </a:tr>
              <a:tr h="234436">
                <a:tc>
                  <a:txBody>
                    <a:bodyPr/>
                    <a:lstStyle/>
                    <a:p>
                      <a:pPr algn="l" fontAlgn="t"/>
                      <a:r>
                        <a:rPr lang="en-US" sz="1000" b="0" i="0" u="none" strike="noStrike">
                          <a:solidFill>
                            <a:srgbClr val="000000"/>
                          </a:solidFill>
                          <a:effectLst/>
                          <a:latin typeface="+mn-lt"/>
                        </a:rPr>
                        <a:t>More than 20 years</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7%</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6"/>
                  </a:ext>
                </a:extLst>
              </a:tr>
            </a:tbl>
          </a:graphicData>
        </a:graphic>
      </p:graphicFrame>
      <p:grpSp>
        <p:nvGrpSpPr>
          <p:cNvPr id="10" name="Group 9"/>
          <p:cNvGrpSpPr/>
          <p:nvPr/>
        </p:nvGrpSpPr>
        <p:grpSpPr>
          <a:xfrm>
            <a:off x="2824861" y="2298800"/>
            <a:ext cx="3127995" cy="2096024"/>
            <a:chOff x="2824861" y="2356088"/>
            <a:chExt cx="3127995" cy="2096024"/>
          </a:xfrm>
        </p:grpSpPr>
        <p:sp>
          <p:nvSpPr>
            <p:cNvPr id="15" name="Right Arrow 14"/>
            <p:cNvSpPr/>
            <p:nvPr/>
          </p:nvSpPr>
          <p:spPr>
            <a:xfrm>
              <a:off x="2824861" y="2641181"/>
              <a:ext cx="299357" cy="203309"/>
            </a:xfrm>
            <a:prstGeom prst="rightArrow">
              <a:avLst/>
            </a:prstGeom>
            <a:solidFill>
              <a:srgbClr val="ACD68E"/>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Chart 15"/>
            <p:cNvGraphicFramePr/>
            <p:nvPr>
              <p:extLst>
                <p:ext uri="{D42A27DB-BD31-4B8C-83A1-F6EECF244321}">
                  <p14:modId xmlns:p14="http://schemas.microsoft.com/office/powerpoint/2010/main" val="3203068620"/>
                </p:ext>
              </p:extLst>
            </p:nvPr>
          </p:nvGraphicFramePr>
          <p:xfrm>
            <a:off x="3282245" y="2641181"/>
            <a:ext cx="2173330" cy="181093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3282245" y="2356088"/>
              <a:ext cx="2670611" cy="384721"/>
            </a:xfrm>
            <a:prstGeom prst="rect">
              <a:avLst/>
            </a:prstGeom>
            <a:noFill/>
            <a:ln>
              <a:noFill/>
            </a:ln>
          </p:spPr>
          <p:txBody>
            <a:bodyPr wrap="square" rtlCol="0">
              <a:spAutoFit/>
            </a:bodyPr>
            <a:lstStyle/>
            <a:p>
              <a:r>
                <a:rPr lang="en-US" sz="1100" b="1" dirty="0"/>
                <a:t>HOW MANY TIMES USE CIGARS PER DAY</a:t>
              </a:r>
            </a:p>
            <a:p>
              <a:r>
                <a:rPr lang="en-US" sz="800" dirty="0"/>
                <a:t>(n=18</a:t>
              </a:r>
              <a:r>
                <a:rPr lang="en-US" sz="800" b="1" dirty="0">
                  <a:solidFill>
                    <a:srgbClr val="FF0000"/>
                  </a:solidFill>
                </a:rPr>
                <a:t>*</a:t>
              </a:r>
              <a:r>
                <a:rPr lang="en-US" sz="800" dirty="0"/>
                <a:t> who smoke multiples times per day)</a:t>
              </a:r>
            </a:p>
          </p:txBody>
        </p:sp>
      </p:grpSp>
      <p:sp>
        <p:nvSpPr>
          <p:cNvPr id="19" name="Rounded Rectangle 18"/>
          <p:cNvSpPr/>
          <p:nvPr/>
        </p:nvSpPr>
        <p:spPr>
          <a:xfrm>
            <a:off x="9033917" y="2436253"/>
            <a:ext cx="2294467" cy="329108"/>
          </a:xfrm>
          <a:prstGeom prst="roundRect">
            <a:avLst/>
          </a:prstGeom>
          <a:noFill/>
          <a:ln w="190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home</a:t>
            </a:r>
          </a:p>
        </p:txBody>
      </p:sp>
      <p:sp>
        <p:nvSpPr>
          <p:cNvPr id="20" name="Rounded Rectangle 19"/>
          <p:cNvSpPr/>
          <p:nvPr/>
        </p:nvSpPr>
        <p:spPr>
          <a:xfrm>
            <a:off x="9033917" y="2802525"/>
            <a:ext cx="2294467" cy="329108"/>
          </a:xfrm>
          <a:prstGeom prst="roundRect">
            <a:avLst/>
          </a:prstGeom>
          <a:noFill/>
          <a:ln w="190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 your personal vehicle</a:t>
            </a:r>
          </a:p>
        </p:txBody>
      </p:sp>
      <p:sp>
        <p:nvSpPr>
          <p:cNvPr id="22" name="Rounded Rectangle 21"/>
          <p:cNvSpPr/>
          <p:nvPr/>
        </p:nvSpPr>
        <p:spPr>
          <a:xfrm>
            <a:off x="9033917" y="3176528"/>
            <a:ext cx="2294467" cy="329108"/>
          </a:xfrm>
          <a:prstGeom prst="roundRect">
            <a:avLst/>
          </a:prstGeom>
          <a:noFill/>
          <a:ln w="190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workplace</a:t>
            </a:r>
          </a:p>
        </p:txBody>
      </p:sp>
      <p:sp>
        <p:nvSpPr>
          <p:cNvPr id="23" name="Rounded Rectangle 22"/>
          <p:cNvSpPr/>
          <p:nvPr/>
        </p:nvSpPr>
        <p:spPr>
          <a:xfrm>
            <a:off x="9033917" y="3552319"/>
            <a:ext cx="2294467" cy="329108"/>
          </a:xfrm>
          <a:prstGeom prst="roundRect">
            <a:avLst/>
          </a:prstGeom>
          <a:noFill/>
          <a:ln w="190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Designated areas outside</a:t>
            </a:r>
          </a:p>
          <a:p>
            <a:r>
              <a:rPr lang="en-US" sz="1000" dirty="0">
                <a:solidFill>
                  <a:srgbClr val="262626"/>
                </a:solidFill>
              </a:rPr>
              <a:t>               businesses, restaurants, etc.</a:t>
            </a:r>
          </a:p>
        </p:txBody>
      </p:sp>
      <p:sp>
        <p:nvSpPr>
          <p:cNvPr id="24" name="Rounded Rectangle 23"/>
          <p:cNvSpPr/>
          <p:nvPr/>
        </p:nvSpPr>
        <p:spPr>
          <a:xfrm>
            <a:off x="9033917" y="3932229"/>
            <a:ext cx="2294467" cy="329108"/>
          </a:xfrm>
          <a:prstGeom prst="roundRect">
            <a:avLst/>
          </a:prstGeom>
          <a:noFill/>
          <a:ln w="190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home</a:t>
            </a:r>
          </a:p>
        </p:txBody>
      </p:sp>
      <p:sp>
        <p:nvSpPr>
          <p:cNvPr id="25" name="Rounded Rectangle 24"/>
          <p:cNvSpPr/>
          <p:nvPr/>
        </p:nvSpPr>
        <p:spPr>
          <a:xfrm>
            <a:off x="9033917" y="4307129"/>
            <a:ext cx="2294467" cy="329108"/>
          </a:xfrm>
          <a:prstGeom prst="roundRect">
            <a:avLst/>
          </a:prstGeom>
          <a:noFill/>
          <a:ln w="190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businesses that allow</a:t>
            </a:r>
          </a:p>
          <a:p>
            <a:r>
              <a:rPr lang="en-US" sz="1000" dirty="0">
                <a:solidFill>
                  <a:srgbClr val="262626"/>
                </a:solidFill>
              </a:rPr>
              <a:t>               smoking</a:t>
            </a:r>
          </a:p>
        </p:txBody>
      </p:sp>
      <p:sp>
        <p:nvSpPr>
          <p:cNvPr id="26" name="Rounded Rectangle 25"/>
          <p:cNvSpPr/>
          <p:nvPr/>
        </p:nvSpPr>
        <p:spPr>
          <a:xfrm>
            <a:off x="9033917" y="4688324"/>
            <a:ext cx="2294467" cy="329108"/>
          </a:xfrm>
          <a:prstGeom prst="roundRect">
            <a:avLst/>
          </a:prstGeom>
          <a:noFill/>
          <a:ln w="190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workplace</a:t>
            </a:r>
          </a:p>
        </p:txBody>
      </p:sp>
      <p:sp>
        <p:nvSpPr>
          <p:cNvPr id="27" name="Rounded Rectangle 26"/>
          <p:cNvSpPr/>
          <p:nvPr/>
        </p:nvSpPr>
        <p:spPr>
          <a:xfrm>
            <a:off x="9033917" y="5070448"/>
            <a:ext cx="2294467" cy="329108"/>
          </a:xfrm>
          <a:prstGeom prst="roundRect">
            <a:avLst/>
          </a:prstGeom>
          <a:noFill/>
          <a:ln w="190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Other</a:t>
            </a:r>
          </a:p>
        </p:txBody>
      </p:sp>
      <p:sp>
        <p:nvSpPr>
          <p:cNvPr id="31" name="Hexagon 30"/>
          <p:cNvSpPr/>
          <p:nvPr/>
        </p:nvSpPr>
        <p:spPr>
          <a:xfrm>
            <a:off x="9135530" y="2436253"/>
            <a:ext cx="364067" cy="329108"/>
          </a:xfrm>
          <a:prstGeom prst="hexagon">
            <a:avLst/>
          </a:prstGeom>
          <a:solidFill>
            <a:schemeClr val="accent1">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32" name="TextBox 31"/>
          <p:cNvSpPr txBox="1"/>
          <p:nvPr/>
        </p:nvSpPr>
        <p:spPr>
          <a:xfrm>
            <a:off x="9118601" y="2470892"/>
            <a:ext cx="440266" cy="246221"/>
          </a:xfrm>
          <a:prstGeom prst="rect">
            <a:avLst/>
          </a:prstGeom>
          <a:noFill/>
        </p:spPr>
        <p:txBody>
          <a:bodyPr wrap="square" rtlCol="0">
            <a:spAutoFit/>
          </a:bodyPr>
          <a:lstStyle/>
          <a:p>
            <a:pPr algn="ctr"/>
            <a:r>
              <a:rPr lang="en-US" sz="1000" dirty="0">
                <a:solidFill>
                  <a:srgbClr val="262626"/>
                </a:solidFill>
              </a:rPr>
              <a:t>89%</a:t>
            </a:r>
          </a:p>
        </p:txBody>
      </p:sp>
      <p:sp>
        <p:nvSpPr>
          <p:cNvPr id="39" name="Hexagon 38"/>
          <p:cNvSpPr/>
          <p:nvPr/>
        </p:nvSpPr>
        <p:spPr>
          <a:xfrm>
            <a:off x="9135530" y="2803125"/>
            <a:ext cx="364067" cy="329108"/>
          </a:xfrm>
          <a:prstGeom prst="hexagon">
            <a:avLst/>
          </a:prstGeom>
          <a:solidFill>
            <a:srgbClr val="ACD68E"/>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0" name="TextBox 39"/>
          <p:cNvSpPr txBox="1"/>
          <p:nvPr/>
        </p:nvSpPr>
        <p:spPr>
          <a:xfrm>
            <a:off x="9118601" y="2837764"/>
            <a:ext cx="440266" cy="246221"/>
          </a:xfrm>
          <a:prstGeom prst="rect">
            <a:avLst/>
          </a:prstGeom>
          <a:noFill/>
        </p:spPr>
        <p:txBody>
          <a:bodyPr wrap="square" rtlCol="0">
            <a:spAutoFit/>
          </a:bodyPr>
          <a:lstStyle/>
          <a:p>
            <a:pPr algn="ctr"/>
            <a:r>
              <a:rPr lang="en-US" sz="1000" dirty="0">
                <a:solidFill>
                  <a:srgbClr val="262626"/>
                </a:solidFill>
              </a:rPr>
              <a:t>28%</a:t>
            </a:r>
          </a:p>
        </p:txBody>
      </p:sp>
      <p:sp>
        <p:nvSpPr>
          <p:cNvPr id="42" name="Hexagon 41"/>
          <p:cNvSpPr/>
          <p:nvPr/>
        </p:nvSpPr>
        <p:spPr>
          <a:xfrm>
            <a:off x="9135530" y="3180744"/>
            <a:ext cx="364067" cy="329108"/>
          </a:xfrm>
          <a:prstGeom prst="hexagon">
            <a:avLst/>
          </a:prstGeom>
          <a:solidFill>
            <a:srgbClr val="ACD68E"/>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3" name="TextBox 42"/>
          <p:cNvSpPr txBox="1"/>
          <p:nvPr/>
        </p:nvSpPr>
        <p:spPr>
          <a:xfrm>
            <a:off x="9118601" y="3215383"/>
            <a:ext cx="440266" cy="246221"/>
          </a:xfrm>
          <a:prstGeom prst="rect">
            <a:avLst/>
          </a:prstGeom>
          <a:noFill/>
        </p:spPr>
        <p:txBody>
          <a:bodyPr wrap="square" rtlCol="0">
            <a:spAutoFit/>
          </a:bodyPr>
          <a:lstStyle/>
          <a:p>
            <a:pPr algn="ctr"/>
            <a:r>
              <a:rPr lang="en-US" sz="1000" dirty="0">
                <a:solidFill>
                  <a:srgbClr val="262626"/>
                </a:solidFill>
              </a:rPr>
              <a:t>27%</a:t>
            </a:r>
          </a:p>
        </p:txBody>
      </p:sp>
      <p:sp>
        <p:nvSpPr>
          <p:cNvPr id="45" name="Hexagon 44"/>
          <p:cNvSpPr/>
          <p:nvPr/>
        </p:nvSpPr>
        <p:spPr>
          <a:xfrm>
            <a:off x="9135530" y="3561033"/>
            <a:ext cx="364067" cy="329108"/>
          </a:xfrm>
          <a:prstGeom prst="hexagon">
            <a:avLst/>
          </a:prstGeom>
          <a:solidFill>
            <a:srgbClr val="ACD68E"/>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6" name="TextBox 45"/>
          <p:cNvSpPr txBox="1"/>
          <p:nvPr/>
        </p:nvSpPr>
        <p:spPr>
          <a:xfrm>
            <a:off x="9118601" y="3595672"/>
            <a:ext cx="440266" cy="246221"/>
          </a:xfrm>
          <a:prstGeom prst="rect">
            <a:avLst/>
          </a:prstGeom>
          <a:noFill/>
        </p:spPr>
        <p:txBody>
          <a:bodyPr wrap="square" rtlCol="0">
            <a:spAutoFit/>
          </a:bodyPr>
          <a:lstStyle/>
          <a:p>
            <a:pPr algn="ctr"/>
            <a:r>
              <a:rPr lang="en-US" sz="1000" dirty="0">
                <a:solidFill>
                  <a:srgbClr val="262626"/>
                </a:solidFill>
              </a:rPr>
              <a:t>20%</a:t>
            </a:r>
          </a:p>
        </p:txBody>
      </p:sp>
      <p:sp>
        <p:nvSpPr>
          <p:cNvPr id="48" name="Hexagon 47"/>
          <p:cNvSpPr/>
          <p:nvPr/>
        </p:nvSpPr>
        <p:spPr>
          <a:xfrm>
            <a:off x="9135530" y="3939703"/>
            <a:ext cx="364067" cy="329108"/>
          </a:xfrm>
          <a:prstGeom prst="hexagon">
            <a:avLst/>
          </a:prstGeom>
          <a:solidFill>
            <a:srgbClr val="ACD68E"/>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9" name="TextBox 48"/>
          <p:cNvSpPr txBox="1"/>
          <p:nvPr/>
        </p:nvSpPr>
        <p:spPr>
          <a:xfrm>
            <a:off x="9118601" y="3974342"/>
            <a:ext cx="440266" cy="246221"/>
          </a:xfrm>
          <a:prstGeom prst="rect">
            <a:avLst/>
          </a:prstGeom>
          <a:noFill/>
        </p:spPr>
        <p:txBody>
          <a:bodyPr wrap="square" rtlCol="0">
            <a:spAutoFit/>
          </a:bodyPr>
          <a:lstStyle/>
          <a:p>
            <a:pPr algn="ctr"/>
            <a:r>
              <a:rPr lang="en-US" sz="1000" dirty="0">
                <a:solidFill>
                  <a:srgbClr val="262626"/>
                </a:solidFill>
              </a:rPr>
              <a:t>28%</a:t>
            </a:r>
          </a:p>
        </p:txBody>
      </p:sp>
      <p:sp>
        <p:nvSpPr>
          <p:cNvPr id="51" name="Hexagon 50"/>
          <p:cNvSpPr/>
          <p:nvPr/>
        </p:nvSpPr>
        <p:spPr>
          <a:xfrm>
            <a:off x="9135530" y="4307129"/>
            <a:ext cx="364067" cy="329108"/>
          </a:xfrm>
          <a:prstGeom prst="hexagon">
            <a:avLst/>
          </a:prstGeom>
          <a:solidFill>
            <a:srgbClr val="ACD68E"/>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2" name="TextBox 51"/>
          <p:cNvSpPr txBox="1"/>
          <p:nvPr/>
        </p:nvSpPr>
        <p:spPr>
          <a:xfrm>
            <a:off x="9118601" y="4341768"/>
            <a:ext cx="440266" cy="246221"/>
          </a:xfrm>
          <a:prstGeom prst="rect">
            <a:avLst/>
          </a:prstGeom>
          <a:noFill/>
        </p:spPr>
        <p:txBody>
          <a:bodyPr wrap="square" rtlCol="0">
            <a:spAutoFit/>
          </a:bodyPr>
          <a:lstStyle/>
          <a:p>
            <a:pPr algn="ctr"/>
            <a:r>
              <a:rPr lang="en-US" sz="1000" dirty="0">
                <a:solidFill>
                  <a:srgbClr val="262626"/>
                </a:solidFill>
              </a:rPr>
              <a:t>19%</a:t>
            </a:r>
          </a:p>
        </p:txBody>
      </p:sp>
      <p:sp>
        <p:nvSpPr>
          <p:cNvPr id="54" name="Hexagon 53"/>
          <p:cNvSpPr/>
          <p:nvPr/>
        </p:nvSpPr>
        <p:spPr>
          <a:xfrm>
            <a:off x="9135530" y="4697155"/>
            <a:ext cx="364067" cy="329108"/>
          </a:xfrm>
          <a:prstGeom prst="hexagon">
            <a:avLst/>
          </a:prstGeom>
          <a:solidFill>
            <a:srgbClr val="ACD68E"/>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5" name="TextBox 54"/>
          <p:cNvSpPr txBox="1"/>
          <p:nvPr/>
        </p:nvSpPr>
        <p:spPr>
          <a:xfrm>
            <a:off x="9118601" y="4731794"/>
            <a:ext cx="440266" cy="246221"/>
          </a:xfrm>
          <a:prstGeom prst="rect">
            <a:avLst/>
          </a:prstGeom>
          <a:noFill/>
        </p:spPr>
        <p:txBody>
          <a:bodyPr wrap="square" rtlCol="0">
            <a:spAutoFit/>
          </a:bodyPr>
          <a:lstStyle/>
          <a:p>
            <a:pPr algn="ctr"/>
            <a:r>
              <a:rPr lang="en-US" sz="1000" dirty="0">
                <a:solidFill>
                  <a:srgbClr val="262626"/>
                </a:solidFill>
              </a:rPr>
              <a:t>7%</a:t>
            </a:r>
          </a:p>
        </p:txBody>
      </p:sp>
      <p:sp>
        <p:nvSpPr>
          <p:cNvPr id="57" name="Hexagon 56"/>
          <p:cNvSpPr/>
          <p:nvPr/>
        </p:nvSpPr>
        <p:spPr>
          <a:xfrm>
            <a:off x="9135530" y="5061940"/>
            <a:ext cx="364067" cy="329108"/>
          </a:xfrm>
          <a:prstGeom prst="hexagon">
            <a:avLst/>
          </a:prstGeom>
          <a:solidFill>
            <a:srgbClr val="ACD68E"/>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8" name="TextBox 57"/>
          <p:cNvSpPr txBox="1"/>
          <p:nvPr/>
        </p:nvSpPr>
        <p:spPr>
          <a:xfrm>
            <a:off x="9118601" y="5096579"/>
            <a:ext cx="440266" cy="246221"/>
          </a:xfrm>
          <a:prstGeom prst="rect">
            <a:avLst/>
          </a:prstGeom>
          <a:noFill/>
        </p:spPr>
        <p:txBody>
          <a:bodyPr wrap="square" rtlCol="0">
            <a:spAutoFit/>
          </a:bodyPr>
          <a:lstStyle/>
          <a:p>
            <a:pPr algn="ctr"/>
            <a:r>
              <a:rPr lang="en-US" sz="1000" dirty="0">
                <a:solidFill>
                  <a:srgbClr val="262626"/>
                </a:solidFill>
              </a:rPr>
              <a:t>2%</a:t>
            </a:r>
          </a:p>
        </p:txBody>
      </p:sp>
      <p:sp>
        <p:nvSpPr>
          <p:cNvPr id="61" name="TextBox 60"/>
          <p:cNvSpPr txBox="1"/>
          <p:nvPr/>
        </p:nvSpPr>
        <p:spPr>
          <a:xfrm>
            <a:off x="9033917" y="2185906"/>
            <a:ext cx="2294467" cy="261610"/>
          </a:xfrm>
          <a:prstGeom prst="rect">
            <a:avLst/>
          </a:prstGeom>
          <a:noFill/>
        </p:spPr>
        <p:txBody>
          <a:bodyPr wrap="square" rtlCol="0">
            <a:spAutoFit/>
          </a:bodyPr>
          <a:lstStyle/>
          <a:p>
            <a:pPr algn="ctr"/>
            <a:r>
              <a:rPr lang="en-US" sz="1100" b="1" dirty="0">
                <a:solidFill>
                  <a:srgbClr val="262626"/>
                </a:solidFill>
              </a:rPr>
              <a:t>WHERE SMOKE CIGARS</a:t>
            </a:r>
            <a:endParaRPr lang="en-US" sz="1100" dirty="0"/>
          </a:p>
        </p:txBody>
      </p:sp>
      <p:sp>
        <p:nvSpPr>
          <p:cNvPr id="6" name="Rectangle 5"/>
          <p:cNvSpPr/>
          <p:nvPr/>
        </p:nvSpPr>
        <p:spPr>
          <a:xfrm>
            <a:off x="4195251" y="6194137"/>
            <a:ext cx="3848081" cy="584776"/>
          </a:xfrm>
          <a:prstGeom prst="rect">
            <a:avLst/>
          </a:prstGeom>
        </p:spPr>
        <p:txBody>
          <a:bodyPr wrap="square">
            <a:spAutoFit/>
          </a:bodyPr>
          <a:lstStyle/>
          <a:p>
            <a:r>
              <a:rPr lang="en-US" sz="800" dirty="0"/>
              <a:t>Q9. How often do you use…?</a:t>
            </a:r>
          </a:p>
          <a:p>
            <a:r>
              <a:rPr lang="en-US" sz="800" dirty="0"/>
              <a:t>Q10. How many years have you been using…?</a:t>
            </a:r>
          </a:p>
          <a:p>
            <a:pPr lvl="0"/>
            <a:r>
              <a:rPr lang="en-US" sz="800" dirty="0"/>
              <a:t>Q12. How many times do you use each of the following products in a typical day?</a:t>
            </a:r>
          </a:p>
          <a:p>
            <a:r>
              <a:rPr lang="en-US" sz="800" dirty="0"/>
              <a:t>Q13. Where do you typically use…? </a:t>
            </a:r>
          </a:p>
        </p:txBody>
      </p:sp>
      <p:sp>
        <p:nvSpPr>
          <p:cNvPr id="38" name="TextBox 37"/>
          <p:cNvSpPr txBox="1"/>
          <p:nvPr/>
        </p:nvSpPr>
        <p:spPr>
          <a:xfrm>
            <a:off x="402587" y="655777"/>
            <a:ext cx="11574420" cy="1231106"/>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Of the 17% who smoke cigars multiple times, nearly two-thirds smoke between three and ten cigars per day.</a:t>
            </a:r>
          </a:p>
          <a:p>
            <a:pPr marL="742950" lvl="1" indent="-285750">
              <a:buClr>
                <a:schemeClr val="tx1">
                  <a:lumMod val="65000"/>
                  <a:lumOff val="35000"/>
                </a:schemeClr>
              </a:buClr>
              <a:buSzPct val="60000"/>
              <a:buFont typeface="Wingdings" charset="2"/>
              <a:buChar char="u"/>
            </a:pPr>
            <a:r>
              <a:rPr lang="en-US" sz="1600" dirty="0"/>
              <a:t>Most have used cigars for between one and six years.</a:t>
            </a:r>
          </a:p>
          <a:p>
            <a:pPr lvl="1">
              <a:buClr>
                <a:schemeClr val="tx1">
                  <a:lumMod val="65000"/>
                  <a:lumOff val="35000"/>
                </a:schemeClr>
              </a:buClr>
              <a:buSzPct val="60000"/>
            </a:pPr>
            <a:endParaRPr lang="en-US" sz="1600" dirty="0"/>
          </a:p>
          <a:p>
            <a:pPr marL="285750" indent="-285750">
              <a:buClr>
                <a:schemeClr val="tx1">
                  <a:lumMod val="65000"/>
                  <a:lumOff val="35000"/>
                </a:schemeClr>
              </a:buClr>
              <a:buSzPct val="100000"/>
              <a:buFont typeface="Wingdings" charset="2"/>
              <a:buChar char="v"/>
            </a:pPr>
            <a:r>
              <a:rPr lang="en-US" sz="1600" dirty="0"/>
              <a:t>As noted with cigarettes, most Idahoans are smoking cigars outside their home.</a:t>
            </a:r>
          </a:p>
        </p:txBody>
      </p:sp>
      <p:sp>
        <p:nvSpPr>
          <p:cNvPr id="41" name="TextBox 40"/>
          <p:cNvSpPr txBox="1"/>
          <p:nvPr/>
        </p:nvSpPr>
        <p:spPr>
          <a:xfrm>
            <a:off x="8918996" y="5824407"/>
            <a:ext cx="2845675" cy="230832"/>
          </a:xfrm>
          <a:prstGeom prst="rect">
            <a:avLst/>
          </a:prstGeom>
          <a:noFill/>
        </p:spPr>
        <p:txBody>
          <a:bodyPr wrap="square" rtlCol="0">
            <a:spAutoFit/>
          </a:bodyPr>
          <a:lstStyle/>
          <a:p>
            <a:r>
              <a:rPr lang="en-US" sz="900" dirty="0"/>
              <a:t>n=108 cigar smokers, unless otherwise noted</a:t>
            </a:r>
          </a:p>
        </p:txBody>
      </p:sp>
      <p:sp>
        <p:nvSpPr>
          <p:cNvPr id="11" name="TextBox 10"/>
          <p:cNvSpPr txBox="1"/>
          <p:nvPr/>
        </p:nvSpPr>
        <p:spPr>
          <a:xfrm>
            <a:off x="8918996" y="60556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3231823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580005"/>
            <a:chOff x="0" y="412249"/>
            <a:chExt cx="12192000" cy="580005"/>
          </a:xfrm>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rgbClr val="ACD68E"/>
            </a:solid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1" y="495515"/>
              <a:ext cx="11982015" cy="400110"/>
            </a:xfrm>
            <a:prstGeom prst="rect">
              <a:avLst/>
            </a:prstGeom>
            <a:noFill/>
          </p:spPr>
          <p:txBody>
            <a:bodyPr wrap="square" rtlCol="0">
              <a:spAutoFit/>
            </a:bodyPr>
            <a:lstStyle/>
            <a:p>
              <a:r>
                <a:rPr lang="en-US" sz="2000" b="1" dirty="0">
                  <a:solidFill>
                    <a:schemeClr val="tx1">
                      <a:lumMod val="65000"/>
                      <a:lumOff val="35000"/>
                    </a:schemeClr>
                  </a:solidFill>
                </a:rPr>
                <a:t>Idahoans are primarily using cigars when relaxing, when drinking alcohol and at social events.</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31</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78739998"/>
              </p:ext>
            </p:extLst>
          </p:nvPr>
        </p:nvGraphicFramePr>
        <p:xfrm>
          <a:off x="2772464" y="2425706"/>
          <a:ext cx="2379136" cy="2802117"/>
        </p:xfrm>
        <a:graphic>
          <a:graphicData uri="http://schemas.openxmlformats.org/drawingml/2006/table">
            <a:tbl>
              <a:tblPr/>
              <a:tblGrid>
                <a:gridCol w="1744136">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tblGrid>
              <a:tr h="351404">
                <a:tc>
                  <a:txBody>
                    <a:bodyPr/>
                    <a:lstStyle/>
                    <a:p>
                      <a:pPr algn="l" fontAlgn="t"/>
                      <a:r>
                        <a:rPr lang="en-US" sz="1000" b="0" i="0" u="none" strike="noStrike" dirty="0">
                          <a:solidFill>
                            <a:srgbClr val="000000"/>
                          </a:solidFill>
                          <a:effectLst/>
                          <a:latin typeface="+mn-lt"/>
                        </a:rPr>
                        <a:t>After meals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27%</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66046">
                <a:tc>
                  <a:txBody>
                    <a:bodyPr/>
                    <a:lstStyle/>
                    <a:p>
                      <a:pPr algn="l" fontAlgn="t"/>
                      <a:r>
                        <a:rPr lang="en-US" sz="1000" b="0" i="0" u="none" strike="noStrike" dirty="0">
                          <a:solidFill>
                            <a:srgbClr val="000000"/>
                          </a:solidFill>
                          <a:effectLst/>
                          <a:latin typeface="+mn-lt"/>
                        </a:rPr>
                        <a:t>In the evening when you are relaxing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44%</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51404">
                <a:tc>
                  <a:txBody>
                    <a:bodyPr/>
                    <a:lstStyle/>
                    <a:p>
                      <a:pPr algn="l" fontAlgn="t"/>
                      <a:r>
                        <a:rPr lang="en-US" sz="1000" b="0" i="0" u="none" strike="noStrike" dirty="0">
                          <a:solidFill>
                            <a:srgbClr val="000000"/>
                          </a:solidFill>
                          <a:effectLst/>
                          <a:latin typeface="+mn-lt"/>
                        </a:rPr>
                        <a:t>When drinking alcohol</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44%</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51404">
                <a:tc>
                  <a:txBody>
                    <a:bodyPr/>
                    <a:lstStyle/>
                    <a:p>
                      <a:pPr algn="l" fontAlgn="t"/>
                      <a:r>
                        <a:rPr lang="en-US" sz="1000" b="0" i="0" u="none" strike="noStrike" dirty="0">
                          <a:solidFill>
                            <a:srgbClr val="000000"/>
                          </a:solidFill>
                          <a:effectLst/>
                          <a:latin typeface="+mn-lt"/>
                        </a:rPr>
                        <a:t>When you first wake up</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18%</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66046">
                <a:tc>
                  <a:txBody>
                    <a:bodyPr/>
                    <a:lstStyle/>
                    <a:p>
                      <a:pPr algn="l" fontAlgn="t"/>
                      <a:r>
                        <a:rPr lang="en-US" sz="1000" b="0" i="0" u="none" strike="noStrike" dirty="0">
                          <a:solidFill>
                            <a:srgbClr val="000000"/>
                          </a:solidFill>
                          <a:effectLst/>
                          <a:latin typeface="+mn-lt"/>
                        </a:rPr>
                        <a:t>When you are around others who are using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41%</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66046">
                <a:tc>
                  <a:txBody>
                    <a:bodyPr/>
                    <a:lstStyle/>
                    <a:p>
                      <a:pPr algn="l" fontAlgn="t"/>
                      <a:r>
                        <a:rPr lang="en-US" sz="1000" b="0" i="0" u="none" strike="noStrike" dirty="0">
                          <a:solidFill>
                            <a:srgbClr val="000000"/>
                          </a:solidFill>
                          <a:effectLst/>
                          <a:latin typeface="+mn-lt"/>
                        </a:rPr>
                        <a:t>At social events with friends/family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44%</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298363">
                <a:tc>
                  <a:txBody>
                    <a:bodyPr/>
                    <a:lstStyle/>
                    <a:p>
                      <a:pPr algn="l" fontAlgn="t"/>
                      <a:r>
                        <a:rPr lang="en-US" sz="1000" b="0" i="0" u="none" strike="noStrike" dirty="0">
                          <a:solidFill>
                            <a:srgbClr val="000000"/>
                          </a:solidFill>
                          <a:effectLst/>
                          <a:latin typeface="+mn-lt"/>
                        </a:rPr>
                        <a:t>After work</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28%</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51404">
                <a:tc>
                  <a:txBody>
                    <a:bodyPr/>
                    <a:lstStyle/>
                    <a:p>
                      <a:pPr algn="l" fontAlgn="t"/>
                      <a:r>
                        <a:rPr lang="en-US" sz="1000" b="0" i="0" u="none" strike="noStrike" dirty="0">
                          <a:solidFill>
                            <a:srgbClr val="000000"/>
                          </a:solidFill>
                          <a:effectLst/>
                          <a:latin typeface="+mn-lt"/>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80749792"/>
              </p:ext>
            </p:extLst>
          </p:nvPr>
        </p:nvGraphicFramePr>
        <p:xfrm>
          <a:off x="6887229" y="2376938"/>
          <a:ext cx="2235200" cy="2982131"/>
        </p:xfrm>
        <a:graphic>
          <a:graphicData uri="http://schemas.openxmlformats.org/drawingml/2006/table">
            <a:tbl>
              <a:tblPr/>
              <a:tblGrid>
                <a:gridCol w="1744134">
                  <a:extLst>
                    <a:ext uri="{9D8B030D-6E8A-4147-A177-3AD203B41FA5}">
                      <a16:colId xmlns:a16="http://schemas.microsoft.com/office/drawing/2014/main" val="20000"/>
                    </a:ext>
                  </a:extLst>
                </a:gridCol>
                <a:gridCol w="491066">
                  <a:extLst>
                    <a:ext uri="{9D8B030D-6E8A-4147-A177-3AD203B41FA5}">
                      <a16:colId xmlns:a16="http://schemas.microsoft.com/office/drawing/2014/main" val="20001"/>
                    </a:ext>
                  </a:extLst>
                </a:gridCol>
              </a:tblGrid>
              <a:tr h="329821">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58%</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29821">
                <a:tc>
                  <a:txBody>
                    <a:bodyPr/>
                    <a:lstStyle/>
                    <a:p>
                      <a:pPr algn="l" fontAlgn="t"/>
                      <a:r>
                        <a:rPr lang="en-US" sz="1000" b="0" i="0" u="none" strike="noStrike" dirty="0">
                          <a:solidFill>
                            <a:srgbClr val="000000"/>
                          </a:solidFill>
                          <a:effectLst/>
                          <a:latin typeface="Arial"/>
                        </a:rPr>
                        <a:t>Tobacco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66%</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29821">
                <a:tc>
                  <a:txBody>
                    <a:bodyPr/>
                    <a:lstStyle/>
                    <a:p>
                      <a:pPr algn="l" fontAlgn="t"/>
                      <a:r>
                        <a:rPr lang="en-US" sz="1000" b="0" i="0" u="none" strike="noStrike" dirty="0">
                          <a:solidFill>
                            <a:srgbClr val="000000"/>
                          </a:solidFill>
                          <a:effectLst/>
                          <a:latin typeface="Arial"/>
                        </a:rPr>
                        <a:t>Grocery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18%</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29821">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14%</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29821">
                <a:tc>
                  <a:txBody>
                    <a:bodyPr/>
                    <a:lstStyle/>
                    <a:p>
                      <a:pPr algn="l" fontAlgn="t"/>
                      <a:r>
                        <a:rPr lang="en-US" sz="1000" b="0" i="0" u="none" strike="noStrike" dirty="0">
                          <a:solidFill>
                            <a:srgbClr val="000000"/>
                          </a:solidFill>
                          <a:effectLst/>
                          <a:latin typeface="Arial"/>
                        </a:rPr>
                        <a:t>Drug store/pharmacy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11%</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29821">
                <a:tc>
                  <a:txBody>
                    <a:bodyPr/>
                    <a:lstStyle/>
                    <a:p>
                      <a:pPr algn="l" fontAlgn="t"/>
                      <a:r>
                        <a:rPr lang="en-US" sz="1000" b="0" i="0" u="none" strike="noStrike">
                          <a:solidFill>
                            <a:srgbClr val="000000"/>
                          </a:solidFill>
                          <a:effectLst/>
                          <a:latin typeface="Arial"/>
                        </a:rPr>
                        <a:t>A friend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12%</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29821">
                <a:tc>
                  <a:txBody>
                    <a:bodyPr/>
                    <a:lstStyle/>
                    <a:p>
                      <a:pPr algn="l" fontAlgn="t"/>
                      <a:r>
                        <a:rPr lang="en-US" sz="1000" b="0" i="0" u="none" strike="noStrike">
                          <a:solidFill>
                            <a:srgbClr val="000000"/>
                          </a:solidFill>
                          <a:effectLst/>
                          <a:latin typeface="Arial"/>
                        </a:rPr>
                        <a:t>Online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12%</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43563">
                <a:tc>
                  <a:txBody>
                    <a:bodyPr/>
                    <a:lstStyle/>
                    <a:p>
                      <a:pPr algn="l" fontAlgn="t"/>
                      <a:r>
                        <a:rPr lang="en-US" sz="1000" b="0" i="0" u="none" strike="noStrike">
                          <a:solidFill>
                            <a:srgbClr val="000000"/>
                          </a:solidFill>
                          <a:effectLst/>
                          <a:latin typeface="Arial"/>
                        </a:rPr>
                        <a:t>A family member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7%</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29821">
                <a:tc>
                  <a:txBody>
                    <a:bodyPr/>
                    <a:lstStyle/>
                    <a:p>
                      <a:pPr algn="l" fontAlgn="t"/>
                      <a:r>
                        <a:rPr lang="en-US" sz="1000" b="0" i="0" u="none" strike="noStrike" dirty="0">
                          <a:solidFill>
                            <a:srgbClr val="000000"/>
                          </a:solidFill>
                          <a:effectLst/>
                          <a:latin typeface="Arial"/>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a:t>
                      </a:r>
                    </a:p>
                  </a:txBody>
                  <a:tcPr marL="12700" marR="12700" marT="12700" marB="0" anchor="ctr">
                    <a:lnL>
                      <a:noFill/>
                    </a:lnL>
                    <a:lnR>
                      <a:noFill/>
                    </a:lnR>
                    <a:lnT>
                      <a:noFill/>
                    </a:lnT>
                    <a:lnB>
                      <a:noFill/>
                    </a:lnB>
                  </a:tcPr>
                </a:tc>
                <a:extLst>
                  <a:ext uri="{0D108BD9-81ED-4DB2-BD59-A6C34878D82A}">
                    <a16:rowId xmlns:a16="http://schemas.microsoft.com/office/drawing/2014/main" val="10008"/>
                  </a:ext>
                </a:extLst>
              </a:tr>
            </a:tbl>
          </a:graphicData>
        </a:graphic>
      </p:graphicFrame>
      <p:grpSp>
        <p:nvGrpSpPr>
          <p:cNvPr id="91" name="Group 90"/>
          <p:cNvGrpSpPr/>
          <p:nvPr/>
        </p:nvGrpSpPr>
        <p:grpSpPr>
          <a:xfrm>
            <a:off x="1925762" y="1940217"/>
            <a:ext cx="3225839" cy="3318933"/>
            <a:chOff x="76164" y="3048000"/>
            <a:chExt cx="3225839" cy="3318933"/>
          </a:xfrm>
        </p:grpSpPr>
        <p:sp>
          <p:nvSpPr>
            <p:cNvPr id="69" name="TextBox 68"/>
            <p:cNvSpPr txBox="1"/>
            <p:nvPr/>
          </p:nvSpPr>
          <p:spPr>
            <a:xfrm>
              <a:off x="697254" y="3113283"/>
              <a:ext cx="2294467" cy="261610"/>
            </a:xfrm>
            <a:prstGeom prst="rect">
              <a:avLst/>
            </a:prstGeom>
            <a:noFill/>
          </p:spPr>
          <p:txBody>
            <a:bodyPr wrap="square" rtlCol="0">
              <a:spAutoFit/>
            </a:bodyPr>
            <a:lstStyle/>
            <a:p>
              <a:pPr algn="ctr"/>
              <a:r>
                <a:rPr lang="en-US" sz="1100" b="1" dirty="0">
                  <a:solidFill>
                    <a:srgbClr val="262626"/>
                  </a:solidFill>
                </a:rPr>
                <a:t>WHEN USE CIGARS</a:t>
              </a:r>
              <a:endParaRPr lang="en-US" sz="1100" dirty="0"/>
            </a:p>
          </p:txBody>
        </p:sp>
        <p:grpSp>
          <p:nvGrpSpPr>
            <p:cNvPr id="78" name="Group 77"/>
            <p:cNvGrpSpPr/>
            <p:nvPr/>
          </p:nvGrpSpPr>
          <p:grpSpPr>
            <a:xfrm>
              <a:off x="193683" y="3448599"/>
              <a:ext cx="602185" cy="2452767"/>
              <a:chOff x="-114749" y="3475954"/>
              <a:chExt cx="602185" cy="2452767"/>
            </a:xfrm>
          </p:grpSpPr>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 y="3475954"/>
                <a:ext cx="437299" cy="239576"/>
              </a:xfrm>
              <a:prstGeom prst="rect">
                <a:avLst/>
              </a:prstGeom>
            </p:spPr>
          </p:pic>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49" y="3906030"/>
                <a:ext cx="597319" cy="213442"/>
              </a:xfrm>
              <a:prstGeom prst="rect">
                <a:avLst/>
              </a:prstGeom>
            </p:spPr>
          </p:pic>
          <p:pic>
            <p:nvPicPr>
              <p:cNvPr id="72" name="Picture 7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46" y="4191842"/>
                <a:ext cx="357698" cy="263278"/>
              </a:xfrm>
              <a:prstGeom prst="rect">
                <a:avLst/>
              </a:prstGeom>
            </p:spPr>
          </p:pic>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947" y="4540882"/>
                <a:ext cx="268334" cy="268334"/>
              </a:xfrm>
              <a:prstGeom prst="rect">
                <a:avLst/>
              </a:prstGeom>
            </p:spPr>
          </p:pic>
          <p:pic>
            <p:nvPicPr>
              <p:cNvPr id="74" name="Picture 7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8963" y="4926969"/>
                <a:ext cx="375446" cy="430822"/>
              </a:xfrm>
              <a:prstGeom prst="rect">
                <a:avLst/>
              </a:prstGeom>
            </p:spPr>
          </p:pic>
          <p:pic>
            <p:nvPicPr>
              <p:cNvPr id="75" name="Picture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82" y="5232400"/>
                <a:ext cx="458154" cy="413503"/>
              </a:xfrm>
              <a:prstGeom prst="rect">
                <a:avLst/>
              </a:prstGeom>
            </p:spPr>
          </p:pic>
          <p:pic>
            <p:nvPicPr>
              <p:cNvPr id="76" name="Picture 7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69" y="5603568"/>
                <a:ext cx="325153" cy="325153"/>
              </a:xfrm>
              <a:prstGeom prst="rect">
                <a:avLst/>
              </a:prstGeom>
            </p:spPr>
          </p:pic>
        </p:grpSp>
        <p:sp>
          <p:nvSpPr>
            <p:cNvPr id="79" name="Rounded Rectangle 78"/>
            <p:cNvSpPr/>
            <p:nvPr/>
          </p:nvSpPr>
          <p:spPr>
            <a:xfrm>
              <a:off x="76164" y="3048000"/>
              <a:ext cx="3225839" cy="3318933"/>
            </a:xfrm>
            <a:prstGeom prst="roundRect">
              <a:avLst/>
            </a:prstGeom>
            <a:noFill/>
            <a:ln w="5715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6610567" y="1965513"/>
            <a:ext cx="2294467" cy="261610"/>
          </a:xfrm>
          <a:prstGeom prst="rect">
            <a:avLst/>
          </a:prstGeom>
          <a:noFill/>
        </p:spPr>
        <p:txBody>
          <a:bodyPr wrap="square" rtlCol="0">
            <a:spAutoFit/>
          </a:bodyPr>
          <a:lstStyle/>
          <a:p>
            <a:pPr algn="ctr"/>
            <a:r>
              <a:rPr lang="en-US" sz="1100" b="1" dirty="0">
                <a:solidFill>
                  <a:srgbClr val="262626"/>
                </a:solidFill>
              </a:rPr>
              <a:t>WHERE BUY CIGARS</a:t>
            </a:r>
            <a:endParaRPr lang="en-US" sz="1100" dirty="0"/>
          </a:p>
        </p:txBody>
      </p:sp>
      <p:sp>
        <p:nvSpPr>
          <p:cNvPr id="81" name="Rounded Rectangle 80"/>
          <p:cNvSpPr/>
          <p:nvPr/>
        </p:nvSpPr>
        <p:spPr>
          <a:xfrm>
            <a:off x="6114859" y="1940216"/>
            <a:ext cx="3154502" cy="3504065"/>
          </a:xfrm>
          <a:prstGeom prst="roundRect">
            <a:avLst/>
          </a:prstGeom>
          <a:noFill/>
          <a:ln w="57150" cmpd="sng">
            <a:solidFill>
              <a:srgbClr val="ACD6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0" name="Group 89"/>
          <p:cNvGrpSpPr/>
          <p:nvPr/>
        </p:nvGrpSpPr>
        <p:grpSpPr>
          <a:xfrm>
            <a:off x="6324108" y="2288664"/>
            <a:ext cx="417693" cy="2774147"/>
            <a:chOff x="5597617" y="3503924"/>
            <a:chExt cx="417693" cy="2774147"/>
          </a:xfrm>
        </p:grpSpPr>
        <p:pic>
          <p:nvPicPr>
            <p:cNvPr id="82" name="Picture 8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29247" y="3503924"/>
              <a:ext cx="386063" cy="370621"/>
            </a:xfrm>
            <a:prstGeom prst="rect">
              <a:avLst/>
            </a:prstGeom>
          </p:spPr>
        </p:pic>
        <p:pic>
          <p:nvPicPr>
            <p:cNvPr id="83" name="Picture 8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29247" y="3888701"/>
              <a:ext cx="377993" cy="309119"/>
            </a:xfrm>
            <a:prstGeom prst="rect">
              <a:avLst/>
            </a:prstGeom>
          </p:spPr>
        </p:pic>
        <p:pic>
          <p:nvPicPr>
            <p:cNvPr id="84" name="Picture 8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4046" y="4226214"/>
              <a:ext cx="309595" cy="309595"/>
            </a:xfrm>
            <a:prstGeom prst="rect">
              <a:avLst/>
            </a:prstGeom>
          </p:spPr>
        </p:pic>
        <p:pic>
          <p:nvPicPr>
            <p:cNvPr id="85" name="Picture 8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52550" y="4552144"/>
              <a:ext cx="362760" cy="286101"/>
            </a:xfrm>
            <a:prstGeom prst="rect">
              <a:avLst/>
            </a:prstGeom>
          </p:spPr>
        </p:pic>
        <p:pic>
          <p:nvPicPr>
            <p:cNvPr id="86" name="Picture 8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78210" y="4899614"/>
              <a:ext cx="305431" cy="305431"/>
            </a:xfrm>
            <a:prstGeom prst="rect">
              <a:avLst/>
            </a:prstGeom>
          </p:spPr>
        </p:pic>
        <p:pic>
          <p:nvPicPr>
            <p:cNvPr id="87" name="Picture 8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97617" y="5261750"/>
              <a:ext cx="337061" cy="255931"/>
            </a:xfrm>
            <a:prstGeom prst="rect">
              <a:avLst/>
            </a:prstGeom>
          </p:spPr>
        </p:pic>
        <p:pic>
          <p:nvPicPr>
            <p:cNvPr id="88" name="Picture 8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29247" y="5556476"/>
              <a:ext cx="344890" cy="344890"/>
            </a:xfrm>
            <a:prstGeom prst="rect">
              <a:avLst/>
            </a:prstGeom>
          </p:spPr>
        </p:pic>
        <p:pic>
          <p:nvPicPr>
            <p:cNvPr id="89" name="Picture 8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8690" y="5930636"/>
              <a:ext cx="384951" cy="347435"/>
            </a:xfrm>
            <a:prstGeom prst="rect">
              <a:avLst/>
            </a:prstGeom>
          </p:spPr>
        </p:pic>
      </p:grpSp>
      <p:sp>
        <p:nvSpPr>
          <p:cNvPr id="6" name="Rectangle 5"/>
          <p:cNvSpPr/>
          <p:nvPr/>
        </p:nvSpPr>
        <p:spPr>
          <a:xfrm>
            <a:off x="4435431" y="6417067"/>
            <a:ext cx="2650067" cy="338554"/>
          </a:xfrm>
          <a:prstGeom prst="rect">
            <a:avLst/>
          </a:prstGeom>
        </p:spPr>
        <p:txBody>
          <a:bodyPr wrap="square">
            <a:spAutoFit/>
          </a:bodyPr>
          <a:lstStyle/>
          <a:p>
            <a:r>
              <a:rPr lang="en-US" sz="800" dirty="0"/>
              <a:t>Q14. When are you most likely to use…? </a:t>
            </a:r>
          </a:p>
          <a:p>
            <a:r>
              <a:rPr lang="en-US" sz="800" dirty="0"/>
              <a:t>Q16. Where do you typically buy…? </a:t>
            </a:r>
          </a:p>
        </p:txBody>
      </p:sp>
      <p:sp>
        <p:nvSpPr>
          <p:cNvPr id="31" name="TextBox 30"/>
          <p:cNvSpPr txBox="1"/>
          <p:nvPr/>
        </p:nvSpPr>
        <p:spPr>
          <a:xfrm>
            <a:off x="402587" y="541201"/>
            <a:ext cx="11574420" cy="492443"/>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They are buying cigars at tobacco stores and convenience stores.</a:t>
            </a:r>
          </a:p>
        </p:txBody>
      </p:sp>
      <p:sp>
        <p:nvSpPr>
          <p:cNvPr id="32" name="TextBox 31"/>
          <p:cNvSpPr txBox="1"/>
          <p:nvPr/>
        </p:nvSpPr>
        <p:spPr>
          <a:xfrm>
            <a:off x="8918996" y="5824407"/>
            <a:ext cx="2845675" cy="230832"/>
          </a:xfrm>
          <a:prstGeom prst="rect">
            <a:avLst/>
          </a:prstGeom>
          <a:noFill/>
        </p:spPr>
        <p:txBody>
          <a:bodyPr wrap="square" rtlCol="0">
            <a:spAutoFit/>
          </a:bodyPr>
          <a:lstStyle/>
          <a:p>
            <a:r>
              <a:rPr lang="en-US" sz="900" dirty="0"/>
              <a:t>n=108 cigar smokers, unless otherwise noted</a:t>
            </a:r>
          </a:p>
        </p:txBody>
      </p:sp>
    </p:spTree>
    <p:extLst>
      <p:ext uri="{BB962C8B-B14F-4D97-AF65-F5344CB8AC3E}">
        <p14:creationId xmlns:p14="http://schemas.microsoft.com/office/powerpoint/2010/main" val="502856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EE7CE50-EA65-4752-8990-E21D9AC0F069}"/>
              </a:ext>
            </a:extLst>
          </p:cNvPr>
          <p:cNvGrpSpPr/>
          <p:nvPr/>
        </p:nvGrpSpPr>
        <p:grpSpPr>
          <a:xfrm>
            <a:off x="4378616" y="2038790"/>
            <a:ext cx="3132898" cy="2962959"/>
            <a:chOff x="5239764" y="857011"/>
            <a:chExt cx="3022599" cy="2171390"/>
          </a:xfrm>
        </p:grpSpPr>
        <p:graphicFrame>
          <p:nvGraphicFramePr>
            <p:cNvPr id="27" name="Chart 26">
              <a:extLst>
                <a:ext uri="{FF2B5EF4-FFF2-40B4-BE49-F238E27FC236}">
                  <a16:creationId xmlns:a16="http://schemas.microsoft.com/office/drawing/2014/main" id="{F369AEE1-EA15-418D-8D64-547C62DA8897}"/>
                </a:ext>
              </a:extLst>
            </p:cNvPr>
            <p:cNvGraphicFramePr/>
            <p:nvPr>
              <p:extLst>
                <p:ext uri="{D42A27DB-BD31-4B8C-83A1-F6EECF244321}">
                  <p14:modId xmlns:p14="http://schemas.microsoft.com/office/powerpoint/2010/main" val="994413469"/>
                </p:ext>
              </p:extLst>
            </p:nvPr>
          </p:nvGraphicFramePr>
          <p:xfrm>
            <a:off x="5239764" y="1164677"/>
            <a:ext cx="3022599" cy="1863724"/>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a:extLst>
                <a:ext uri="{FF2B5EF4-FFF2-40B4-BE49-F238E27FC236}">
                  <a16:creationId xmlns:a16="http://schemas.microsoft.com/office/drawing/2014/main" id="{605E1F90-D47C-4DF8-A3C7-1320EDB3939F}"/>
                </a:ext>
              </a:extLst>
            </p:cNvPr>
            <p:cNvSpPr/>
            <p:nvPr/>
          </p:nvSpPr>
          <p:spPr>
            <a:xfrm>
              <a:off x="5620763" y="857011"/>
              <a:ext cx="2109370" cy="281941"/>
            </a:xfrm>
            <a:prstGeom prst="rect">
              <a:avLst/>
            </a:prstGeom>
          </p:spPr>
          <p:txBody>
            <a:bodyPr wrap="square">
              <a:spAutoFit/>
            </a:bodyPr>
            <a:lstStyle/>
            <a:p>
              <a:pPr algn="ctr" fontAlgn="t"/>
              <a:r>
                <a:rPr lang="en-US" sz="1100" dirty="0">
                  <a:solidFill>
                    <a:srgbClr val="000000"/>
                  </a:solidFill>
                </a:rPr>
                <a:t>TIMES TRIED TO QUIT  </a:t>
              </a:r>
            </a:p>
            <a:p>
              <a:pPr algn="ctr" fontAlgn="t"/>
              <a:r>
                <a:rPr lang="en-US" sz="800" dirty="0">
                  <a:solidFill>
                    <a:srgbClr val="000000"/>
                  </a:solidFill>
                </a:rPr>
                <a:t>(n=28</a:t>
              </a:r>
              <a:r>
                <a:rPr lang="en-US" sz="800" b="1" dirty="0">
                  <a:solidFill>
                    <a:srgbClr val="FF0000"/>
                  </a:solidFill>
                </a:rPr>
                <a:t>*</a:t>
              </a:r>
              <a:r>
                <a:rPr lang="en-US" sz="800" dirty="0">
                  <a:solidFill>
                    <a:srgbClr val="000000"/>
                  </a:solidFill>
                </a:rPr>
                <a:t> who have quit/tried to quit)</a:t>
              </a:r>
            </a:p>
          </p:txBody>
        </p:sp>
      </p:grpSp>
      <p:grpSp>
        <p:nvGrpSpPr>
          <p:cNvPr id="3" name="Group 2"/>
          <p:cNvGrpSpPr/>
          <p:nvPr/>
        </p:nvGrpSpPr>
        <p:grpSpPr>
          <a:xfrm>
            <a:off x="0" y="0"/>
            <a:ext cx="12192000" cy="580005"/>
            <a:chOff x="0" y="412249"/>
            <a:chExt cx="12192000" cy="580005"/>
          </a:xfrm>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rgbClr val="ACD68E"/>
            </a:solid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9360568" cy="400110"/>
            </a:xfrm>
            <a:prstGeom prst="rect">
              <a:avLst/>
            </a:prstGeom>
            <a:noFill/>
          </p:spPr>
          <p:txBody>
            <a:bodyPr wrap="square" rtlCol="0">
              <a:spAutoFit/>
            </a:bodyPr>
            <a:lstStyle/>
            <a:p>
              <a:r>
                <a:rPr lang="en-US" sz="2000" b="1" dirty="0">
                  <a:solidFill>
                    <a:schemeClr val="tx1">
                      <a:lumMod val="65000"/>
                      <a:lumOff val="35000"/>
                    </a:schemeClr>
                  </a:solidFill>
                </a:rPr>
                <a:t>Nearly half of cigar users say they only use them socially.</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32</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287491364"/>
              </p:ext>
            </p:extLst>
          </p:nvPr>
        </p:nvGraphicFramePr>
        <p:xfrm>
          <a:off x="8839200" y="2038790"/>
          <a:ext cx="2675468" cy="1892620"/>
        </p:xfrm>
        <a:graphic>
          <a:graphicData uri="http://schemas.openxmlformats.org/drawingml/2006/table">
            <a:tbl>
              <a:tblPr>
                <a:effectLst>
                  <a:outerShdw blurRad="50800" dist="38100" dir="2700000" algn="tl" rotWithShape="0">
                    <a:srgbClr val="000000">
                      <a:alpha val="43000"/>
                    </a:srgbClr>
                  </a:outerShdw>
                </a:effectLst>
              </a:tblPr>
              <a:tblGrid>
                <a:gridCol w="2235201">
                  <a:extLst>
                    <a:ext uri="{9D8B030D-6E8A-4147-A177-3AD203B41FA5}">
                      <a16:colId xmlns:a16="http://schemas.microsoft.com/office/drawing/2014/main" val="20000"/>
                    </a:ext>
                  </a:extLst>
                </a:gridCol>
                <a:gridCol w="440267">
                  <a:extLst>
                    <a:ext uri="{9D8B030D-6E8A-4147-A177-3AD203B41FA5}">
                      <a16:colId xmlns:a16="http://schemas.microsoft.com/office/drawing/2014/main" val="20001"/>
                    </a:ext>
                  </a:extLst>
                </a:gridCol>
              </a:tblGrid>
              <a:tr h="190212">
                <a:tc gridSpan="2">
                  <a:txBody>
                    <a:bodyPr/>
                    <a:lstStyle/>
                    <a:p>
                      <a:pPr algn="ctr" fontAlgn="t"/>
                      <a:r>
                        <a:rPr lang="en-US" sz="1100" b="0" i="0" u="none" strike="noStrike" dirty="0">
                          <a:solidFill>
                            <a:srgbClr val="000000"/>
                          </a:solidFill>
                          <a:effectLst/>
                          <a:latin typeface="+mn-lt"/>
                        </a:rPr>
                        <a:t>REASONS FOR QUITTING</a:t>
                      </a:r>
                    </a:p>
                    <a:p>
                      <a:pPr algn="ctr" fontAlgn="t"/>
                      <a:r>
                        <a:rPr lang="en-US" sz="800" b="0" i="0" u="none" strike="noStrike" dirty="0">
                          <a:solidFill>
                            <a:srgbClr val="000000"/>
                          </a:solidFill>
                          <a:effectLst/>
                          <a:latin typeface="+mn-lt"/>
                        </a:rPr>
                        <a:t>(n=28</a:t>
                      </a:r>
                      <a:r>
                        <a:rPr lang="en-US" sz="800" b="1" i="0" u="none" strike="noStrike" dirty="0">
                          <a:solidFill>
                            <a:srgbClr val="FF0000"/>
                          </a:solidFill>
                          <a:effectLst/>
                          <a:latin typeface="+mn-lt"/>
                        </a:rPr>
                        <a:t>*</a:t>
                      </a:r>
                      <a:r>
                        <a:rPr lang="en-US" sz="800" b="0" i="0" u="none" strike="noStrike" dirty="0">
                          <a:solidFill>
                            <a:srgbClr val="000000"/>
                          </a:solidFill>
                          <a:effectLst/>
                          <a:latin typeface="+mn-lt"/>
                        </a:rPr>
                        <a:t> who have quit/tried to quit)</a:t>
                      </a:r>
                    </a:p>
                    <a:p>
                      <a:pPr algn="ctr" fontAlgn="t"/>
                      <a:endParaRPr lang="en-US" sz="800" b="0" i="0" u="none" strike="noStrike" dirty="0">
                        <a:solidFill>
                          <a:srgbClr val="000000"/>
                        </a:solidFill>
                        <a:effectLst/>
                        <a:latin typeface="+mn-lt"/>
                      </a:endParaRPr>
                    </a:p>
                  </a:txBody>
                  <a:tcPr marL="12700" marR="12700" marT="12700" marB="0">
                    <a:lnL>
                      <a:noFill/>
                    </a:lnL>
                    <a:lnR>
                      <a:noFill/>
                    </a:lnR>
                    <a:lnT>
                      <a:noFill/>
                    </a:lnT>
                    <a:lnB>
                      <a:noFill/>
                    </a:lnB>
                    <a:solidFill>
                      <a:srgbClr val="ACD68E"/>
                    </a:solidFill>
                  </a:tcPr>
                </a:tc>
                <a:tc hMerge="1">
                  <a:txBody>
                    <a:bodyPr/>
                    <a:lstStyle/>
                    <a:p>
                      <a:pPr algn="ctr" fontAlgn="t"/>
                      <a:endParaRPr lang="en-US" sz="1000" b="0" i="0" u="none" strike="noStrike" dirty="0">
                        <a:solidFill>
                          <a:srgbClr val="000000"/>
                        </a:solidFill>
                        <a:effectLst/>
                        <a:latin typeface="+mn-lt"/>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190212">
                <a:tc>
                  <a:txBody>
                    <a:bodyPr/>
                    <a:lstStyle/>
                    <a:p>
                      <a:pPr algn="l" fontAlgn="t"/>
                      <a:r>
                        <a:rPr lang="en-US" sz="1000" b="0" i="0" u="none" strike="noStrike" dirty="0">
                          <a:solidFill>
                            <a:srgbClr val="000000"/>
                          </a:solidFill>
                          <a:effectLst/>
                          <a:latin typeface="+mn-lt"/>
                        </a:rPr>
                        <a:t>I wanted/want to prevent a health issue.</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64%</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1"/>
                  </a:ext>
                </a:extLst>
              </a:tr>
              <a:tr h="182604">
                <a:tc>
                  <a:txBody>
                    <a:bodyPr/>
                    <a:lstStyle/>
                    <a:p>
                      <a:pPr algn="l" fontAlgn="t"/>
                      <a:r>
                        <a:rPr lang="en-US" sz="1000" b="0" i="0" u="none" strike="noStrike" dirty="0">
                          <a:solidFill>
                            <a:srgbClr val="000000"/>
                          </a:solidFill>
                          <a:effectLst/>
                          <a:latin typeface="+mn-lt"/>
                        </a:rPr>
                        <a:t>Too expensive</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21%</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2"/>
                  </a:ext>
                </a:extLst>
              </a:tr>
              <a:tr h="182604">
                <a:tc>
                  <a:txBody>
                    <a:bodyPr/>
                    <a:lstStyle/>
                    <a:p>
                      <a:pPr algn="l" fontAlgn="t"/>
                      <a:r>
                        <a:rPr lang="en-US" sz="1000" b="0" i="0" u="none" strike="noStrike" dirty="0">
                          <a:solidFill>
                            <a:srgbClr val="000000"/>
                          </a:solidFill>
                          <a:effectLst/>
                          <a:latin typeface="+mn-lt"/>
                        </a:rPr>
                        <a:t>It's not pleasurable anymore.</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29%</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3"/>
                  </a:ext>
                </a:extLst>
              </a:tr>
              <a:tr h="182604">
                <a:tc>
                  <a:txBody>
                    <a:bodyPr/>
                    <a:lstStyle/>
                    <a:p>
                      <a:pPr algn="l" fontAlgn="t"/>
                      <a:r>
                        <a:rPr lang="en-US" sz="1000" b="0" i="0" u="none" strike="noStrike" dirty="0">
                          <a:solidFill>
                            <a:srgbClr val="000000"/>
                          </a:solidFill>
                          <a:effectLst/>
                          <a:latin typeface="+mn-lt"/>
                        </a:rPr>
                        <a:t>Had children in the household</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21%</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4"/>
                  </a:ext>
                </a:extLst>
              </a:tr>
              <a:tr h="182604">
                <a:tc>
                  <a:txBody>
                    <a:bodyPr/>
                    <a:lstStyle/>
                    <a:p>
                      <a:pPr algn="l" fontAlgn="t"/>
                      <a:r>
                        <a:rPr lang="en-US" sz="1000" b="0" i="0" u="none" strike="noStrike" dirty="0">
                          <a:solidFill>
                            <a:srgbClr val="000000"/>
                          </a:solidFill>
                          <a:effectLst/>
                          <a:latin typeface="+mn-lt"/>
                        </a:rPr>
                        <a:t>Family/friends convinced me.</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11%</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5"/>
                  </a:ext>
                </a:extLst>
              </a:tr>
              <a:tr h="182604">
                <a:tc>
                  <a:txBody>
                    <a:bodyPr/>
                    <a:lstStyle/>
                    <a:p>
                      <a:pPr algn="l" fontAlgn="t"/>
                      <a:r>
                        <a:rPr lang="en-US" sz="1000" b="0" i="0" u="none" strike="noStrike" dirty="0">
                          <a:solidFill>
                            <a:srgbClr val="000000"/>
                          </a:solidFill>
                          <a:effectLst/>
                          <a:latin typeface="+mn-lt"/>
                        </a:rPr>
                        <a:t>I developed a medical condition.</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25%</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6"/>
                  </a:ext>
                </a:extLst>
              </a:tr>
              <a:tr h="182604">
                <a:tc>
                  <a:txBody>
                    <a:bodyPr/>
                    <a:lstStyle/>
                    <a:p>
                      <a:pPr algn="l" fontAlgn="t"/>
                      <a:r>
                        <a:rPr lang="en-US" sz="1000" b="0" i="0" u="none" strike="noStrike" dirty="0">
                          <a:solidFill>
                            <a:srgbClr val="000000"/>
                          </a:solidFill>
                          <a:effectLst/>
                          <a:latin typeface="+mn-lt"/>
                        </a:rPr>
                        <a:t>Pregnancy</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14%</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7"/>
                  </a:ext>
                </a:extLst>
              </a:tr>
              <a:tr h="182604">
                <a:tc>
                  <a:txBody>
                    <a:bodyPr/>
                    <a:lstStyle/>
                    <a:p>
                      <a:pPr algn="l" fontAlgn="t"/>
                      <a:r>
                        <a:rPr lang="en-US" sz="1000" b="0" i="0" u="none" strike="noStrike" dirty="0">
                          <a:solidFill>
                            <a:srgbClr val="000000"/>
                          </a:solidFill>
                          <a:effectLst/>
                          <a:latin typeface="+mn-lt"/>
                        </a:rPr>
                        <a:t>A friend/family member died</a:t>
                      </a:r>
                    </a:p>
                  </a:txBody>
                  <a:tcPr marL="12700" marR="12700" marT="12700" marB="0">
                    <a:lnL>
                      <a:noFill/>
                    </a:lnL>
                    <a:lnR>
                      <a:noFill/>
                    </a:lnR>
                    <a:lnT>
                      <a:noFill/>
                    </a:lnT>
                    <a:lnB>
                      <a:noFill/>
                    </a:lnB>
                    <a:solidFill>
                      <a:srgbClr val="ACD68E"/>
                    </a:solidFill>
                  </a:tcPr>
                </a:tc>
                <a:tc>
                  <a:txBody>
                    <a:bodyPr/>
                    <a:lstStyle/>
                    <a:p>
                      <a:pPr algn="ctr" fontAlgn="t"/>
                      <a:r>
                        <a:rPr lang="en-US" sz="1000" b="0" i="0" u="none" strike="noStrike" dirty="0">
                          <a:solidFill>
                            <a:srgbClr val="000000"/>
                          </a:solidFill>
                          <a:effectLst/>
                          <a:latin typeface="+mn-lt"/>
                        </a:rPr>
                        <a:t>11%</a:t>
                      </a:r>
                    </a:p>
                  </a:txBody>
                  <a:tcPr marL="12700" marR="12700" marT="12700" marB="0">
                    <a:lnL>
                      <a:noFill/>
                    </a:lnL>
                    <a:lnR>
                      <a:noFill/>
                    </a:lnR>
                    <a:lnT>
                      <a:noFill/>
                    </a:lnT>
                    <a:lnB>
                      <a:noFill/>
                    </a:lnB>
                    <a:solidFill>
                      <a:srgbClr val="ACD68E"/>
                    </a:solidFill>
                  </a:tcPr>
                </a:tc>
                <a:extLst>
                  <a:ext uri="{0D108BD9-81ED-4DB2-BD59-A6C34878D82A}">
                    <a16:rowId xmlns:a16="http://schemas.microsoft.com/office/drawing/2014/main" val="10008"/>
                  </a:ext>
                </a:extLst>
              </a:tr>
            </a:tbl>
          </a:graphicData>
        </a:graphic>
      </p:graphicFrame>
      <p:grpSp>
        <p:nvGrpSpPr>
          <p:cNvPr id="41" name="Group 40"/>
          <p:cNvGrpSpPr/>
          <p:nvPr/>
        </p:nvGrpSpPr>
        <p:grpSpPr>
          <a:xfrm>
            <a:off x="732781" y="2038790"/>
            <a:ext cx="2870200" cy="2429077"/>
            <a:chOff x="2289063" y="860734"/>
            <a:chExt cx="2870200" cy="2429077"/>
          </a:xfrm>
        </p:grpSpPr>
        <p:graphicFrame>
          <p:nvGraphicFramePr>
            <p:cNvPr id="19" name="Chart 18"/>
            <p:cNvGraphicFramePr/>
            <p:nvPr>
              <p:extLst>
                <p:ext uri="{D42A27DB-BD31-4B8C-83A1-F6EECF244321}">
                  <p14:modId xmlns:p14="http://schemas.microsoft.com/office/powerpoint/2010/main" val="1344161807"/>
                </p:ext>
              </p:extLst>
            </p:nvPr>
          </p:nvGraphicFramePr>
          <p:xfrm>
            <a:off x="2289063" y="1105411"/>
            <a:ext cx="2870200" cy="2184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2441531" y="860734"/>
              <a:ext cx="2109370" cy="261610"/>
            </a:xfrm>
            <a:prstGeom prst="rect">
              <a:avLst/>
            </a:prstGeom>
          </p:spPr>
          <p:txBody>
            <a:bodyPr wrap="square">
              <a:spAutoFit/>
            </a:bodyPr>
            <a:lstStyle/>
            <a:p>
              <a:pPr algn="ctr" fontAlgn="t"/>
              <a:r>
                <a:rPr lang="en-US" sz="1100" dirty="0">
                  <a:solidFill>
                    <a:srgbClr val="000000"/>
                  </a:solidFill>
                </a:rPr>
                <a:t>QUITTING EXPERIENCE</a:t>
              </a:r>
            </a:p>
          </p:txBody>
        </p:sp>
      </p:grpSp>
      <p:sp>
        <p:nvSpPr>
          <p:cNvPr id="43" name="Rectangle 42"/>
          <p:cNvSpPr/>
          <p:nvPr/>
        </p:nvSpPr>
        <p:spPr>
          <a:xfrm>
            <a:off x="2743200" y="6343819"/>
            <a:ext cx="6096000" cy="507831"/>
          </a:xfrm>
          <a:prstGeom prst="rect">
            <a:avLst/>
          </a:prstGeom>
        </p:spPr>
        <p:txBody>
          <a:bodyPr>
            <a:spAutoFit/>
          </a:bodyPr>
          <a:lstStyle/>
          <a:p>
            <a:r>
              <a:rPr lang="en-US" sz="900" dirty="0"/>
              <a:t>Q19. Which statement best describes your experience with…?</a:t>
            </a:r>
          </a:p>
          <a:p>
            <a:r>
              <a:rPr lang="en-US" sz="900" dirty="0"/>
              <a:t>Q20. How many times did you try or have you tried to quit…?</a:t>
            </a:r>
          </a:p>
          <a:p>
            <a:pPr lvl="0"/>
            <a:r>
              <a:rPr lang="en-US" sz="900" dirty="0"/>
              <a:t>Q21. For each product below, what are the main reasons you quit or want to quit?</a:t>
            </a:r>
          </a:p>
        </p:txBody>
      </p:sp>
      <p:sp>
        <p:nvSpPr>
          <p:cNvPr id="14" name="TextBox 13"/>
          <p:cNvSpPr txBox="1"/>
          <p:nvPr/>
        </p:nvSpPr>
        <p:spPr>
          <a:xfrm>
            <a:off x="402587" y="541201"/>
            <a:ext cx="11574420" cy="492443"/>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About one-quarter have quit/tried to quit, primarily because they want to prevent a health issue.</a:t>
            </a:r>
          </a:p>
        </p:txBody>
      </p:sp>
      <p:sp>
        <p:nvSpPr>
          <p:cNvPr id="16" name="TextBox 15"/>
          <p:cNvSpPr txBox="1"/>
          <p:nvPr/>
        </p:nvSpPr>
        <p:spPr>
          <a:xfrm>
            <a:off x="8918996" y="5824407"/>
            <a:ext cx="2845675" cy="230832"/>
          </a:xfrm>
          <a:prstGeom prst="rect">
            <a:avLst/>
          </a:prstGeom>
          <a:noFill/>
        </p:spPr>
        <p:txBody>
          <a:bodyPr wrap="square" rtlCol="0">
            <a:spAutoFit/>
          </a:bodyPr>
          <a:lstStyle/>
          <a:p>
            <a:r>
              <a:rPr lang="en-US" sz="900" dirty="0"/>
              <a:t>n=108 cigar smokers, unless otherwise noted</a:t>
            </a:r>
          </a:p>
        </p:txBody>
      </p:sp>
      <p:sp>
        <p:nvSpPr>
          <p:cNvPr id="18" name="TextBox 17"/>
          <p:cNvSpPr txBox="1"/>
          <p:nvPr/>
        </p:nvSpPr>
        <p:spPr>
          <a:xfrm>
            <a:off x="8918996" y="60556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
        <p:nvSpPr>
          <p:cNvPr id="20" name="TextBox 19"/>
          <p:cNvSpPr txBox="1"/>
          <p:nvPr/>
        </p:nvSpPr>
        <p:spPr>
          <a:xfrm>
            <a:off x="9071396" y="5976807"/>
            <a:ext cx="2845675" cy="230832"/>
          </a:xfrm>
          <a:prstGeom prst="rect">
            <a:avLst/>
          </a:prstGeom>
          <a:noFill/>
        </p:spPr>
        <p:txBody>
          <a:bodyPr wrap="square" rtlCol="0">
            <a:spAutoFit/>
          </a:bodyPr>
          <a:lstStyle/>
          <a:p>
            <a:r>
              <a:rPr lang="en-US" sz="900" dirty="0"/>
              <a:t>n=108 cigar smokers, unless otherwise noted</a:t>
            </a:r>
          </a:p>
        </p:txBody>
      </p:sp>
      <p:sp>
        <p:nvSpPr>
          <p:cNvPr id="21" name="TextBox 20"/>
          <p:cNvSpPr txBox="1"/>
          <p:nvPr/>
        </p:nvSpPr>
        <p:spPr>
          <a:xfrm>
            <a:off x="9071396" y="62080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1453950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88598"/>
            <a:ext cx="12192000" cy="707886"/>
            <a:chOff x="0" y="323651"/>
            <a:chExt cx="12192000" cy="707886"/>
          </a:xfrm>
          <a:solidFill>
            <a:srgbClr val="ACD68E"/>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1" y="323651"/>
              <a:ext cx="11962917" cy="707886"/>
            </a:xfrm>
            <a:prstGeom prst="rect">
              <a:avLst/>
            </a:prstGeom>
            <a:noFill/>
          </p:spPr>
          <p:txBody>
            <a:bodyPr wrap="square" rtlCol="0">
              <a:spAutoFit/>
            </a:bodyPr>
            <a:lstStyle/>
            <a:p>
              <a:r>
                <a:rPr lang="en-US" sz="2000" b="1" dirty="0">
                  <a:solidFill>
                    <a:schemeClr val="tx1">
                      <a:lumMod val="65000"/>
                      <a:lumOff val="35000"/>
                    </a:schemeClr>
                  </a:solidFill>
                </a:rPr>
                <a:t>Of the few cigar smokers who quit/tried to quit, roughly half tried a nicotine replacement therapy to help them quit; most (77%) of those who tried a patch, gum, etc. found it helpful.</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33</a:t>
            </a:fld>
            <a:endParaRPr lang="en-US" dirty="0"/>
          </a:p>
        </p:txBody>
      </p:sp>
      <p:sp>
        <p:nvSpPr>
          <p:cNvPr id="17" name="Rectangle 16"/>
          <p:cNvSpPr/>
          <p:nvPr/>
        </p:nvSpPr>
        <p:spPr>
          <a:xfrm>
            <a:off x="3156102" y="6301859"/>
            <a:ext cx="4698803" cy="369332"/>
          </a:xfrm>
          <a:prstGeom prst="rect">
            <a:avLst/>
          </a:prstGeom>
        </p:spPr>
        <p:txBody>
          <a:bodyPr wrap="none">
            <a:spAutoFit/>
          </a:bodyPr>
          <a:lstStyle/>
          <a:p>
            <a:pPr lvl="0"/>
            <a:r>
              <a:rPr lang="en-US" sz="900" dirty="0"/>
              <a:t>Q22. What products or services, if any, did you use or have you tried to help you quit?</a:t>
            </a:r>
          </a:p>
          <a:p>
            <a:r>
              <a:rPr lang="en-US" sz="900" dirty="0"/>
              <a:t>Q23. In your opinion, were the following helpful or not helpful when you quit or tried to quit…? </a:t>
            </a:r>
          </a:p>
        </p:txBody>
      </p:sp>
      <p:graphicFrame>
        <p:nvGraphicFramePr>
          <p:cNvPr id="10" name="Chart 9">
            <a:extLst>
              <a:ext uri="{FF2B5EF4-FFF2-40B4-BE49-F238E27FC236}">
                <a16:creationId xmlns:a16="http://schemas.microsoft.com/office/drawing/2014/main" id="{35CDB84E-063A-4AA9-807E-5E49F3E41FF6}"/>
              </a:ext>
            </a:extLst>
          </p:cNvPr>
          <p:cNvGraphicFramePr/>
          <p:nvPr>
            <p:extLst>
              <p:ext uri="{D42A27DB-BD31-4B8C-83A1-F6EECF244321}">
                <p14:modId xmlns:p14="http://schemas.microsoft.com/office/powerpoint/2010/main" val="2433311611"/>
              </p:ext>
            </p:extLst>
          </p:nvPr>
        </p:nvGraphicFramePr>
        <p:xfrm>
          <a:off x="212661" y="1615736"/>
          <a:ext cx="5886882" cy="458949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F711BAB-B5DB-4A29-98E4-FA8D9C59D5C6}"/>
              </a:ext>
            </a:extLst>
          </p:cNvPr>
          <p:cNvSpPr txBox="1"/>
          <p:nvPr/>
        </p:nvSpPr>
        <p:spPr>
          <a:xfrm>
            <a:off x="1362813" y="820871"/>
            <a:ext cx="3586578" cy="553998"/>
          </a:xfrm>
          <a:prstGeom prst="rect">
            <a:avLst/>
          </a:prstGeom>
          <a:noFill/>
        </p:spPr>
        <p:txBody>
          <a:bodyPr wrap="square" rtlCol="0">
            <a:spAutoFit/>
          </a:bodyPr>
          <a:lstStyle/>
          <a:p>
            <a:pPr algn="ctr"/>
            <a:r>
              <a:rPr lang="en-US" dirty="0"/>
              <a:t>Therapies Used to Quit</a:t>
            </a:r>
          </a:p>
          <a:p>
            <a:pPr algn="ctr"/>
            <a:r>
              <a:rPr lang="en-US" sz="1200" dirty="0">
                <a:solidFill>
                  <a:srgbClr val="000000"/>
                </a:solidFill>
              </a:rPr>
              <a:t>(n=28</a:t>
            </a:r>
            <a:r>
              <a:rPr lang="en-US" sz="1200" b="1" dirty="0">
                <a:solidFill>
                  <a:srgbClr val="FF0000"/>
                </a:solidFill>
              </a:rPr>
              <a:t>*</a:t>
            </a:r>
            <a:r>
              <a:rPr lang="en-US" sz="1200" dirty="0">
                <a:solidFill>
                  <a:srgbClr val="000000"/>
                </a:solidFill>
              </a:rPr>
              <a:t> have quit/tried to quit)</a:t>
            </a:r>
          </a:p>
        </p:txBody>
      </p:sp>
      <p:graphicFrame>
        <p:nvGraphicFramePr>
          <p:cNvPr id="15" name="Chart 14">
            <a:extLst>
              <a:ext uri="{FF2B5EF4-FFF2-40B4-BE49-F238E27FC236}">
                <a16:creationId xmlns:a16="http://schemas.microsoft.com/office/drawing/2014/main" id="{11DDDF1A-DAD5-40E8-AA64-441A94AA5603}"/>
              </a:ext>
            </a:extLst>
          </p:cNvPr>
          <p:cNvGraphicFramePr/>
          <p:nvPr>
            <p:extLst>
              <p:ext uri="{D42A27DB-BD31-4B8C-83A1-F6EECF244321}">
                <p14:modId xmlns:p14="http://schemas.microsoft.com/office/powerpoint/2010/main" val="2080119556"/>
              </p:ext>
            </p:extLst>
          </p:nvPr>
        </p:nvGraphicFramePr>
        <p:xfrm>
          <a:off x="6096000" y="1615736"/>
          <a:ext cx="5886882" cy="458949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80E4E87-C0D6-4426-9C00-AA87F1997B3A}"/>
              </a:ext>
            </a:extLst>
          </p:cNvPr>
          <p:cNvSpPr txBox="1"/>
          <p:nvPr/>
        </p:nvSpPr>
        <p:spPr>
          <a:xfrm>
            <a:off x="7242609" y="820871"/>
            <a:ext cx="3586578" cy="553998"/>
          </a:xfrm>
          <a:prstGeom prst="rect">
            <a:avLst/>
          </a:prstGeom>
          <a:noFill/>
        </p:spPr>
        <p:txBody>
          <a:bodyPr wrap="square" rtlCol="0">
            <a:spAutoFit/>
          </a:bodyPr>
          <a:lstStyle/>
          <a:p>
            <a:pPr algn="ctr"/>
            <a:r>
              <a:rPr lang="en-US" dirty="0"/>
              <a:t>Was Therapy Helpful?</a:t>
            </a:r>
          </a:p>
          <a:p>
            <a:pPr algn="ctr"/>
            <a:r>
              <a:rPr lang="en-US" sz="1200" dirty="0">
                <a:solidFill>
                  <a:srgbClr val="000000"/>
                </a:solidFill>
              </a:rPr>
              <a:t>(n=20</a:t>
            </a:r>
            <a:r>
              <a:rPr lang="en-US" sz="1200" b="1" dirty="0">
                <a:solidFill>
                  <a:srgbClr val="FF0000"/>
                </a:solidFill>
              </a:rPr>
              <a:t>* </a:t>
            </a:r>
            <a:r>
              <a:rPr lang="en-US" sz="1200" dirty="0">
                <a:solidFill>
                  <a:srgbClr val="000000"/>
                </a:solidFill>
              </a:rPr>
              <a:t>who used a therapy)</a:t>
            </a:r>
          </a:p>
        </p:txBody>
      </p:sp>
      <p:sp>
        <p:nvSpPr>
          <p:cNvPr id="12" name="TextBox 11">
            <a:extLst>
              <a:ext uri="{FF2B5EF4-FFF2-40B4-BE49-F238E27FC236}">
                <a16:creationId xmlns:a16="http://schemas.microsoft.com/office/drawing/2014/main" id="{6EE463B8-5725-4BC8-BA35-F4373673AB2A}"/>
              </a:ext>
            </a:extLst>
          </p:cNvPr>
          <p:cNvSpPr txBox="1"/>
          <p:nvPr/>
        </p:nvSpPr>
        <p:spPr>
          <a:xfrm>
            <a:off x="7940631" y="205815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0" name="TextBox 19">
            <a:extLst>
              <a:ext uri="{FF2B5EF4-FFF2-40B4-BE49-F238E27FC236}">
                <a16:creationId xmlns:a16="http://schemas.microsoft.com/office/drawing/2014/main" id="{680AC6EC-8473-4217-89ED-E4BDE7C2CA26}"/>
              </a:ext>
            </a:extLst>
          </p:cNvPr>
          <p:cNvSpPr txBox="1"/>
          <p:nvPr/>
        </p:nvSpPr>
        <p:spPr>
          <a:xfrm>
            <a:off x="7940631" y="4138000"/>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n=6</a:t>
            </a:r>
          </a:p>
        </p:txBody>
      </p:sp>
      <p:sp>
        <p:nvSpPr>
          <p:cNvPr id="21" name="TextBox 20">
            <a:extLst>
              <a:ext uri="{FF2B5EF4-FFF2-40B4-BE49-F238E27FC236}">
                <a16:creationId xmlns:a16="http://schemas.microsoft.com/office/drawing/2014/main" id="{103E0DF4-9E07-4746-9647-1FB6FE0FD98E}"/>
              </a:ext>
            </a:extLst>
          </p:cNvPr>
          <p:cNvSpPr txBox="1"/>
          <p:nvPr/>
        </p:nvSpPr>
        <p:spPr>
          <a:xfrm>
            <a:off x="7940631" y="3698429"/>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2" name="TextBox 21">
            <a:extLst>
              <a:ext uri="{FF2B5EF4-FFF2-40B4-BE49-F238E27FC236}">
                <a16:creationId xmlns:a16="http://schemas.microsoft.com/office/drawing/2014/main" id="{EE2CC447-D584-436A-93AD-F2490FA45612}"/>
              </a:ext>
            </a:extLst>
          </p:cNvPr>
          <p:cNvSpPr txBox="1"/>
          <p:nvPr/>
        </p:nvSpPr>
        <p:spPr>
          <a:xfrm>
            <a:off x="7940631" y="5286879"/>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23" name="TextBox 22">
            <a:extLst>
              <a:ext uri="{FF2B5EF4-FFF2-40B4-BE49-F238E27FC236}">
                <a16:creationId xmlns:a16="http://schemas.microsoft.com/office/drawing/2014/main" id="{137D8A06-9A28-46BE-AB61-D58D1E9D7FF9}"/>
              </a:ext>
            </a:extLst>
          </p:cNvPr>
          <p:cNvSpPr txBox="1"/>
          <p:nvPr/>
        </p:nvSpPr>
        <p:spPr>
          <a:xfrm>
            <a:off x="7940631" y="313350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n=4</a:t>
            </a:r>
          </a:p>
        </p:txBody>
      </p:sp>
      <p:sp>
        <p:nvSpPr>
          <p:cNvPr id="25" name="TextBox 24">
            <a:extLst>
              <a:ext uri="{FF2B5EF4-FFF2-40B4-BE49-F238E27FC236}">
                <a16:creationId xmlns:a16="http://schemas.microsoft.com/office/drawing/2014/main" id="{FFC316BD-3D7F-49FA-896E-ADEE95E7C84B}"/>
              </a:ext>
            </a:extLst>
          </p:cNvPr>
          <p:cNvSpPr txBox="1"/>
          <p:nvPr/>
        </p:nvSpPr>
        <p:spPr>
          <a:xfrm>
            <a:off x="7940631" y="2614190"/>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n=13</a:t>
            </a:r>
          </a:p>
        </p:txBody>
      </p:sp>
      <p:sp>
        <p:nvSpPr>
          <p:cNvPr id="26" name="TextBox 25">
            <a:extLst>
              <a:ext uri="{FF2B5EF4-FFF2-40B4-BE49-F238E27FC236}">
                <a16:creationId xmlns:a16="http://schemas.microsoft.com/office/drawing/2014/main" id="{E093877C-828D-475E-AB36-ECD036032550}"/>
              </a:ext>
            </a:extLst>
          </p:cNvPr>
          <p:cNvSpPr txBox="1"/>
          <p:nvPr/>
        </p:nvSpPr>
        <p:spPr>
          <a:xfrm>
            <a:off x="7940631" y="4741321"/>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30" name="TextBox 29">
            <a:extLst>
              <a:ext uri="{FF2B5EF4-FFF2-40B4-BE49-F238E27FC236}">
                <a16:creationId xmlns:a16="http://schemas.microsoft.com/office/drawing/2014/main" id="{1A0B12B5-A03C-4F32-B23C-AB791AA65861}"/>
              </a:ext>
            </a:extLst>
          </p:cNvPr>
          <p:cNvSpPr txBox="1"/>
          <p:nvPr/>
        </p:nvSpPr>
        <p:spPr>
          <a:xfrm>
            <a:off x="7940631" y="584291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4" name="TextBox 23"/>
          <p:cNvSpPr txBox="1"/>
          <p:nvPr/>
        </p:nvSpPr>
        <p:spPr>
          <a:xfrm>
            <a:off x="9234121" y="6163359"/>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645032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4">
              <a:lumMod val="60000"/>
              <a:lumOff val="40000"/>
            </a:schemeClr>
          </a:solidFill>
          <a:ln w="38100" cmpd="sng">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3963555"/>
            <a:ext cx="12192000"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rgbClr val="595959"/>
                </a:solidFill>
                <a:latin typeface="Franklin Gothic Demi Cond" charset="0"/>
                <a:ea typeface="Franklin Gothic Demi Cond" charset="0"/>
                <a:cs typeface="Franklin Gothic Demi Cond" charset="0"/>
              </a:rPr>
              <a:t>Detailed Findings – e-CIGARETTE USERS</a:t>
            </a:r>
          </a:p>
        </p:txBody>
      </p:sp>
      <p:sp>
        <p:nvSpPr>
          <p:cNvPr id="3" name="Slide Number Placeholder 2"/>
          <p:cNvSpPr>
            <a:spLocks noGrp="1"/>
          </p:cNvSpPr>
          <p:nvPr>
            <p:ph type="sldNum" sz="quarter" idx="12"/>
          </p:nvPr>
        </p:nvSpPr>
        <p:spPr/>
        <p:txBody>
          <a:bodyPr/>
          <a:lstStyle/>
          <a:p>
            <a:fld id="{B7C5CABF-F878-C74C-8870-EC106A83C25A}" type="slidenum">
              <a:rPr lang="en-US" smtClean="0"/>
              <a:t>34</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4597" y="1116048"/>
            <a:ext cx="1781357" cy="1188651"/>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3391" y="685450"/>
            <a:ext cx="2174664" cy="137987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0723" y="1883436"/>
            <a:ext cx="1565156" cy="1047749"/>
          </a:xfrm>
          <a:prstGeom prst="rect">
            <a:avLst/>
          </a:prstGeom>
        </p:spPr>
      </p:pic>
    </p:spTree>
    <p:extLst>
      <p:ext uri="{BB962C8B-B14F-4D97-AF65-F5344CB8AC3E}">
        <p14:creationId xmlns:p14="http://schemas.microsoft.com/office/powerpoint/2010/main" val="2571685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9548"/>
            <a:ext cx="12192000" cy="580005"/>
          </a:xfrm>
          <a:prstGeom prst="rect">
            <a:avLst/>
          </a:prstGeom>
          <a:solidFill>
            <a:schemeClr val="accent4">
              <a:lumMod val="60000"/>
              <a:lumOff val="40000"/>
            </a:schemeClr>
          </a:solid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66177"/>
            <a:ext cx="12001114" cy="707886"/>
          </a:xfrm>
          <a:prstGeom prst="rect">
            <a:avLst/>
          </a:prstGeom>
          <a:noFill/>
        </p:spPr>
        <p:txBody>
          <a:bodyPr wrap="square" rtlCol="0">
            <a:spAutoFit/>
          </a:bodyPr>
          <a:lstStyle/>
          <a:p>
            <a:r>
              <a:rPr lang="en-US" sz="2000" b="1" dirty="0">
                <a:solidFill>
                  <a:schemeClr val="tx1">
                    <a:lumMod val="65000"/>
                    <a:lumOff val="35000"/>
                  </a:schemeClr>
                </a:solidFill>
              </a:rPr>
              <a:t>The majority of e-cigarette users are </a:t>
            </a:r>
            <a:r>
              <a:rPr lang="en-US" sz="2000" b="1" dirty="0" err="1">
                <a:solidFill>
                  <a:schemeClr val="tx1">
                    <a:lumMod val="65000"/>
                    <a:lumOff val="35000"/>
                  </a:schemeClr>
                </a:solidFill>
              </a:rPr>
              <a:t>vaping</a:t>
            </a:r>
            <a:r>
              <a:rPr lang="en-US" sz="2000" b="1" dirty="0">
                <a:solidFill>
                  <a:schemeClr val="tx1">
                    <a:lumMod val="65000"/>
                    <a:lumOff val="35000"/>
                  </a:schemeClr>
                </a:solidFill>
              </a:rPr>
              <a:t> multiple times a day; of those using multiple times per day, more than one-third claim to use more than 20 times daily. </a:t>
            </a:r>
          </a:p>
        </p:txBody>
      </p:sp>
      <p:sp>
        <p:nvSpPr>
          <p:cNvPr id="7" name="Slide Number Placeholder 6"/>
          <p:cNvSpPr>
            <a:spLocks noGrp="1"/>
          </p:cNvSpPr>
          <p:nvPr>
            <p:ph type="sldNum" sz="quarter" idx="12"/>
          </p:nvPr>
        </p:nvSpPr>
        <p:spPr/>
        <p:txBody>
          <a:bodyPr/>
          <a:lstStyle/>
          <a:p>
            <a:fld id="{B7C5CABF-F878-C74C-8870-EC106A83C25A}" type="slidenum">
              <a:rPr lang="en-US" smtClean="0"/>
              <a:t>35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12936059"/>
              </p:ext>
            </p:extLst>
          </p:nvPr>
        </p:nvGraphicFramePr>
        <p:xfrm>
          <a:off x="717332" y="2115805"/>
          <a:ext cx="2004273" cy="1836515"/>
        </p:xfrm>
        <a:graphic>
          <a:graphicData uri="http://schemas.openxmlformats.org/drawingml/2006/table">
            <a:tbl>
              <a:tblPr>
                <a:tableStyleId>{18603FDC-E32A-4AB5-989C-0864C3EAD2B8}</a:tableStyleId>
              </a:tblPr>
              <a:tblGrid>
                <a:gridCol w="1492325">
                  <a:extLst>
                    <a:ext uri="{9D8B030D-6E8A-4147-A177-3AD203B41FA5}">
                      <a16:colId xmlns:a16="http://schemas.microsoft.com/office/drawing/2014/main" val="20000"/>
                    </a:ext>
                  </a:extLst>
                </a:gridCol>
                <a:gridCol w="511948">
                  <a:extLst>
                    <a:ext uri="{9D8B030D-6E8A-4147-A177-3AD203B41FA5}">
                      <a16:colId xmlns:a16="http://schemas.microsoft.com/office/drawing/2014/main" val="20001"/>
                    </a:ext>
                  </a:extLst>
                </a:gridCol>
              </a:tblGrid>
              <a:tr h="333055">
                <a:tc gridSpan="2">
                  <a:txBody>
                    <a:bodyPr/>
                    <a:lstStyle/>
                    <a:p>
                      <a:pPr algn="ctr" fontAlgn="t"/>
                      <a:r>
                        <a:rPr lang="en-US" sz="1100" b="1" u="none" strike="noStrike" dirty="0">
                          <a:solidFill>
                            <a:schemeClr val="tx1">
                              <a:lumMod val="85000"/>
                              <a:lumOff val="15000"/>
                            </a:schemeClr>
                          </a:solidFill>
                          <a:effectLst/>
                        </a:rPr>
                        <a:t>HOW OFTEN USE E-CIGS</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14780">
                <a:tc>
                  <a:txBody>
                    <a:bodyPr/>
                    <a:lstStyle/>
                    <a:p>
                      <a:pPr algn="l" fontAlgn="t"/>
                      <a:r>
                        <a:rPr lang="en-US" sz="1000" u="none" strike="noStrike" dirty="0">
                          <a:solidFill>
                            <a:schemeClr val="tx1">
                              <a:lumMod val="85000"/>
                              <a:lumOff val="15000"/>
                            </a:schemeClr>
                          </a:solidFill>
                          <a:effectLst/>
                        </a:rPr>
                        <a:t>Multiple times a day</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tc>
                  <a:txBody>
                    <a:bodyPr/>
                    <a:lstStyle/>
                    <a:p>
                      <a:pPr algn="ctr" fontAlgn="t"/>
                      <a:r>
                        <a:rPr lang="en-US" sz="1000" u="none" strike="noStrike" dirty="0">
                          <a:solidFill>
                            <a:schemeClr val="tx1">
                              <a:lumMod val="85000"/>
                              <a:lumOff val="15000"/>
                            </a:schemeClr>
                          </a:solidFill>
                          <a:effectLst/>
                        </a:rPr>
                        <a:t>40%</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extLst>
                  <a:ext uri="{0D108BD9-81ED-4DB2-BD59-A6C34878D82A}">
                    <a16:rowId xmlns:a16="http://schemas.microsoft.com/office/drawing/2014/main" val="10001"/>
                  </a:ext>
                </a:extLst>
              </a:tr>
              <a:tr h="214780">
                <a:tc>
                  <a:txBody>
                    <a:bodyPr/>
                    <a:lstStyle/>
                    <a:p>
                      <a:pPr algn="l" fontAlgn="t"/>
                      <a:r>
                        <a:rPr lang="en-US" sz="1000" u="none" strike="noStrike" dirty="0">
                          <a:solidFill>
                            <a:schemeClr val="tx1">
                              <a:lumMod val="85000"/>
                              <a:lumOff val="15000"/>
                            </a:schemeClr>
                          </a:solidFill>
                          <a:effectLst/>
                        </a:rPr>
                        <a:t>Once a day</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tc>
                  <a:txBody>
                    <a:bodyPr/>
                    <a:lstStyle/>
                    <a:p>
                      <a:pPr algn="ctr" fontAlgn="t"/>
                      <a:r>
                        <a:rPr lang="en-US" sz="1000" u="none" strike="noStrike" dirty="0">
                          <a:solidFill>
                            <a:schemeClr val="tx1">
                              <a:lumMod val="85000"/>
                              <a:lumOff val="15000"/>
                            </a:schemeClr>
                          </a:solidFill>
                          <a:effectLst/>
                        </a:rPr>
                        <a:t>8%</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extLst>
                  <a:ext uri="{0D108BD9-81ED-4DB2-BD59-A6C34878D82A}">
                    <a16:rowId xmlns:a16="http://schemas.microsoft.com/office/drawing/2014/main" val="10002"/>
                  </a:ext>
                </a:extLst>
              </a:tr>
              <a:tr h="214780">
                <a:tc>
                  <a:txBody>
                    <a:bodyPr/>
                    <a:lstStyle/>
                    <a:p>
                      <a:pPr algn="l" fontAlgn="t"/>
                      <a:r>
                        <a:rPr lang="en-US" sz="1000" u="none" strike="noStrike" dirty="0">
                          <a:solidFill>
                            <a:schemeClr val="tx1">
                              <a:lumMod val="85000"/>
                              <a:lumOff val="15000"/>
                            </a:schemeClr>
                          </a:solidFill>
                          <a:effectLst/>
                        </a:rPr>
                        <a:t>Several times a week</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tc>
                  <a:txBody>
                    <a:bodyPr/>
                    <a:lstStyle/>
                    <a:p>
                      <a:pPr algn="ctr" fontAlgn="t"/>
                      <a:r>
                        <a:rPr lang="en-US" sz="1000" u="none" strike="noStrike" dirty="0">
                          <a:solidFill>
                            <a:schemeClr val="tx1">
                              <a:lumMod val="85000"/>
                              <a:lumOff val="15000"/>
                            </a:schemeClr>
                          </a:solidFill>
                          <a:effectLst/>
                        </a:rPr>
                        <a:t>12%</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extLst>
                  <a:ext uri="{0D108BD9-81ED-4DB2-BD59-A6C34878D82A}">
                    <a16:rowId xmlns:a16="http://schemas.microsoft.com/office/drawing/2014/main" val="10003"/>
                  </a:ext>
                </a:extLst>
              </a:tr>
              <a:tr h="214780">
                <a:tc>
                  <a:txBody>
                    <a:bodyPr/>
                    <a:lstStyle/>
                    <a:p>
                      <a:pPr algn="l" fontAlgn="t"/>
                      <a:r>
                        <a:rPr lang="en-US" sz="1000" u="none" strike="noStrike" dirty="0">
                          <a:solidFill>
                            <a:schemeClr val="tx1">
                              <a:lumMod val="85000"/>
                              <a:lumOff val="15000"/>
                            </a:schemeClr>
                          </a:solidFill>
                          <a:effectLst/>
                        </a:rPr>
                        <a:t>Once a week</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tc>
                  <a:txBody>
                    <a:bodyPr/>
                    <a:lstStyle/>
                    <a:p>
                      <a:pPr algn="ctr" fontAlgn="t"/>
                      <a:r>
                        <a:rPr lang="en-US" sz="1000" u="none" strike="noStrike" dirty="0">
                          <a:solidFill>
                            <a:schemeClr val="tx1">
                              <a:lumMod val="85000"/>
                              <a:lumOff val="15000"/>
                            </a:schemeClr>
                          </a:solidFill>
                          <a:effectLst/>
                        </a:rPr>
                        <a:t>4%</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extLst>
                  <a:ext uri="{0D108BD9-81ED-4DB2-BD59-A6C34878D82A}">
                    <a16:rowId xmlns:a16="http://schemas.microsoft.com/office/drawing/2014/main" val="10004"/>
                  </a:ext>
                </a:extLst>
              </a:tr>
              <a:tr h="214780">
                <a:tc>
                  <a:txBody>
                    <a:bodyPr/>
                    <a:lstStyle/>
                    <a:p>
                      <a:pPr algn="l" fontAlgn="t"/>
                      <a:r>
                        <a:rPr lang="en-US" sz="1000" u="none" strike="noStrike" dirty="0">
                          <a:solidFill>
                            <a:schemeClr val="tx1">
                              <a:lumMod val="85000"/>
                              <a:lumOff val="15000"/>
                            </a:schemeClr>
                          </a:solidFill>
                          <a:effectLst/>
                        </a:rPr>
                        <a:t>Several times a month</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tc>
                  <a:txBody>
                    <a:bodyPr/>
                    <a:lstStyle/>
                    <a:p>
                      <a:pPr algn="ctr" fontAlgn="t"/>
                      <a:r>
                        <a:rPr lang="en-US" sz="1000" u="none" strike="noStrike" dirty="0">
                          <a:solidFill>
                            <a:schemeClr val="tx1">
                              <a:lumMod val="85000"/>
                              <a:lumOff val="15000"/>
                            </a:schemeClr>
                          </a:solidFill>
                          <a:effectLst/>
                        </a:rPr>
                        <a:t>10%</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extLst>
                  <a:ext uri="{0D108BD9-81ED-4DB2-BD59-A6C34878D82A}">
                    <a16:rowId xmlns:a16="http://schemas.microsoft.com/office/drawing/2014/main" val="10005"/>
                  </a:ext>
                </a:extLst>
              </a:tr>
              <a:tr h="214780">
                <a:tc>
                  <a:txBody>
                    <a:bodyPr/>
                    <a:lstStyle/>
                    <a:p>
                      <a:pPr algn="l" fontAlgn="t"/>
                      <a:r>
                        <a:rPr lang="en-US" sz="1000" u="none" strike="noStrike" dirty="0">
                          <a:solidFill>
                            <a:schemeClr val="tx1">
                              <a:lumMod val="85000"/>
                              <a:lumOff val="15000"/>
                            </a:schemeClr>
                          </a:solidFill>
                          <a:effectLst/>
                        </a:rPr>
                        <a:t>Once a month</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tc>
                  <a:txBody>
                    <a:bodyPr/>
                    <a:lstStyle/>
                    <a:p>
                      <a:pPr algn="ctr" fontAlgn="t"/>
                      <a:r>
                        <a:rPr lang="en-US" sz="1000" u="none" strike="noStrike" dirty="0">
                          <a:solidFill>
                            <a:schemeClr val="tx1">
                              <a:lumMod val="85000"/>
                              <a:lumOff val="15000"/>
                            </a:schemeClr>
                          </a:solidFill>
                          <a:effectLst/>
                        </a:rPr>
                        <a:t>5%</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extLst>
                  <a:ext uri="{0D108BD9-81ED-4DB2-BD59-A6C34878D82A}">
                    <a16:rowId xmlns:a16="http://schemas.microsoft.com/office/drawing/2014/main" val="10006"/>
                  </a:ext>
                </a:extLst>
              </a:tr>
              <a:tr h="214780">
                <a:tc>
                  <a:txBody>
                    <a:bodyPr/>
                    <a:lstStyle/>
                    <a:p>
                      <a:pPr algn="l" fontAlgn="t"/>
                      <a:r>
                        <a:rPr lang="en-US" sz="1000" u="none" strike="noStrike" dirty="0">
                          <a:solidFill>
                            <a:schemeClr val="tx1">
                              <a:lumMod val="85000"/>
                              <a:lumOff val="15000"/>
                            </a:schemeClr>
                          </a:solidFill>
                          <a:effectLst/>
                        </a:rPr>
                        <a:t>Less than once a month</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tc>
                  <a:txBody>
                    <a:bodyPr/>
                    <a:lstStyle/>
                    <a:p>
                      <a:pPr algn="ctr" fontAlgn="t"/>
                      <a:r>
                        <a:rPr lang="en-US" sz="1000" u="none" strike="noStrike" dirty="0">
                          <a:solidFill>
                            <a:schemeClr val="tx1">
                              <a:lumMod val="85000"/>
                              <a:lumOff val="15000"/>
                            </a:schemeClr>
                          </a:solidFill>
                          <a:effectLst/>
                        </a:rPr>
                        <a:t>21%</a:t>
                      </a:r>
                      <a:endParaRPr lang="en-US" sz="1000" b="0" i="0" u="none" strike="noStrike" dirty="0">
                        <a:solidFill>
                          <a:schemeClr val="tx1">
                            <a:lumMod val="85000"/>
                            <a:lumOff val="15000"/>
                          </a:schemeClr>
                        </a:solidFill>
                        <a:effectLst/>
                        <a:latin typeface="Arial"/>
                      </a:endParaRPr>
                    </a:p>
                  </a:txBody>
                  <a:tcPr marL="12700" marR="12700" marT="12700" marB="0">
                    <a:solidFill>
                      <a:schemeClr val="accent4">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54798453"/>
              </p:ext>
            </p:extLst>
          </p:nvPr>
        </p:nvGraphicFramePr>
        <p:xfrm>
          <a:off x="6341294" y="2108474"/>
          <a:ext cx="1888324" cy="1754596"/>
        </p:xfrm>
        <a:graphic>
          <a:graphicData uri="http://schemas.openxmlformats.org/drawingml/2006/table">
            <a:tbl>
              <a:tblPr>
                <a:effectLst>
                  <a:outerShdw blurRad="57150" dist="19050" dir="5400000" algn="tl" rotWithShape="0">
                    <a:srgbClr val="000000">
                      <a:alpha val="63000"/>
                    </a:srgbClr>
                  </a:outerShdw>
                </a:effectLst>
              </a:tblPr>
              <a:tblGrid>
                <a:gridCol w="1270257">
                  <a:extLst>
                    <a:ext uri="{9D8B030D-6E8A-4147-A177-3AD203B41FA5}">
                      <a16:colId xmlns:a16="http://schemas.microsoft.com/office/drawing/2014/main" val="20000"/>
                    </a:ext>
                  </a:extLst>
                </a:gridCol>
                <a:gridCol w="618067">
                  <a:extLst>
                    <a:ext uri="{9D8B030D-6E8A-4147-A177-3AD203B41FA5}">
                      <a16:colId xmlns:a16="http://schemas.microsoft.com/office/drawing/2014/main" val="20001"/>
                    </a:ext>
                  </a:extLst>
                </a:gridCol>
              </a:tblGrid>
              <a:tr h="234436">
                <a:tc gridSpan="2">
                  <a:txBody>
                    <a:bodyPr/>
                    <a:lstStyle/>
                    <a:p>
                      <a:pPr algn="ctr" fontAlgn="t"/>
                      <a:r>
                        <a:rPr lang="en-US" sz="1100" b="1" i="0" u="none" strike="noStrike" dirty="0">
                          <a:solidFill>
                            <a:srgbClr val="000000"/>
                          </a:solidFill>
                          <a:effectLst/>
                          <a:latin typeface="+mn-lt"/>
                        </a:rPr>
                        <a:t>HOW LONG USED E-CIGS</a:t>
                      </a:r>
                    </a:p>
                    <a:p>
                      <a:pPr algn="ctr" fontAlgn="t"/>
                      <a:endParaRPr lang="en-US" sz="1100" b="1" i="0" u="none" strike="noStrike" dirty="0">
                        <a:solidFill>
                          <a:srgbClr val="000000"/>
                        </a:solidFill>
                        <a:effectLst/>
                        <a:latin typeface="+mn-lt"/>
                      </a:endParaRPr>
                    </a:p>
                  </a:txBody>
                  <a:tcPr marL="12700" marR="12700" marT="12700" marB="0">
                    <a:lnL>
                      <a:noFill/>
                    </a:lnL>
                    <a:lnR>
                      <a:noFill/>
                    </a:lnR>
                    <a:lnT>
                      <a:noFill/>
                    </a:lnT>
                    <a:lnB>
                      <a:noFill/>
                    </a:lnB>
                    <a:solidFill>
                      <a:schemeClr val="accent4">
                        <a:lumMod val="60000"/>
                        <a:lumOff val="40000"/>
                      </a:schemeClr>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34436">
                <a:tc>
                  <a:txBody>
                    <a:bodyPr/>
                    <a:lstStyle/>
                    <a:p>
                      <a:pPr algn="l" fontAlgn="t"/>
                      <a:r>
                        <a:rPr lang="en-US" sz="1000" b="0" i="0" u="none" strike="noStrike" dirty="0">
                          <a:solidFill>
                            <a:srgbClr val="000000"/>
                          </a:solidFill>
                          <a:effectLst/>
                          <a:latin typeface="+mn-lt"/>
                        </a:rPr>
                        <a:t>Less than one year</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26%</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1"/>
                  </a:ext>
                </a:extLst>
              </a:tr>
              <a:tr h="234436">
                <a:tc>
                  <a:txBody>
                    <a:bodyPr/>
                    <a:lstStyle/>
                    <a:p>
                      <a:pPr algn="l" fontAlgn="t"/>
                      <a:r>
                        <a:rPr lang="en-US" sz="1000" b="0" i="0" u="none" strike="noStrike" dirty="0">
                          <a:solidFill>
                            <a:srgbClr val="000000"/>
                          </a:solidFill>
                          <a:effectLst/>
                          <a:latin typeface="+mn-lt"/>
                        </a:rPr>
                        <a:t>1-3 years</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48%</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2"/>
                  </a:ext>
                </a:extLst>
              </a:tr>
              <a:tr h="234436">
                <a:tc>
                  <a:txBody>
                    <a:bodyPr/>
                    <a:lstStyle/>
                    <a:p>
                      <a:pPr algn="l" fontAlgn="t"/>
                      <a:r>
                        <a:rPr lang="en-US" sz="1000" b="0" i="0" u="none" strike="noStrike" dirty="0">
                          <a:solidFill>
                            <a:srgbClr val="000000"/>
                          </a:solidFill>
                          <a:effectLst/>
                          <a:latin typeface="+mn-lt"/>
                        </a:rPr>
                        <a:t>4 to 6 years</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17%</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3"/>
                  </a:ext>
                </a:extLst>
              </a:tr>
              <a:tr h="234436">
                <a:tc>
                  <a:txBody>
                    <a:bodyPr/>
                    <a:lstStyle/>
                    <a:p>
                      <a:pPr algn="l" fontAlgn="t"/>
                      <a:r>
                        <a:rPr lang="en-US" sz="1000" b="0" i="0" u="none" strike="noStrike" dirty="0">
                          <a:solidFill>
                            <a:srgbClr val="000000"/>
                          </a:solidFill>
                          <a:effectLst/>
                          <a:latin typeface="+mn-lt"/>
                        </a:rPr>
                        <a:t>7-10 years</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8%</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4"/>
                  </a:ext>
                </a:extLst>
              </a:tr>
              <a:tr h="234436">
                <a:tc>
                  <a:txBody>
                    <a:bodyPr/>
                    <a:lstStyle/>
                    <a:p>
                      <a:pPr algn="l" fontAlgn="t"/>
                      <a:r>
                        <a:rPr lang="en-US" sz="1000" b="0" i="0" u="none" strike="noStrike">
                          <a:solidFill>
                            <a:srgbClr val="000000"/>
                          </a:solidFill>
                          <a:effectLst/>
                          <a:latin typeface="+mn-lt"/>
                        </a:rPr>
                        <a:t>11-20 years</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&lt;1%</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5"/>
                  </a:ext>
                </a:extLst>
              </a:tr>
              <a:tr h="234436">
                <a:tc>
                  <a:txBody>
                    <a:bodyPr/>
                    <a:lstStyle/>
                    <a:p>
                      <a:pPr algn="l" fontAlgn="t"/>
                      <a:r>
                        <a:rPr lang="en-US" sz="1000" b="0" i="0" u="none" strike="noStrike">
                          <a:solidFill>
                            <a:srgbClr val="000000"/>
                          </a:solidFill>
                          <a:effectLst/>
                          <a:latin typeface="+mn-lt"/>
                        </a:rPr>
                        <a:t>More than 20 years</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1%</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6"/>
                  </a:ext>
                </a:extLst>
              </a:tr>
            </a:tbl>
          </a:graphicData>
        </a:graphic>
      </p:graphicFrame>
      <p:grpSp>
        <p:nvGrpSpPr>
          <p:cNvPr id="9" name="Group 8"/>
          <p:cNvGrpSpPr/>
          <p:nvPr/>
        </p:nvGrpSpPr>
        <p:grpSpPr>
          <a:xfrm>
            <a:off x="2824861" y="2108474"/>
            <a:ext cx="3127995" cy="2095390"/>
            <a:chOff x="2367643" y="1745650"/>
            <a:chExt cx="3127995" cy="2095390"/>
          </a:xfrm>
        </p:grpSpPr>
        <p:sp>
          <p:nvSpPr>
            <p:cNvPr id="15" name="Right Arrow 14"/>
            <p:cNvSpPr/>
            <p:nvPr/>
          </p:nvSpPr>
          <p:spPr>
            <a:xfrm>
              <a:off x="2367643" y="2030109"/>
              <a:ext cx="299357" cy="203309"/>
            </a:xfrm>
            <a:prstGeom prst="rightArrow">
              <a:avLst/>
            </a:prstGeom>
            <a:solidFill>
              <a:schemeClr val="accent4">
                <a:lumMod val="60000"/>
                <a:lumOff val="40000"/>
              </a:schemeClr>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Chart 15"/>
            <p:cNvGraphicFramePr/>
            <p:nvPr/>
          </p:nvGraphicFramePr>
          <p:xfrm>
            <a:off x="2825027" y="2030109"/>
            <a:ext cx="2173330" cy="181093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2825027" y="1745650"/>
              <a:ext cx="2670611" cy="384721"/>
            </a:xfrm>
            <a:prstGeom prst="rect">
              <a:avLst/>
            </a:prstGeom>
            <a:noFill/>
            <a:ln>
              <a:noFill/>
            </a:ln>
          </p:spPr>
          <p:txBody>
            <a:bodyPr wrap="square" rtlCol="0">
              <a:spAutoFit/>
            </a:bodyPr>
            <a:lstStyle/>
            <a:p>
              <a:r>
                <a:rPr lang="en-US" sz="1100" b="1" dirty="0"/>
                <a:t>HOW MANY TIMES USE E-CIGS PER DAY</a:t>
              </a:r>
            </a:p>
            <a:p>
              <a:r>
                <a:rPr lang="en-US" sz="800" dirty="0"/>
                <a:t>(n=115 who smoke multiples times per day)</a:t>
              </a:r>
            </a:p>
          </p:txBody>
        </p:sp>
      </p:grpSp>
      <p:sp>
        <p:nvSpPr>
          <p:cNvPr id="19" name="Rounded Rectangle 18"/>
          <p:cNvSpPr/>
          <p:nvPr/>
        </p:nvSpPr>
        <p:spPr>
          <a:xfrm>
            <a:off x="9033917" y="2188005"/>
            <a:ext cx="2294467" cy="329108"/>
          </a:xfrm>
          <a:prstGeom prst="roundRect">
            <a:avLst/>
          </a:prstGeom>
          <a:noFill/>
          <a:ln w="190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home</a:t>
            </a:r>
          </a:p>
        </p:txBody>
      </p:sp>
      <p:sp>
        <p:nvSpPr>
          <p:cNvPr id="20" name="Rounded Rectangle 19"/>
          <p:cNvSpPr/>
          <p:nvPr/>
        </p:nvSpPr>
        <p:spPr>
          <a:xfrm>
            <a:off x="9033917" y="2554277"/>
            <a:ext cx="2294467" cy="329108"/>
          </a:xfrm>
          <a:prstGeom prst="roundRect">
            <a:avLst/>
          </a:prstGeom>
          <a:noFill/>
          <a:ln w="190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 your personal vehicle</a:t>
            </a:r>
          </a:p>
        </p:txBody>
      </p:sp>
      <p:sp>
        <p:nvSpPr>
          <p:cNvPr id="22" name="Rounded Rectangle 21"/>
          <p:cNvSpPr/>
          <p:nvPr/>
        </p:nvSpPr>
        <p:spPr>
          <a:xfrm>
            <a:off x="9033917" y="2928280"/>
            <a:ext cx="2294467" cy="329108"/>
          </a:xfrm>
          <a:prstGeom prst="roundRect">
            <a:avLst/>
          </a:prstGeom>
          <a:noFill/>
          <a:ln w="190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workplace</a:t>
            </a:r>
          </a:p>
        </p:txBody>
      </p:sp>
      <p:sp>
        <p:nvSpPr>
          <p:cNvPr id="23" name="Rounded Rectangle 22"/>
          <p:cNvSpPr/>
          <p:nvPr/>
        </p:nvSpPr>
        <p:spPr>
          <a:xfrm>
            <a:off x="9033917" y="3304071"/>
            <a:ext cx="2294467" cy="329108"/>
          </a:xfrm>
          <a:prstGeom prst="roundRect">
            <a:avLst/>
          </a:prstGeom>
          <a:noFill/>
          <a:ln w="190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Designated areas outside</a:t>
            </a:r>
          </a:p>
          <a:p>
            <a:r>
              <a:rPr lang="en-US" sz="1000" dirty="0">
                <a:solidFill>
                  <a:srgbClr val="262626"/>
                </a:solidFill>
              </a:rPr>
              <a:t>               businesses, restaurants, etc.</a:t>
            </a:r>
          </a:p>
        </p:txBody>
      </p:sp>
      <p:sp>
        <p:nvSpPr>
          <p:cNvPr id="24" name="Rounded Rectangle 23"/>
          <p:cNvSpPr/>
          <p:nvPr/>
        </p:nvSpPr>
        <p:spPr>
          <a:xfrm>
            <a:off x="9033917" y="3683981"/>
            <a:ext cx="2294467" cy="329108"/>
          </a:xfrm>
          <a:prstGeom prst="roundRect">
            <a:avLst/>
          </a:prstGeom>
          <a:noFill/>
          <a:ln w="190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home</a:t>
            </a:r>
          </a:p>
        </p:txBody>
      </p:sp>
      <p:sp>
        <p:nvSpPr>
          <p:cNvPr id="25" name="Rounded Rectangle 24"/>
          <p:cNvSpPr/>
          <p:nvPr/>
        </p:nvSpPr>
        <p:spPr>
          <a:xfrm>
            <a:off x="9033917" y="4058881"/>
            <a:ext cx="2294467" cy="329108"/>
          </a:xfrm>
          <a:prstGeom prst="roundRect">
            <a:avLst/>
          </a:prstGeom>
          <a:noFill/>
          <a:ln w="190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businesses that allow</a:t>
            </a:r>
          </a:p>
          <a:p>
            <a:r>
              <a:rPr lang="en-US" sz="1000" dirty="0">
                <a:solidFill>
                  <a:srgbClr val="262626"/>
                </a:solidFill>
              </a:rPr>
              <a:t>               smoking</a:t>
            </a:r>
          </a:p>
        </p:txBody>
      </p:sp>
      <p:sp>
        <p:nvSpPr>
          <p:cNvPr id="26" name="Rounded Rectangle 25"/>
          <p:cNvSpPr/>
          <p:nvPr/>
        </p:nvSpPr>
        <p:spPr>
          <a:xfrm>
            <a:off x="9033917" y="4440076"/>
            <a:ext cx="2294467" cy="329108"/>
          </a:xfrm>
          <a:prstGeom prst="roundRect">
            <a:avLst/>
          </a:prstGeom>
          <a:noFill/>
          <a:ln w="190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workplace</a:t>
            </a:r>
          </a:p>
        </p:txBody>
      </p:sp>
      <p:sp>
        <p:nvSpPr>
          <p:cNvPr id="27" name="Rounded Rectangle 26"/>
          <p:cNvSpPr/>
          <p:nvPr/>
        </p:nvSpPr>
        <p:spPr>
          <a:xfrm>
            <a:off x="9033917" y="4822200"/>
            <a:ext cx="2294467" cy="329108"/>
          </a:xfrm>
          <a:prstGeom prst="roundRect">
            <a:avLst/>
          </a:prstGeom>
          <a:noFill/>
          <a:ln w="190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Other</a:t>
            </a:r>
          </a:p>
        </p:txBody>
      </p:sp>
      <p:sp>
        <p:nvSpPr>
          <p:cNvPr id="31" name="Hexagon 30"/>
          <p:cNvSpPr/>
          <p:nvPr/>
        </p:nvSpPr>
        <p:spPr>
          <a:xfrm>
            <a:off x="9135530" y="2188005"/>
            <a:ext cx="364067" cy="329108"/>
          </a:xfrm>
          <a:prstGeom prst="hexagon">
            <a:avLst/>
          </a:prstGeom>
          <a:solidFill>
            <a:schemeClr val="accent4">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39" name="Hexagon 38"/>
          <p:cNvSpPr/>
          <p:nvPr/>
        </p:nvSpPr>
        <p:spPr>
          <a:xfrm>
            <a:off x="9135530" y="2554877"/>
            <a:ext cx="364067" cy="329108"/>
          </a:xfrm>
          <a:prstGeom prst="hexagon">
            <a:avLst/>
          </a:prstGeom>
          <a:solidFill>
            <a:schemeClr val="accent4">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2" name="Hexagon 41"/>
          <p:cNvSpPr/>
          <p:nvPr/>
        </p:nvSpPr>
        <p:spPr>
          <a:xfrm>
            <a:off x="9135530" y="2932496"/>
            <a:ext cx="364067" cy="329108"/>
          </a:xfrm>
          <a:prstGeom prst="hexagon">
            <a:avLst/>
          </a:prstGeom>
          <a:solidFill>
            <a:schemeClr val="accent4">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5" name="Hexagon 44"/>
          <p:cNvSpPr/>
          <p:nvPr/>
        </p:nvSpPr>
        <p:spPr>
          <a:xfrm>
            <a:off x="9135530" y="3312785"/>
            <a:ext cx="364067" cy="329108"/>
          </a:xfrm>
          <a:prstGeom prst="hexagon">
            <a:avLst/>
          </a:prstGeom>
          <a:solidFill>
            <a:schemeClr val="accent4">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8" name="Hexagon 47"/>
          <p:cNvSpPr/>
          <p:nvPr/>
        </p:nvSpPr>
        <p:spPr>
          <a:xfrm>
            <a:off x="9135530" y="3691455"/>
            <a:ext cx="364067" cy="329108"/>
          </a:xfrm>
          <a:prstGeom prst="hexagon">
            <a:avLst/>
          </a:prstGeom>
          <a:solidFill>
            <a:schemeClr val="accent4">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1" name="Hexagon 50"/>
          <p:cNvSpPr/>
          <p:nvPr/>
        </p:nvSpPr>
        <p:spPr>
          <a:xfrm>
            <a:off x="9135530" y="4058881"/>
            <a:ext cx="364067" cy="329108"/>
          </a:xfrm>
          <a:prstGeom prst="hexagon">
            <a:avLst/>
          </a:prstGeom>
          <a:solidFill>
            <a:schemeClr val="accent4">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4" name="Hexagon 53"/>
          <p:cNvSpPr/>
          <p:nvPr/>
        </p:nvSpPr>
        <p:spPr>
          <a:xfrm>
            <a:off x="9135530" y="4448907"/>
            <a:ext cx="364067" cy="329108"/>
          </a:xfrm>
          <a:prstGeom prst="hexagon">
            <a:avLst/>
          </a:prstGeom>
          <a:solidFill>
            <a:schemeClr val="accent4">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7" name="Hexagon 56"/>
          <p:cNvSpPr/>
          <p:nvPr/>
        </p:nvSpPr>
        <p:spPr>
          <a:xfrm>
            <a:off x="9135530" y="4813692"/>
            <a:ext cx="364067" cy="329108"/>
          </a:xfrm>
          <a:prstGeom prst="hexagon">
            <a:avLst/>
          </a:prstGeom>
          <a:solidFill>
            <a:schemeClr val="accent4">
              <a:lumMod val="60000"/>
              <a:lumOff val="4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61" name="TextBox 60"/>
          <p:cNvSpPr txBox="1"/>
          <p:nvPr/>
        </p:nvSpPr>
        <p:spPr>
          <a:xfrm>
            <a:off x="9033917" y="1937658"/>
            <a:ext cx="2294467" cy="261610"/>
          </a:xfrm>
          <a:prstGeom prst="rect">
            <a:avLst/>
          </a:prstGeom>
          <a:noFill/>
        </p:spPr>
        <p:txBody>
          <a:bodyPr wrap="square" rtlCol="0">
            <a:spAutoFit/>
          </a:bodyPr>
          <a:lstStyle/>
          <a:p>
            <a:pPr algn="ctr"/>
            <a:r>
              <a:rPr lang="en-US" sz="1100" b="1" dirty="0">
                <a:solidFill>
                  <a:srgbClr val="262626"/>
                </a:solidFill>
              </a:rPr>
              <a:t>WHERE SMOKE E-CIGS</a:t>
            </a:r>
            <a:endParaRPr lang="en-US" sz="1100" dirty="0"/>
          </a:p>
        </p:txBody>
      </p:sp>
      <p:sp>
        <p:nvSpPr>
          <p:cNvPr id="6" name="Rectangle 5"/>
          <p:cNvSpPr/>
          <p:nvPr/>
        </p:nvSpPr>
        <p:spPr>
          <a:xfrm>
            <a:off x="4195251" y="6194137"/>
            <a:ext cx="3848081" cy="584776"/>
          </a:xfrm>
          <a:prstGeom prst="rect">
            <a:avLst/>
          </a:prstGeom>
        </p:spPr>
        <p:txBody>
          <a:bodyPr wrap="square">
            <a:spAutoFit/>
          </a:bodyPr>
          <a:lstStyle/>
          <a:p>
            <a:r>
              <a:rPr lang="en-US" sz="800" dirty="0"/>
              <a:t>Q9. How often do you use…?</a:t>
            </a:r>
          </a:p>
          <a:p>
            <a:r>
              <a:rPr lang="en-US" sz="800" dirty="0"/>
              <a:t>Q10. How many years have you been using…?</a:t>
            </a:r>
          </a:p>
          <a:p>
            <a:pPr lvl="0"/>
            <a:r>
              <a:rPr lang="en-US" sz="800" dirty="0"/>
              <a:t>Q12. How many times do you use each of the following products in a typical day?</a:t>
            </a:r>
          </a:p>
          <a:p>
            <a:r>
              <a:rPr lang="en-US" sz="800" dirty="0"/>
              <a:t>Q13. Where do you typically use…? </a:t>
            </a:r>
          </a:p>
        </p:txBody>
      </p:sp>
      <p:sp>
        <p:nvSpPr>
          <p:cNvPr id="40" name="TextBox 39">
            <a:extLst>
              <a:ext uri="{FF2B5EF4-FFF2-40B4-BE49-F238E27FC236}">
                <a16:creationId xmlns:a16="http://schemas.microsoft.com/office/drawing/2014/main" id="{5157F05F-E284-48BA-BFC7-49157B1F2F5C}"/>
              </a:ext>
            </a:extLst>
          </p:cNvPr>
          <p:cNvSpPr txBox="1"/>
          <p:nvPr/>
        </p:nvSpPr>
        <p:spPr>
          <a:xfrm>
            <a:off x="9118601" y="2222644"/>
            <a:ext cx="440266" cy="246221"/>
          </a:xfrm>
          <a:prstGeom prst="rect">
            <a:avLst/>
          </a:prstGeom>
          <a:noFill/>
        </p:spPr>
        <p:txBody>
          <a:bodyPr wrap="square" rtlCol="0">
            <a:spAutoFit/>
          </a:bodyPr>
          <a:lstStyle/>
          <a:p>
            <a:pPr algn="ctr"/>
            <a:r>
              <a:rPr lang="en-US" sz="1000" dirty="0">
                <a:solidFill>
                  <a:srgbClr val="262626"/>
                </a:solidFill>
              </a:rPr>
              <a:t>72%</a:t>
            </a:r>
          </a:p>
        </p:txBody>
      </p:sp>
      <p:sp>
        <p:nvSpPr>
          <p:cNvPr id="43" name="TextBox 42">
            <a:extLst>
              <a:ext uri="{FF2B5EF4-FFF2-40B4-BE49-F238E27FC236}">
                <a16:creationId xmlns:a16="http://schemas.microsoft.com/office/drawing/2014/main" id="{BC32556D-C3BA-4A3E-8523-7A825E35F660}"/>
              </a:ext>
            </a:extLst>
          </p:cNvPr>
          <p:cNvSpPr txBox="1"/>
          <p:nvPr/>
        </p:nvSpPr>
        <p:spPr>
          <a:xfrm>
            <a:off x="9118601" y="2589516"/>
            <a:ext cx="440266" cy="246221"/>
          </a:xfrm>
          <a:prstGeom prst="rect">
            <a:avLst/>
          </a:prstGeom>
          <a:noFill/>
        </p:spPr>
        <p:txBody>
          <a:bodyPr wrap="square" rtlCol="0">
            <a:spAutoFit/>
          </a:bodyPr>
          <a:lstStyle/>
          <a:p>
            <a:pPr algn="ctr"/>
            <a:r>
              <a:rPr lang="en-US" sz="1000" dirty="0">
                <a:solidFill>
                  <a:srgbClr val="262626"/>
                </a:solidFill>
              </a:rPr>
              <a:t>56%</a:t>
            </a:r>
          </a:p>
        </p:txBody>
      </p:sp>
      <p:sp>
        <p:nvSpPr>
          <p:cNvPr id="46" name="TextBox 45">
            <a:extLst>
              <a:ext uri="{FF2B5EF4-FFF2-40B4-BE49-F238E27FC236}">
                <a16:creationId xmlns:a16="http://schemas.microsoft.com/office/drawing/2014/main" id="{9EA49BDB-A2F2-4403-8B08-874FD3B1FB52}"/>
              </a:ext>
            </a:extLst>
          </p:cNvPr>
          <p:cNvSpPr txBox="1"/>
          <p:nvPr/>
        </p:nvSpPr>
        <p:spPr>
          <a:xfrm>
            <a:off x="9118601" y="2967135"/>
            <a:ext cx="440266" cy="246221"/>
          </a:xfrm>
          <a:prstGeom prst="rect">
            <a:avLst/>
          </a:prstGeom>
          <a:noFill/>
        </p:spPr>
        <p:txBody>
          <a:bodyPr wrap="square" rtlCol="0">
            <a:spAutoFit/>
          </a:bodyPr>
          <a:lstStyle/>
          <a:p>
            <a:pPr algn="ctr"/>
            <a:r>
              <a:rPr lang="en-US" sz="1000" dirty="0">
                <a:solidFill>
                  <a:srgbClr val="262626"/>
                </a:solidFill>
              </a:rPr>
              <a:t>34%</a:t>
            </a:r>
          </a:p>
        </p:txBody>
      </p:sp>
      <p:sp>
        <p:nvSpPr>
          <p:cNvPr id="49" name="TextBox 48">
            <a:extLst>
              <a:ext uri="{FF2B5EF4-FFF2-40B4-BE49-F238E27FC236}">
                <a16:creationId xmlns:a16="http://schemas.microsoft.com/office/drawing/2014/main" id="{5D068A7A-B0A8-4DDD-8C20-08A5011C8D5E}"/>
              </a:ext>
            </a:extLst>
          </p:cNvPr>
          <p:cNvSpPr txBox="1"/>
          <p:nvPr/>
        </p:nvSpPr>
        <p:spPr>
          <a:xfrm>
            <a:off x="9118601" y="3347424"/>
            <a:ext cx="440266" cy="246221"/>
          </a:xfrm>
          <a:prstGeom prst="rect">
            <a:avLst/>
          </a:prstGeom>
          <a:noFill/>
        </p:spPr>
        <p:txBody>
          <a:bodyPr wrap="square" rtlCol="0">
            <a:spAutoFit/>
          </a:bodyPr>
          <a:lstStyle/>
          <a:p>
            <a:pPr algn="ctr"/>
            <a:r>
              <a:rPr lang="en-US" sz="1000" dirty="0">
                <a:solidFill>
                  <a:srgbClr val="262626"/>
                </a:solidFill>
              </a:rPr>
              <a:t>29%</a:t>
            </a:r>
          </a:p>
        </p:txBody>
      </p:sp>
      <p:sp>
        <p:nvSpPr>
          <p:cNvPr id="52" name="TextBox 51">
            <a:extLst>
              <a:ext uri="{FF2B5EF4-FFF2-40B4-BE49-F238E27FC236}">
                <a16:creationId xmlns:a16="http://schemas.microsoft.com/office/drawing/2014/main" id="{4332E1B9-B97E-4360-AC11-5FB39BCACAF6}"/>
              </a:ext>
            </a:extLst>
          </p:cNvPr>
          <p:cNvSpPr txBox="1"/>
          <p:nvPr/>
        </p:nvSpPr>
        <p:spPr>
          <a:xfrm>
            <a:off x="9118601" y="3726094"/>
            <a:ext cx="440266" cy="246221"/>
          </a:xfrm>
          <a:prstGeom prst="rect">
            <a:avLst/>
          </a:prstGeom>
          <a:noFill/>
        </p:spPr>
        <p:txBody>
          <a:bodyPr wrap="square" rtlCol="0">
            <a:spAutoFit/>
          </a:bodyPr>
          <a:lstStyle/>
          <a:p>
            <a:pPr algn="ctr"/>
            <a:r>
              <a:rPr lang="en-US" sz="1000" dirty="0">
                <a:solidFill>
                  <a:srgbClr val="262626"/>
                </a:solidFill>
              </a:rPr>
              <a:t>73%</a:t>
            </a:r>
          </a:p>
        </p:txBody>
      </p:sp>
      <p:sp>
        <p:nvSpPr>
          <p:cNvPr id="55" name="TextBox 54">
            <a:extLst>
              <a:ext uri="{FF2B5EF4-FFF2-40B4-BE49-F238E27FC236}">
                <a16:creationId xmlns:a16="http://schemas.microsoft.com/office/drawing/2014/main" id="{7CF6BD38-D9EC-418B-978E-06F0F382FF3B}"/>
              </a:ext>
            </a:extLst>
          </p:cNvPr>
          <p:cNvSpPr txBox="1"/>
          <p:nvPr/>
        </p:nvSpPr>
        <p:spPr>
          <a:xfrm>
            <a:off x="9118601" y="4093520"/>
            <a:ext cx="440266" cy="246221"/>
          </a:xfrm>
          <a:prstGeom prst="rect">
            <a:avLst/>
          </a:prstGeom>
          <a:noFill/>
        </p:spPr>
        <p:txBody>
          <a:bodyPr wrap="square" rtlCol="0">
            <a:spAutoFit/>
          </a:bodyPr>
          <a:lstStyle/>
          <a:p>
            <a:pPr algn="ctr"/>
            <a:r>
              <a:rPr lang="en-US" sz="1000" dirty="0">
                <a:solidFill>
                  <a:srgbClr val="262626"/>
                </a:solidFill>
              </a:rPr>
              <a:t>31%</a:t>
            </a:r>
          </a:p>
        </p:txBody>
      </p:sp>
      <p:sp>
        <p:nvSpPr>
          <p:cNvPr id="58" name="TextBox 57">
            <a:extLst>
              <a:ext uri="{FF2B5EF4-FFF2-40B4-BE49-F238E27FC236}">
                <a16:creationId xmlns:a16="http://schemas.microsoft.com/office/drawing/2014/main" id="{46ECE785-7509-4294-89F0-30AB3A8F7202}"/>
              </a:ext>
            </a:extLst>
          </p:cNvPr>
          <p:cNvSpPr txBox="1"/>
          <p:nvPr/>
        </p:nvSpPr>
        <p:spPr>
          <a:xfrm>
            <a:off x="9118601" y="4483546"/>
            <a:ext cx="440266" cy="246221"/>
          </a:xfrm>
          <a:prstGeom prst="rect">
            <a:avLst/>
          </a:prstGeom>
          <a:noFill/>
        </p:spPr>
        <p:txBody>
          <a:bodyPr wrap="square" rtlCol="0">
            <a:spAutoFit/>
          </a:bodyPr>
          <a:lstStyle/>
          <a:p>
            <a:pPr algn="ctr"/>
            <a:r>
              <a:rPr lang="en-US" sz="1000" dirty="0">
                <a:solidFill>
                  <a:srgbClr val="262626"/>
                </a:solidFill>
              </a:rPr>
              <a:t>15%</a:t>
            </a:r>
          </a:p>
        </p:txBody>
      </p:sp>
      <p:sp>
        <p:nvSpPr>
          <p:cNvPr id="60" name="TextBox 59">
            <a:extLst>
              <a:ext uri="{FF2B5EF4-FFF2-40B4-BE49-F238E27FC236}">
                <a16:creationId xmlns:a16="http://schemas.microsoft.com/office/drawing/2014/main" id="{303C56B3-674D-4BEB-BB6D-C74E1411D680}"/>
              </a:ext>
            </a:extLst>
          </p:cNvPr>
          <p:cNvSpPr txBox="1"/>
          <p:nvPr/>
        </p:nvSpPr>
        <p:spPr>
          <a:xfrm>
            <a:off x="9118601" y="4848331"/>
            <a:ext cx="440266" cy="246221"/>
          </a:xfrm>
          <a:prstGeom prst="rect">
            <a:avLst/>
          </a:prstGeom>
          <a:noFill/>
        </p:spPr>
        <p:txBody>
          <a:bodyPr wrap="square" rtlCol="0">
            <a:spAutoFit/>
          </a:bodyPr>
          <a:lstStyle/>
          <a:p>
            <a:pPr algn="ctr"/>
            <a:r>
              <a:rPr lang="en-US" sz="1000" dirty="0">
                <a:solidFill>
                  <a:srgbClr val="262626"/>
                </a:solidFill>
              </a:rPr>
              <a:t>3%</a:t>
            </a:r>
          </a:p>
        </p:txBody>
      </p:sp>
      <p:sp>
        <p:nvSpPr>
          <p:cNvPr id="38" name="TextBox 37"/>
          <p:cNvSpPr txBox="1"/>
          <p:nvPr/>
        </p:nvSpPr>
        <p:spPr>
          <a:xfrm>
            <a:off x="8918996" y="5824407"/>
            <a:ext cx="2845675" cy="230832"/>
          </a:xfrm>
          <a:prstGeom prst="rect">
            <a:avLst/>
          </a:prstGeom>
          <a:noFill/>
        </p:spPr>
        <p:txBody>
          <a:bodyPr wrap="square" rtlCol="0">
            <a:spAutoFit/>
          </a:bodyPr>
          <a:lstStyle/>
          <a:p>
            <a:r>
              <a:rPr lang="en-US" sz="900" dirty="0"/>
              <a:t>n=285 e-cigarette users, unless otherwise noted</a:t>
            </a:r>
          </a:p>
        </p:txBody>
      </p:sp>
      <p:sp>
        <p:nvSpPr>
          <p:cNvPr id="53" name="TextBox 52"/>
          <p:cNvSpPr txBox="1"/>
          <p:nvPr/>
        </p:nvSpPr>
        <p:spPr>
          <a:xfrm>
            <a:off x="402587" y="541201"/>
            <a:ext cx="11574420" cy="984885"/>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75% of Idahoans say they’ve been using e-cigarettes/</a:t>
            </a:r>
            <a:r>
              <a:rPr lang="en-US" sz="1600" dirty="0" err="1"/>
              <a:t>vaping</a:t>
            </a:r>
            <a:r>
              <a:rPr lang="en-US" sz="1600" dirty="0"/>
              <a:t> products for 3 years or less.</a:t>
            </a:r>
          </a:p>
          <a:p>
            <a:pPr marL="285750" indent="-285750">
              <a:buClr>
                <a:schemeClr val="tx1">
                  <a:lumMod val="65000"/>
                  <a:lumOff val="35000"/>
                </a:schemeClr>
              </a:buClr>
              <a:buSzPct val="100000"/>
              <a:buFont typeface="Wingdings" charset="2"/>
              <a:buChar char="v"/>
            </a:pPr>
            <a:endParaRPr lang="en-US" sz="1600" dirty="0"/>
          </a:p>
          <a:p>
            <a:pPr marL="285750" indent="-285750">
              <a:buClr>
                <a:schemeClr val="tx1">
                  <a:lumMod val="65000"/>
                  <a:lumOff val="35000"/>
                </a:schemeClr>
              </a:buClr>
              <a:buSzPct val="100000"/>
              <a:buFont typeface="Wingdings" charset="2"/>
              <a:buChar char="v"/>
            </a:pPr>
            <a:r>
              <a:rPr lang="en-US" sz="1600" dirty="0"/>
              <a:t>E-cigarette users are </a:t>
            </a:r>
            <a:r>
              <a:rPr lang="en-US" sz="1600" dirty="0" err="1"/>
              <a:t>vaping</a:t>
            </a:r>
            <a:r>
              <a:rPr lang="en-US" sz="1600" dirty="0"/>
              <a:t> </a:t>
            </a:r>
            <a:r>
              <a:rPr lang="en-US" sz="1600" i="1" dirty="0"/>
              <a:t>inside</a:t>
            </a:r>
            <a:r>
              <a:rPr lang="en-US" sz="1600" dirty="0"/>
              <a:t> their homes as well as outside the home. </a:t>
            </a:r>
          </a:p>
        </p:txBody>
      </p:sp>
    </p:spTree>
    <p:extLst>
      <p:ext uri="{BB962C8B-B14F-4D97-AF65-F5344CB8AC3E}">
        <p14:creationId xmlns:p14="http://schemas.microsoft.com/office/powerpoint/2010/main" val="2552433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9502"/>
            <a:ext cx="12192000" cy="707886"/>
            <a:chOff x="0" y="342747"/>
            <a:chExt cx="12192000" cy="707886"/>
          </a:xfrm>
          <a:solidFill>
            <a:schemeClr val="accent4">
              <a:lumMod val="60000"/>
              <a:lumOff val="40000"/>
            </a:schemeClr>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342747"/>
              <a:ext cx="12103768" cy="707886"/>
            </a:xfrm>
            <a:prstGeom prst="rect">
              <a:avLst/>
            </a:prstGeom>
            <a:noFill/>
          </p:spPr>
          <p:txBody>
            <a:bodyPr wrap="square" rtlCol="0">
              <a:spAutoFit/>
            </a:bodyPr>
            <a:lstStyle/>
            <a:p>
              <a:r>
                <a:rPr lang="en-US" sz="2000" b="1" dirty="0">
                  <a:solidFill>
                    <a:schemeClr val="tx1">
                      <a:lumMod val="65000"/>
                      <a:lumOff val="35000"/>
                    </a:schemeClr>
                  </a:solidFill>
                </a:rPr>
                <a:t>Most users of </a:t>
              </a:r>
              <a:r>
                <a:rPr lang="en-US" sz="2000" b="1" dirty="0" err="1">
                  <a:solidFill>
                    <a:schemeClr val="tx1">
                      <a:lumMod val="65000"/>
                      <a:lumOff val="35000"/>
                    </a:schemeClr>
                  </a:solidFill>
                </a:rPr>
                <a:t>vaping</a:t>
              </a:r>
              <a:r>
                <a:rPr lang="en-US" sz="2000" b="1" dirty="0">
                  <a:solidFill>
                    <a:schemeClr val="tx1">
                      <a:lumMod val="65000"/>
                      <a:lumOff val="35000"/>
                    </a:schemeClr>
                  </a:solidFill>
                </a:rPr>
                <a:t> products say they use in the evening when relaxing and at social occasions, especially if others are using.</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36</a:t>
            </a:fld>
            <a:endParaRPr lang="en-US" dirty="0"/>
          </a:p>
        </p:txBody>
      </p:sp>
      <p:graphicFrame>
        <p:nvGraphicFramePr>
          <p:cNvPr id="12" name="Table 11"/>
          <p:cNvGraphicFramePr>
            <a:graphicFrameLocks noGrp="1"/>
          </p:cNvGraphicFramePr>
          <p:nvPr/>
        </p:nvGraphicFramePr>
        <p:xfrm>
          <a:off x="2772464" y="2425706"/>
          <a:ext cx="2379136" cy="2802117"/>
        </p:xfrm>
        <a:graphic>
          <a:graphicData uri="http://schemas.openxmlformats.org/drawingml/2006/table">
            <a:tbl>
              <a:tblPr/>
              <a:tblGrid>
                <a:gridCol w="1744136">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tblGrid>
              <a:tr h="351404">
                <a:tc>
                  <a:txBody>
                    <a:bodyPr/>
                    <a:lstStyle/>
                    <a:p>
                      <a:pPr algn="l" fontAlgn="t"/>
                      <a:r>
                        <a:rPr lang="en-US" sz="1000" b="0" i="0" u="none" strike="noStrike" dirty="0">
                          <a:solidFill>
                            <a:srgbClr val="000000"/>
                          </a:solidFill>
                          <a:effectLst/>
                          <a:latin typeface="+mn-lt"/>
                        </a:rPr>
                        <a:t>After meals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40%</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66046">
                <a:tc>
                  <a:txBody>
                    <a:bodyPr/>
                    <a:lstStyle/>
                    <a:p>
                      <a:pPr algn="l" fontAlgn="t"/>
                      <a:r>
                        <a:rPr lang="en-US" sz="1000" b="0" i="0" u="none" strike="noStrike" dirty="0">
                          <a:solidFill>
                            <a:srgbClr val="000000"/>
                          </a:solidFill>
                          <a:effectLst/>
                          <a:latin typeface="+mn-lt"/>
                        </a:rPr>
                        <a:t>In the evening when you are relaxing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51404">
                <a:tc>
                  <a:txBody>
                    <a:bodyPr/>
                    <a:lstStyle/>
                    <a:p>
                      <a:pPr algn="l" fontAlgn="t"/>
                      <a:r>
                        <a:rPr lang="en-US" sz="1000" b="0" i="0" u="none" strike="noStrike" dirty="0">
                          <a:solidFill>
                            <a:srgbClr val="000000"/>
                          </a:solidFill>
                          <a:effectLst/>
                          <a:latin typeface="+mn-lt"/>
                        </a:rPr>
                        <a:t>When drinking alcohol</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43%</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51404">
                <a:tc>
                  <a:txBody>
                    <a:bodyPr/>
                    <a:lstStyle/>
                    <a:p>
                      <a:pPr algn="l" fontAlgn="t"/>
                      <a:r>
                        <a:rPr lang="en-US" sz="1000" b="0" i="0" u="none" strike="noStrike" dirty="0">
                          <a:solidFill>
                            <a:srgbClr val="000000"/>
                          </a:solidFill>
                          <a:effectLst/>
                          <a:latin typeface="+mn-lt"/>
                        </a:rPr>
                        <a:t>When you first wake up</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35%</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66046">
                <a:tc>
                  <a:txBody>
                    <a:bodyPr/>
                    <a:lstStyle/>
                    <a:p>
                      <a:pPr algn="l" fontAlgn="t"/>
                      <a:r>
                        <a:rPr lang="en-US" sz="1000" b="0" i="0" u="none" strike="noStrike" dirty="0">
                          <a:solidFill>
                            <a:srgbClr val="000000"/>
                          </a:solidFill>
                          <a:effectLst/>
                          <a:latin typeface="+mn-lt"/>
                        </a:rPr>
                        <a:t>When you are around others who are using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48%</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66046">
                <a:tc>
                  <a:txBody>
                    <a:bodyPr/>
                    <a:lstStyle/>
                    <a:p>
                      <a:pPr algn="l" fontAlgn="t"/>
                      <a:r>
                        <a:rPr lang="en-US" sz="1000" b="0" i="0" u="none" strike="noStrike" dirty="0">
                          <a:solidFill>
                            <a:srgbClr val="000000"/>
                          </a:solidFill>
                          <a:effectLst/>
                          <a:latin typeface="+mn-lt"/>
                        </a:rPr>
                        <a:t>At social events with friends/family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50%</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298363">
                <a:tc>
                  <a:txBody>
                    <a:bodyPr/>
                    <a:lstStyle/>
                    <a:p>
                      <a:pPr algn="l" fontAlgn="t"/>
                      <a:r>
                        <a:rPr lang="en-US" sz="1000" b="0" i="0" u="none" strike="noStrike" dirty="0">
                          <a:solidFill>
                            <a:srgbClr val="000000"/>
                          </a:solidFill>
                          <a:effectLst/>
                          <a:latin typeface="+mn-lt"/>
                        </a:rPr>
                        <a:t>After work</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40%</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51404">
                <a:tc>
                  <a:txBody>
                    <a:bodyPr/>
                    <a:lstStyle/>
                    <a:p>
                      <a:pPr algn="l" fontAlgn="t"/>
                      <a:r>
                        <a:rPr lang="en-US" sz="1000" b="0" i="0" u="none" strike="noStrike" dirty="0">
                          <a:solidFill>
                            <a:srgbClr val="000000"/>
                          </a:solidFill>
                          <a:effectLst/>
                          <a:latin typeface="+mn-lt"/>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nvGraphicFramePr>
        <p:xfrm>
          <a:off x="6887229" y="2376938"/>
          <a:ext cx="2235200" cy="2982131"/>
        </p:xfrm>
        <a:graphic>
          <a:graphicData uri="http://schemas.openxmlformats.org/drawingml/2006/table">
            <a:tbl>
              <a:tblPr/>
              <a:tblGrid>
                <a:gridCol w="1744134">
                  <a:extLst>
                    <a:ext uri="{9D8B030D-6E8A-4147-A177-3AD203B41FA5}">
                      <a16:colId xmlns:a16="http://schemas.microsoft.com/office/drawing/2014/main" val="20000"/>
                    </a:ext>
                  </a:extLst>
                </a:gridCol>
                <a:gridCol w="491066">
                  <a:extLst>
                    <a:ext uri="{9D8B030D-6E8A-4147-A177-3AD203B41FA5}">
                      <a16:colId xmlns:a16="http://schemas.microsoft.com/office/drawing/2014/main" val="20001"/>
                    </a:ext>
                  </a:extLst>
                </a:gridCol>
              </a:tblGrid>
              <a:tr h="329821">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28%</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29821">
                <a:tc>
                  <a:txBody>
                    <a:bodyPr/>
                    <a:lstStyle/>
                    <a:p>
                      <a:pPr algn="l" fontAlgn="t"/>
                      <a:r>
                        <a:rPr lang="en-US" sz="1000" b="0" i="0" u="none" strike="noStrike" dirty="0">
                          <a:solidFill>
                            <a:srgbClr val="000000"/>
                          </a:solidFill>
                          <a:effectLst/>
                          <a:latin typeface="Arial"/>
                        </a:rPr>
                        <a:t>Tobacco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31%</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29821">
                <a:tc>
                  <a:txBody>
                    <a:bodyPr/>
                    <a:lstStyle/>
                    <a:p>
                      <a:pPr algn="l" fontAlgn="t"/>
                      <a:r>
                        <a:rPr lang="en-US" sz="1000" b="0" i="0" u="none" strike="noStrike" dirty="0">
                          <a:solidFill>
                            <a:srgbClr val="000000"/>
                          </a:solidFill>
                          <a:effectLst/>
                          <a:latin typeface="Arial"/>
                        </a:rPr>
                        <a:t>Grocery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29821">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68%</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29821">
                <a:tc>
                  <a:txBody>
                    <a:bodyPr/>
                    <a:lstStyle/>
                    <a:p>
                      <a:pPr algn="l" fontAlgn="t"/>
                      <a:r>
                        <a:rPr lang="en-US" sz="1000" b="0" i="0" u="none" strike="noStrike" dirty="0">
                          <a:solidFill>
                            <a:srgbClr val="000000"/>
                          </a:solidFill>
                          <a:effectLst/>
                          <a:latin typeface="Arial"/>
                        </a:rPr>
                        <a:t>Drug store/pharmacy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29821">
                <a:tc>
                  <a:txBody>
                    <a:bodyPr/>
                    <a:lstStyle/>
                    <a:p>
                      <a:pPr algn="l" fontAlgn="t"/>
                      <a:r>
                        <a:rPr lang="en-US" sz="1000" b="0" i="0" u="none" strike="noStrike">
                          <a:solidFill>
                            <a:srgbClr val="000000"/>
                          </a:solidFill>
                          <a:effectLst/>
                          <a:latin typeface="Arial"/>
                        </a:rPr>
                        <a:t>A friend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16%</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29821">
                <a:tc>
                  <a:txBody>
                    <a:bodyPr/>
                    <a:lstStyle/>
                    <a:p>
                      <a:pPr algn="l" fontAlgn="t"/>
                      <a:r>
                        <a:rPr lang="en-US" sz="1000" b="0" i="0" u="none" strike="noStrike">
                          <a:solidFill>
                            <a:srgbClr val="000000"/>
                          </a:solidFill>
                          <a:effectLst/>
                          <a:latin typeface="Arial"/>
                        </a:rPr>
                        <a:t>Online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23%</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43563">
                <a:tc>
                  <a:txBody>
                    <a:bodyPr/>
                    <a:lstStyle/>
                    <a:p>
                      <a:pPr algn="l" fontAlgn="t"/>
                      <a:r>
                        <a:rPr lang="en-US" sz="1000" b="0" i="0" u="none" strike="noStrike">
                          <a:solidFill>
                            <a:srgbClr val="000000"/>
                          </a:solidFill>
                          <a:effectLst/>
                          <a:latin typeface="Arial"/>
                        </a:rPr>
                        <a:t>A family member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29821">
                <a:tc>
                  <a:txBody>
                    <a:bodyPr/>
                    <a:lstStyle/>
                    <a:p>
                      <a:pPr algn="l" fontAlgn="t"/>
                      <a:r>
                        <a:rPr lang="en-US" sz="1000" b="0" i="0" u="none" strike="noStrike" dirty="0">
                          <a:solidFill>
                            <a:srgbClr val="000000"/>
                          </a:solidFill>
                          <a:effectLst/>
                          <a:latin typeface="Arial"/>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a:t>
                      </a:r>
                    </a:p>
                  </a:txBody>
                  <a:tcPr marL="12700" marR="12700" marT="12700" marB="0" anchor="ctr">
                    <a:lnL>
                      <a:noFill/>
                    </a:lnL>
                    <a:lnR>
                      <a:noFill/>
                    </a:lnR>
                    <a:lnT>
                      <a:noFill/>
                    </a:lnT>
                    <a:lnB>
                      <a:noFill/>
                    </a:lnB>
                  </a:tcPr>
                </a:tc>
                <a:extLst>
                  <a:ext uri="{0D108BD9-81ED-4DB2-BD59-A6C34878D82A}">
                    <a16:rowId xmlns:a16="http://schemas.microsoft.com/office/drawing/2014/main" val="10008"/>
                  </a:ext>
                </a:extLst>
              </a:tr>
            </a:tbl>
          </a:graphicData>
        </a:graphic>
      </p:graphicFrame>
      <p:grpSp>
        <p:nvGrpSpPr>
          <p:cNvPr id="91" name="Group 90"/>
          <p:cNvGrpSpPr/>
          <p:nvPr/>
        </p:nvGrpSpPr>
        <p:grpSpPr>
          <a:xfrm>
            <a:off x="1925762" y="1940217"/>
            <a:ext cx="3225839" cy="3318933"/>
            <a:chOff x="76164" y="3048000"/>
            <a:chExt cx="3225839" cy="3318933"/>
          </a:xfrm>
        </p:grpSpPr>
        <p:sp>
          <p:nvSpPr>
            <p:cNvPr id="69" name="TextBox 68"/>
            <p:cNvSpPr txBox="1"/>
            <p:nvPr/>
          </p:nvSpPr>
          <p:spPr>
            <a:xfrm>
              <a:off x="697254" y="3113283"/>
              <a:ext cx="2294467" cy="261610"/>
            </a:xfrm>
            <a:prstGeom prst="rect">
              <a:avLst/>
            </a:prstGeom>
            <a:noFill/>
          </p:spPr>
          <p:txBody>
            <a:bodyPr wrap="square" rtlCol="0">
              <a:spAutoFit/>
            </a:bodyPr>
            <a:lstStyle/>
            <a:p>
              <a:pPr algn="ctr"/>
              <a:r>
                <a:rPr lang="en-US" sz="1100" b="1" dirty="0">
                  <a:solidFill>
                    <a:srgbClr val="262626"/>
                  </a:solidFill>
                </a:rPr>
                <a:t>WHEN USE E-CIGARETTES</a:t>
              </a:r>
              <a:endParaRPr lang="en-US" sz="1100" dirty="0"/>
            </a:p>
          </p:txBody>
        </p:sp>
        <p:grpSp>
          <p:nvGrpSpPr>
            <p:cNvPr id="78" name="Group 77"/>
            <p:cNvGrpSpPr/>
            <p:nvPr/>
          </p:nvGrpSpPr>
          <p:grpSpPr>
            <a:xfrm>
              <a:off x="193683" y="3448599"/>
              <a:ext cx="602185" cy="2452767"/>
              <a:chOff x="-114749" y="3475954"/>
              <a:chExt cx="602185" cy="2452767"/>
            </a:xfrm>
          </p:grpSpPr>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 y="3475954"/>
                <a:ext cx="437299" cy="239576"/>
              </a:xfrm>
              <a:prstGeom prst="rect">
                <a:avLst/>
              </a:prstGeom>
            </p:spPr>
          </p:pic>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49" y="3906030"/>
                <a:ext cx="597319" cy="213442"/>
              </a:xfrm>
              <a:prstGeom prst="rect">
                <a:avLst/>
              </a:prstGeom>
            </p:spPr>
          </p:pic>
          <p:pic>
            <p:nvPicPr>
              <p:cNvPr id="72" name="Picture 7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46" y="4191842"/>
                <a:ext cx="357698" cy="263278"/>
              </a:xfrm>
              <a:prstGeom prst="rect">
                <a:avLst/>
              </a:prstGeom>
            </p:spPr>
          </p:pic>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947" y="4540882"/>
                <a:ext cx="268334" cy="268334"/>
              </a:xfrm>
              <a:prstGeom prst="rect">
                <a:avLst/>
              </a:prstGeom>
            </p:spPr>
          </p:pic>
          <p:pic>
            <p:nvPicPr>
              <p:cNvPr id="74" name="Picture 7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8963" y="4926969"/>
                <a:ext cx="375446" cy="430822"/>
              </a:xfrm>
              <a:prstGeom prst="rect">
                <a:avLst/>
              </a:prstGeom>
            </p:spPr>
          </p:pic>
          <p:pic>
            <p:nvPicPr>
              <p:cNvPr id="75" name="Picture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82" y="5232400"/>
                <a:ext cx="458154" cy="413503"/>
              </a:xfrm>
              <a:prstGeom prst="rect">
                <a:avLst/>
              </a:prstGeom>
            </p:spPr>
          </p:pic>
          <p:pic>
            <p:nvPicPr>
              <p:cNvPr id="76" name="Picture 7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69" y="5603568"/>
                <a:ext cx="325153" cy="325153"/>
              </a:xfrm>
              <a:prstGeom prst="rect">
                <a:avLst/>
              </a:prstGeom>
            </p:spPr>
          </p:pic>
        </p:grpSp>
        <p:sp>
          <p:nvSpPr>
            <p:cNvPr id="79" name="Rounded Rectangle 78"/>
            <p:cNvSpPr/>
            <p:nvPr/>
          </p:nvSpPr>
          <p:spPr>
            <a:xfrm>
              <a:off x="76164" y="3048000"/>
              <a:ext cx="3225839" cy="3318933"/>
            </a:xfrm>
            <a:prstGeom prst="roundRect">
              <a:avLst/>
            </a:prstGeom>
            <a:noFill/>
            <a:ln w="571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6610567" y="1965513"/>
            <a:ext cx="2294467" cy="261610"/>
          </a:xfrm>
          <a:prstGeom prst="rect">
            <a:avLst/>
          </a:prstGeom>
          <a:noFill/>
        </p:spPr>
        <p:txBody>
          <a:bodyPr wrap="square" rtlCol="0">
            <a:spAutoFit/>
          </a:bodyPr>
          <a:lstStyle/>
          <a:p>
            <a:pPr algn="ctr"/>
            <a:r>
              <a:rPr lang="en-US" sz="1100" b="1" dirty="0">
                <a:solidFill>
                  <a:srgbClr val="262626"/>
                </a:solidFill>
              </a:rPr>
              <a:t>WHERE BUY E-CIGARETTES</a:t>
            </a:r>
            <a:endParaRPr lang="en-US" sz="1100" dirty="0"/>
          </a:p>
        </p:txBody>
      </p:sp>
      <p:sp>
        <p:nvSpPr>
          <p:cNvPr id="81" name="Rounded Rectangle 80"/>
          <p:cNvSpPr/>
          <p:nvPr/>
        </p:nvSpPr>
        <p:spPr>
          <a:xfrm>
            <a:off x="6114859" y="1940216"/>
            <a:ext cx="3154502" cy="3504065"/>
          </a:xfrm>
          <a:prstGeom prst="roundRect">
            <a:avLst/>
          </a:prstGeom>
          <a:noFill/>
          <a:ln w="57150"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0" name="Group 89"/>
          <p:cNvGrpSpPr/>
          <p:nvPr/>
        </p:nvGrpSpPr>
        <p:grpSpPr>
          <a:xfrm>
            <a:off x="6324108" y="2288664"/>
            <a:ext cx="417693" cy="2774147"/>
            <a:chOff x="5597617" y="3503924"/>
            <a:chExt cx="417693" cy="2774147"/>
          </a:xfrm>
        </p:grpSpPr>
        <p:pic>
          <p:nvPicPr>
            <p:cNvPr id="82" name="Picture 8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29247" y="3503924"/>
              <a:ext cx="386063" cy="370621"/>
            </a:xfrm>
            <a:prstGeom prst="rect">
              <a:avLst/>
            </a:prstGeom>
          </p:spPr>
        </p:pic>
        <p:pic>
          <p:nvPicPr>
            <p:cNvPr id="83" name="Picture 8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29247" y="3888701"/>
              <a:ext cx="377993" cy="309119"/>
            </a:xfrm>
            <a:prstGeom prst="rect">
              <a:avLst/>
            </a:prstGeom>
          </p:spPr>
        </p:pic>
        <p:pic>
          <p:nvPicPr>
            <p:cNvPr id="84" name="Picture 8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4046" y="4226214"/>
              <a:ext cx="309595" cy="309595"/>
            </a:xfrm>
            <a:prstGeom prst="rect">
              <a:avLst/>
            </a:prstGeom>
          </p:spPr>
        </p:pic>
        <p:pic>
          <p:nvPicPr>
            <p:cNvPr id="85" name="Picture 8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52550" y="4552144"/>
              <a:ext cx="362760" cy="286101"/>
            </a:xfrm>
            <a:prstGeom prst="rect">
              <a:avLst/>
            </a:prstGeom>
          </p:spPr>
        </p:pic>
        <p:pic>
          <p:nvPicPr>
            <p:cNvPr id="86" name="Picture 8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78210" y="4899614"/>
              <a:ext cx="305431" cy="305431"/>
            </a:xfrm>
            <a:prstGeom prst="rect">
              <a:avLst/>
            </a:prstGeom>
          </p:spPr>
        </p:pic>
        <p:pic>
          <p:nvPicPr>
            <p:cNvPr id="87" name="Picture 8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97617" y="5261750"/>
              <a:ext cx="337061" cy="255931"/>
            </a:xfrm>
            <a:prstGeom prst="rect">
              <a:avLst/>
            </a:prstGeom>
          </p:spPr>
        </p:pic>
        <p:pic>
          <p:nvPicPr>
            <p:cNvPr id="88" name="Picture 8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29247" y="5556476"/>
              <a:ext cx="344890" cy="344890"/>
            </a:xfrm>
            <a:prstGeom prst="rect">
              <a:avLst/>
            </a:prstGeom>
          </p:spPr>
        </p:pic>
        <p:pic>
          <p:nvPicPr>
            <p:cNvPr id="89" name="Picture 8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8690" y="5930636"/>
              <a:ext cx="384951" cy="347435"/>
            </a:xfrm>
            <a:prstGeom prst="rect">
              <a:avLst/>
            </a:prstGeom>
          </p:spPr>
        </p:pic>
      </p:grpSp>
      <p:sp>
        <p:nvSpPr>
          <p:cNvPr id="6" name="Rectangle 5"/>
          <p:cNvSpPr/>
          <p:nvPr/>
        </p:nvSpPr>
        <p:spPr>
          <a:xfrm>
            <a:off x="4435431" y="6417067"/>
            <a:ext cx="2650067" cy="338554"/>
          </a:xfrm>
          <a:prstGeom prst="rect">
            <a:avLst/>
          </a:prstGeom>
        </p:spPr>
        <p:txBody>
          <a:bodyPr wrap="square">
            <a:spAutoFit/>
          </a:bodyPr>
          <a:lstStyle/>
          <a:p>
            <a:r>
              <a:rPr lang="en-US" sz="800" dirty="0"/>
              <a:t>Q14. When are you most likely to use…? </a:t>
            </a:r>
          </a:p>
          <a:p>
            <a:r>
              <a:rPr lang="en-US" sz="800" dirty="0"/>
              <a:t>Q16. Where do you typically buy…? </a:t>
            </a:r>
          </a:p>
        </p:txBody>
      </p:sp>
      <p:sp>
        <p:nvSpPr>
          <p:cNvPr id="31" name="TextBox 30"/>
          <p:cNvSpPr txBox="1"/>
          <p:nvPr/>
        </p:nvSpPr>
        <p:spPr>
          <a:xfrm>
            <a:off x="402587" y="760810"/>
            <a:ext cx="11574420" cy="738664"/>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Not surprisingly, they are purchasing their </a:t>
            </a:r>
            <a:r>
              <a:rPr lang="en-US" sz="1600" dirty="0" err="1"/>
              <a:t>vaping</a:t>
            </a:r>
            <a:r>
              <a:rPr lang="en-US" sz="1600" dirty="0"/>
              <a:t> supplies at </a:t>
            </a:r>
            <a:r>
              <a:rPr lang="en-US" sz="1600" dirty="0" err="1"/>
              <a:t>vape</a:t>
            </a:r>
            <a:r>
              <a:rPr lang="en-US" sz="1600" dirty="0"/>
              <a:t> shops.</a:t>
            </a:r>
          </a:p>
          <a:p>
            <a:pPr>
              <a:buClr>
                <a:schemeClr val="tx1">
                  <a:lumMod val="65000"/>
                  <a:lumOff val="35000"/>
                </a:schemeClr>
              </a:buClr>
              <a:buSzPct val="100000"/>
            </a:pPr>
            <a:endParaRPr lang="en-US" sz="1600" dirty="0"/>
          </a:p>
        </p:txBody>
      </p:sp>
      <p:sp>
        <p:nvSpPr>
          <p:cNvPr id="32" name="TextBox 31"/>
          <p:cNvSpPr txBox="1"/>
          <p:nvPr/>
        </p:nvSpPr>
        <p:spPr>
          <a:xfrm>
            <a:off x="8918996" y="5824407"/>
            <a:ext cx="2845675" cy="230832"/>
          </a:xfrm>
          <a:prstGeom prst="rect">
            <a:avLst/>
          </a:prstGeom>
          <a:noFill/>
        </p:spPr>
        <p:txBody>
          <a:bodyPr wrap="square" rtlCol="0">
            <a:spAutoFit/>
          </a:bodyPr>
          <a:lstStyle/>
          <a:p>
            <a:r>
              <a:rPr lang="en-US" sz="900" dirty="0"/>
              <a:t>n=285 e-cigarette users, unless otherwise noted</a:t>
            </a:r>
          </a:p>
        </p:txBody>
      </p:sp>
    </p:spTree>
    <p:extLst>
      <p:ext uri="{BB962C8B-B14F-4D97-AF65-F5344CB8AC3E}">
        <p14:creationId xmlns:p14="http://schemas.microsoft.com/office/powerpoint/2010/main" val="3647537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39767A6-E21C-41AA-A1D6-FD3CC79B1D4D}"/>
              </a:ext>
            </a:extLst>
          </p:cNvPr>
          <p:cNvGrpSpPr/>
          <p:nvPr/>
        </p:nvGrpSpPr>
        <p:grpSpPr>
          <a:xfrm>
            <a:off x="4359516" y="2267946"/>
            <a:ext cx="3132898" cy="2962959"/>
            <a:chOff x="5239764" y="857011"/>
            <a:chExt cx="3022599" cy="2171390"/>
          </a:xfrm>
        </p:grpSpPr>
        <p:graphicFrame>
          <p:nvGraphicFramePr>
            <p:cNvPr id="16" name="Chart 15">
              <a:extLst>
                <a:ext uri="{FF2B5EF4-FFF2-40B4-BE49-F238E27FC236}">
                  <a16:creationId xmlns:a16="http://schemas.microsoft.com/office/drawing/2014/main" id="{DA942C61-0A40-45AE-8001-A0F388AFAFBF}"/>
                </a:ext>
              </a:extLst>
            </p:cNvPr>
            <p:cNvGraphicFramePr/>
            <p:nvPr>
              <p:extLst>
                <p:ext uri="{D42A27DB-BD31-4B8C-83A1-F6EECF244321}">
                  <p14:modId xmlns:p14="http://schemas.microsoft.com/office/powerpoint/2010/main" val="3850379938"/>
                </p:ext>
              </p:extLst>
            </p:nvPr>
          </p:nvGraphicFramePr>
          <p:xfrm>
            <a:off x="5239764" y="1164677"/>
            <a:ext cx="3022599" cy="186372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F46F35AA-7370-4AF1-B8C7-84FE653FDC6D}"/>
                </a:ext>
              </a:extLst>
            </p:cNvPr>
            <p:cNvSpPr/>
            <p:nvPr/>
          </p:nvSpPr>
          <p:spPr>
            <a:xfrm>
              <a:off x="5620763" y="857011"/>
              <a:ext cx="2109370" cy="281941"/>
            </a:xfrm>
            <a:prstGeom prst="rect">
              <a:avLst/>
            </a:prstGeom>
          </p:spPr>
          <p:txBody>
            <a:bodyPr wrap="square">
              <a:spAutoFit/>
            </a:bodyPr>
            <a:lstStyle/>
            <a:p>
              <a:pPr algn="ctr" fontAlgn="t"/>
              <a:r>
                <a:rPr lang="en-US" sz="1100" dirty="0">
                  <a:solidFill>
                    <a:srgbClr val="000000"/>
                  </a:solidFill>
                </a:rPr>
                <a:t>TIMES TRIED TO QUIT  </a:t>
              </a:r>
            </a:p>
            <a:p>
              <a:pPr algn="ctr" fontAlgn="t"/>
              <a:r>
                <a:rPr lang="en-US" sz="800" dirty="0">
                  <a:solidFill>
                    <a:srgbClr val="000000"/>
                  </a:solidFill>
                </a:rPr>
                <a:t>(n=80 who have quit/tried to quit)</a:t>
              </a:r>
            </a:p>
          </p:txBody>
        </p:sp>
      </p:grpSp>
      <p:grpSp>
        <p:nvGrpSpPr>
          <p:cNvPr id="3" name="Group 2"/>
          <p:cNvGrpSpPr/>
          <p:nvPr/>
        </p:nvGrpSpPr>
        <p:grpSpPr>
          <a:xfrm>
            <a:off x="0" y="0"/>
            <a:ext cx="12192000" cy="580005"/>
            <a:chOff x="0" y="412249"/>
            <a:chExt cx="12192000" cy="580005"/>
          </a:xfrm>
          <a:solidFill>
            <a:schemeClr val="accent4">
              <a:lumMod val="60000"/>
              <a:lumOff val="40000"/>
            </a:schemeClr>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12020212" cy="400110"/>
            </a:xfrm>
            <a:prstGeom prst="rect">
              <a:avLst/>
            </a:prstGeom>
            <a:grpFill/>
          </p:spPr>
          <p:txBody>
            <a:bodyPr wrap="square" rtlCol="0">
              <a:spAutoFit/>
            </a:bodyPr>
            <a:lstStyle/>
            <a:p>
              <a:r>
                <a:rPr lang="en-US" sz="2000" b="1" dirty="0">
                  <a:solidFill>
                    <a:schemeClr val="tx1">
                      <a:lumMod val="65000"/>
                      <a:lumOff val="35000"/>
                    </a:schemeClr>
                  </a:solidFill>
                </a:rPr>
                <a:t>Slightly more than one-quarter of Idahoans who’ve used e-cigarettes in the past year have quit/tried to quit. </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37</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788726590"/>
              </p:ext>
            </p:extLst>
          </p:nvPr>
        </p:nvGraphicFramePr>
        <p:xfrm>
          <a:off x="8616104" y="2267946"/>
          <a:ext cx="2675468" cy="2075224"/>
        </p:xfrm>
        <a:graphic>
          <a:graphicData uri="http://schemas.openxmlformats.org/drawingml/2006/table">
            <a:tbl>
              <a:tblPr>
                <a:effectLst>
                  <a:outerShdw blurRad="50800" dist="38100" dir="2700000" algn="tl" rotWithShape="0">
                    <a:srgbClr val="000000">
                      <a:alpha val="43000"/>
                    </a:srgbClr>
                  </a:outerShdw>
                </a:effectLst>
              </a:tblPr>
              <a:tblGrid>
                <a:gridCol w="2235201">
                  <a:extLst>
                    <a:ext uri="{9D8B030D-6E8A-4147-A177-3AD203B41FA5}">
                      <a16:colId xmlns:a16="http://schemas.microsoft.com/office/drawing/2014/main" val="20000"/>
                    </a:ext>
                  </a:extLst>
                </a:gridCol>
                <a:gridCol w="440267">
                  <a:extLst>
                    <a:ext uri="{9D8B030D-6E8A-4147-A177-3AD203B41FA5}">
                      <a16:colId xmlns:a16="http://schemas.microsoft.com/office/drawing/2014/main" val="20001"/>
                    </a:ext>
                  </a:extLst>
                </a:gridCol>
              </a:tblGrid>
              <a:tr h="190212">
                <a:tc gridSpan="2">
                  <a:txBody>
                    <a:bodyPr/>
                    <a:lstStyle/>
                    <a:p>
                      <a:pPr algn="ctr" fontAlgn="t"/>
                      <a:r>
                        <a:rPr lang="en-US" sz="1100" b="0" i="0" u="none" strike="noStrike" dirty="0">
                          <a:solidFill>
                            <a:srgbClr val="000000"/>
                          </a:solidFill>
                          <a:effectLst/>
                          <a:latin typeface="+mn-lt"/>
                        </a:rPr>
                        <a:t>REASONS FOR QUITTING</a:t>
                      </a:r>
                    </a:p>
                    <a:p>
                      <a:pPr algn="ctr" fontAlgn="t"/>
                      <a:r>
                        <a:rPr lang="en-US" sz="800" b="0" i="0" u="none" strike="noStrike" dirty="0">
                          <a:solidFill>
                            <a:srgbClr val="000000"/>
                          </a:solidFill>
                          <a:effectLst/>
                          <a:latin typeface="+mn-lt"/>
                        </a:rPr>
                        <a:t>(n=80 who have quit/tried to quit)</a:t>
                      </a:r>
                    </a:p>
                    <a:p>
                      <a:pPr algn="ctr" fontAlgn="t"/>
                      <a:endParaRPr lang="en-US" sz="800" b="0" i="0" u="none" strike="noStrike" dirty="0">
                        <a:solidFill>
                          <a:srgbClr val="000000"/>
                        </a:solidFill>
                        <a:effectLst/>
                        <a:latin typeface="+mn-lt"/>
                      </a:endParaRPr>
                    </a:p>
                  </a:txBody>
                  <a:tcPr marL="12700" marR="12700" marT="12700" marB="0">
                    <a:lnL>
                      <a:noFill/>
                    </a:lnL>
                    <a:lnR>
                      <a:noFill/>
                    </a:lnR>
                    <a:lnT>
                      <a:noFill/>
                    </a:lnT>
                    <a:lnB>
                      <a:noFill/>
                    </a:lnB>
                    <a:solidFill>
                      <a:schemeClr val="accent4">
                        <a:lumMod val="60000"/>
                        <a:lumOff val="40000"/>
                      </a:schemeClr>
                    </a:solidFill>
                  </a:tcPr>
                </a:tc>
                <a:tc hMerge="1">
                  <a:txBody>
                    <a:bodyPr/>
                    <a:lstStyle/>
                    <a:p>
                      <a:pPr algn="ctr" fontAlgn="t"/>
                      <a:endParaRPr lang="en-US" sz="1000" b="0" i="0" u="none" strike="noStrike" dirty="0">
                        <a:solidFill>
                          <a:srgbClr val="000000"/>
                        </a:solidFill>
                        <a:effectLst/>
                        <a:latin typeface="+mn-lt"/>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190212">
                <a:tc>
                  <a:txBody>
                    <a:bodyPr/>
                    <a:lstStyle/>
                    <a:p>
                      <a:pPr algn="l" fontAlgn="t"/>
                      <a:r>
                        <a:rPr lang="en-US" sz="1000" b="0" i="0" u="none" strike="noStrike" dirty="0">
                          <a:solidFill>
                            <a:srgbClr val="000000"/>
                          </a:solidFill>
                          <a:effectLst/>
                          <a:latin typeface="+mn-lt"/>
                        </a:rPr>
                        <a:t>I wanted/want to prevent a health issue.</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51%</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1"/>
                  </a:ext>
                </a:extLst>
              </a:tr>
              <a:tr h="182604">
                <a:tc>
                  <a:txBody>
                    <a:bodyPr/>
                    <a:lstStyle/>
                    <a:p>
                      <a:pPr algn="l" fontAlgn="t"/>
                      <a:r>
                        <a:rPr lang="en-US" sz="1000" b="0" i="0" u="none" strike="noStrike" dirty="0">
                          <a:solidFill>
                            <a:srgbClr val="000000"/>
                          </a:solidFill>
                          <a:effectLst/>
                          <a:latin typeface="+mn-lt"/>
                        </a:rPr>
                        <a:t>Too expensive</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31%</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2"/>
                  </a:ext>
                </a:extLst>
              </a:tr>
              <a:tr h="182604">
                <a:tc>
                  <a:txBody>
                    <a:bodyPr/>
                    <a:lstStyle/>
                    <a:p>
                      <a:pPr algn="l" fontAlgn="t"/>
                      <a:r>
                        <a:rPr lang="en-US" sz="1000" b="0" i="0" u="none" strike="noStrike" dirty="0">
                          <a:solidFill>
                            <a:srgbClr val="000000"/>
                          </a:solidFill>
                          <a:effectLst/>
                          <a:latin typeface="+mn-lt"/>
                        </a:rPr>
                        <a:t>It's not pleasurable anymore.</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30%</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3"/>
                  </a:ext>
                </a:extLst>
              </a:tr>
              <a:tr h="182604">
                <a:tc>
                  <a:txBody>
                    <a:bodyPr/>
                    <a:lstStyle/>
                    <a:p>
                      <a:pPr algn="l" fontAlgn="t"/>
                      <a:r>
                        <a:rPr lang="en-US" sz="1000" b="0" i="0" u="none" strike="noStrike" dirty="0">
                          <a:solidFill>
                            <a:srgbClr val="000000"/>
                          </a:solidFill>
                          <a:effectLst/>
                          <a:latin typeface="+mn-lt"/>
                        </a:rPr>
                        <a:t>Had children in the household</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13%</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4"/>
                  </a:ext>
                </a:extLst>
              </a:tr>
              <a:tr h="182604">
                <a:tc>
                  <a:txBody>
                    <a:bodyPr/>
                    <a:lstStyle/>
                    <a:p>
                      <a:pPr algn="l" fontAlgn="t"/>
                      <a:r>
                        <a:rPr lang="en-US" sz="1000" b="0" i="0" u="none" strike="noStrike" dirty="0">
                          <a:solidFill>
                            <a:srgbClr val="000000"/>
                          </a:solidFill>
                          <a:effectLst/>
                          <a:latin typeface="+mn-lt"/>
                        </a:rPr>
                        <a:t>Family/friends convinced me.</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16%</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5"/>
                  </a:ext>
                </a:extLst>
              </a:tr>
              <a:tr h="182604">
                <a:tc>
                  <a:txBody>
                    <a:bodyPr/>
                    <a:lstStyle/>
                    <a:p>
                      <a:pPr algn="l" fontAlgn="t"/>
                      <a:r>
                        <a:rPr lang="en-US" sz="1000" b="0" i="0" u="none" strike="noStrike" dirty="0">
                          <a:solidFill>
                            <a:srgbClr val="000000"/>
                          </a:solidFill>
                          <a:effectLst/>
                          <a:latin typeface="+mn-lt"/>
                        </a:rPr>
                        <a:t>I developed a medical condition.</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8%</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6"/>
                  </a:ext>
                </a:extLst>
              </a:tr>
              <a:tr h="182604">
                <a:tc>
                  <a:txBody>
                    <a:bodyPr/>
                    <a:lstStyle/>
                    <a:p>
                      <a:pPr algn="l" fontAlgn="t"/>
                      <a:r>
                        <a:rPr lang="en-US" sz="1000" b="0" i="0" u="none" strike="noStrike" dirty="0">
                          <a:solidFill>
                            <a:srgbClr val="000000"/>
                          </a:solidFill>
                          <a:effectLst/>
                          <a:latin typeface="+mn-lt"/>
                        </a:rPr>
                        <a:t>Pregnancy</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13%</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7"/>
                  </a:ext>
                </a:extLst>
              </a:tr>
              <a:tr h="182604">
                <a:tc>
                  <a:txBody>
                    <a:bodyPr/>
                    <a:lstStyle/>
                    <a:p>
                      <a:pPr algn="l" fontAlgn="t"/>
                      <a:r>
                        <a:rPr lang="en-US" sz="1000" b="0" i="0" u="none" strike="noStrike" dirty="0">
                          <a:solidFill>
                            <a:srgbClr val="000000"/>
                          </a:solidFill>
                          <a:effectLst/>
                          <a:latin typeface="+mn-lt"/>
                        </a:rPr>
                        <a:t>A friend/family member died</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6%</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10008"/>
                  </a:ext>
                </a:extLst>
              </a:tr>
              <a:tr h="182604">
                <a:tc>
                  <a:txBody>
                    <a:bodyPr/>
                    <a:lstStyle/>
                    <a:p>
                      <a:pPr algn="l" fontAlgn="t"/>
                      <a:r>
                        <a:rPr lang="en-US" sz="1000" b="0" i="0" u="none" strike="noStrike" dirty="0">
                          <a:solidFill>
                            <a:srgbClr val="000000"/>
                          </a:solidFill>
                          <a:effectLst/>
                          <a:latin typeface="+mn-lt"/>
                        </a:rPr>
                        <a:t>Other</a:t>
                      </a:r>
                    </a:p>
                  </a:txBody>
                  <a:tcPr marL="12700" marR="12700" marT="12700" marB="0">
                    <a:lnL>
                      <a:noFill/>
                    </a:lnL>
                    <a:lnR>
                      <a:noFill/>
                    </a:lnR>
                    <a:lnT>
                      <a:noFill/>
                    </a:lnT>
                    <a:lnB>
                      <a:noFill/>
                    </a:lnB>
                    <a:solidFill>
                      <a:schemeClr val="accent4">
                        <a:lumMod val="60000"/>
                        <a:lumOff val="40000"/>
                      </a:schemeClr>
                    </a:solidFill>
                  </a:tcPr>
                </a:tc>
                <a:tc>
                  <a:txBody>
                    <a:bodyPr/>
                    <a:lstStyle/>
                    <a:p>
                      <a:pPr algn="ctr" fontAlgn="t"/>
                      <a:r>
                        <a:rPr lang="en-US" sz="1000" b="0" i="0" u="none" strike="noStrike" dirty="0">
                          <a:solidFill>
                            <a:srgbClr val="000000"/>
                          </a:solidFill>
                          <a:effectLst/>
                          <a:latin typeface="+mn-lt"/>
                        </a:rPr>
                        <a:t>4%</a:t>
                      </a:r>
                    </a:p>
                  </a:txBody>
                  <a:tcPr marL="12700" marR="12700" marT="12700" marB="0">
                    <a:lnL>
                      <a:noFill/>
                    </a:lnL>
                    <a:lnR>
                      <a:noFill/>
                    </a:lnR>
                    <a:lnT>
                      <a:noFill/>
                    </a:lnT>
                    <a:lnB>
                      <a:noFill/>
                    </a:lnB>
                    <a:solidFill>
                      <a:schemeClr val="accent4">
                        <a:lumMod val="60000"/>
                        <a:lumOff val="40000"/>
                      </a:schemeClr>
                    </a:solidFill>
                  </a:tcPr>
                </a:tc>
                <a:extLst>
                  <a:ext uri="{0D108BD9-81ED-4DB2-BD59-A6C34878D82A}">
                    <a16:rowId xmlns:a16="http://schemas.microsoft.com/office/drawing/2014/main" val="3126119383"/>
                  </a:ext>
                </a:extLst>
              </a:tr>
            </a:tbl>
          </a:graphicData>
        </a:graphic>
      </p:graphicFrame>
      <p:grpSp>
        <p:nvGrpSpPr>
          <p:cNvPr id="41" name="Group 40"/>
          <p:cNvGrpSpPr/>
          <p:nvPr/>
        </p:nvGrpSpPr>
        <p:grpSpPr>
          <a:xfrm>
            <a:off x="675485" y="2267946"/>
            <a:ext cx="2870200" cy="2429077"/>
            <a:chOff x="2289063" y="860734"/>
            <a:chExt cx="2870200" cy="2429077"/>
          </a:xfrm>
        </p:grpSpPr>
        <p:graphicFrame>
          <p:nvGraphicFramePr>
            <p:cNvPr id="19" name="Chart 18"/>
            <p:cNvGraphicFramePr/>
            <p:nvPr/>
          </p:nvGraphicFramePr>
          <p:xfrm>
            <a:off x="2289063" y="1105411"/>
            <a:ext cx="2870200" cy="2184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2441531" y="860734"/>
              <a:ext cx="2109370" cy="261610"/>
            </a:xfrm>
            <a:prstGeom prst="rect">
              <a:avLst/>
            </a:prstGeom>
          </p:spPr>
          <p:txBody>
            <a:bodyPr wrap="square">
              <a:spAutoFit/>
            </a:bodyPr>
            <a:lstStyle/>
            <a:p>
              <a:pPr algn="ctr" fontAlgn="t"/>
              <a:r>
                <a:rPr lang="en-US" sz="1100" dirty="0">
                  <a:solidFill>
                    <a:srgbClr val="000000"/>
                  </a:solidFill>
                </a:rPr>
                <a:t>QUITTING EXPERIENCE</a:t>
              </a:r>
            </a:p>
          </p:txBody>
        </p:sp>
      </p:grpSp>
      <p:sp>
        <p:nvSpPr>
          <p:cNvPr id="43" name="Rectangle 42"/>
          <p:cNvSpPr/>
          <p:nvPr/>
        </p:nvSpPr>
        <p:spPr>
          <a:xfrm>
            <a:off x="2743200" y="6343819"/>
            <a:ext cx="6096000" cy="507831"/>
          </a:xfrm>
          <a:prstGeom prst="rect">
            <a:avLst/>
          </a:prstGeom>
        </p:spPr>
        <p:txBody>
          <a:bodyPr>
            <a:spAutoFit/>
          </a:bodyPr>
          <a:lstStyle/>
          <a:p>
            <a:r>
              <a:rPr lang="en-US" sz="900" dirty="0"/>
              <a:t>Q19. Which statement best describes your experience with…?</a:t>
            </a:r>
          </a:p>
          <a:p>
            <a:r>
              <a:rPr lang="en-US" sz="900" dirty="0"/>
              <a:t>Q20. How many times did you try or have you tried to quit…?</a:t>
            </a:r>
          </a:p>
          <a:p>
            <a:pPr lvl="0"/>
            <a:r>
              <a:rPr lang="en-US" sz="900" dirty="0"/>
              <a:t>Q21. For each product below, what are the main reasons you quit or want to quit?</a:t>
            </a:r>
          </a:p>
        </p:txBody>
      </p:sp>
      <p:sp>
        <p:nvSpPr>
          <p:cNvPr id="18" name="TextBox 17"/>
          <p:cNvSpPr txBox="1"/>
          <p:nvPr/>
        </p:nvSpPr>
        <p:spPr>
          <a:xfrm>
            <a:off x="402587" y="760810"/>
            <a:ext cx="11574420" cy="738664"/>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As seen with cigarettes and cigars, most want to quit to prevent a health issue.</a:t>
            </a:r>
          </a:p>
          <a:p>
            <a:pPr>
              <a:buClr>
                <a:schemeClr val="tx1">
                  <a:lumMod val="65000"/>
                  <a:lumOff val="35000"/>
                </a:schemeClr>
              </a:buClr>
              <a:buSzPct val="100000"/>
            </a:pPr>
            <a:endParaRPr lang="en-US" sz="1600" dirty="0"/>
          </a:p>
        </p:txBody>
      </p:sp>
      <p:sp>
        <p:nvSpPr>
          <p:cNvPr id="20" name="TextBox 19"/>
          <p:cNvSpPr txBox="1"/>
          <p:nvPr/>
        </p:nvSpPr>
        <p:spPr>
          <a:xfrm>
            <a:off x="8918996" y="5824407"/>
            <a:ext cx="2845675" cy="230832"/>
          </a:xfrm>
          <a:prstGeom prst="rect">
            <a:avLst/>
          </a:prstGeom>
          <a:noFill/>
        </p:spPr>
        <p:txBody>
          <a:bodyPr wrap="square" rtlCol="0">
            <a:spAutoFit/>
          </a:bodyPr>
          <a:lstStyle/>
          <a:p>
            <a:r>
              <a:rPr lang="en-US" sz="900" dirty="0"/>
              <a:t>n=285 e-cigarette users, unless otherwise noted</a:t>
            </a:r>
          </a:p>
        </p:txBody>
      </p:sp>
    </p:spTree>
    <p:extLst>
      <p:ext uri="{BB962C8B-B14F-4D97-AF65-F5344CB8AC3E}">
        <p14:creationId xmlns:p14="http://schemas.microsoft.com/office/powerpoint/2010/main" val="32429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580005"/>
            <a:chOff x="0" y="412249"/>
            <a:chExt cx="12192000" cy="580005"/>
          </a:xfrm>
          <a:solidFill>
            <a:schemeClr val="accent4">
              <a:lumMod val="60000"/>
              <a:lumOff val="40000"/>
            </a:schemeClr>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1" y="495515"/>
              <a:ext cx="11982015" cy="400110"/>
            </a:xfrm>
            <a:prstGeom prst="rect">
              <a:avLst/>
            </a:prstGeom>
            <a:grpFill/>
          </p:spPr>
          <p:txBody>
            <a:bodyPr wrap="square" rtlCol="0">
              <a:spAutoFit/>
            </a:bodyPr>
            <a:lstStyle/>
            <a:p>
              <a:r>
                <a:rPr lang="en-US" sz="2000" b="1" dirty="0">
                  <a:solidFill>
                    <a:schemeClr val="tx1">
                      <a:lumMod val="65000"/>
                      <a:lumOff val="35000"/>
                    </a:schemeClr>
                  </a:solidFill>
                </a:rPr>
                <a:t>Idahoans are less likely to have used a nicotine replacement therapy when quitting/trying to quit e-cigarettes.</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38</a:t>
            </a:fld>
            <a:endParaRPr lang="en-US" dirty="0"/>
          </a:p>
        </p:txBody>
      </p:sp>
      <p:sp>
        <p:nvSpPr>
          <p:cNvPr id="17" name="Rectangle 16"/>
          <p:cNvSpPr/>
          <p:nvPr/>
        </p:nvSpPr>
        <p:spPr>
          <a:xfrm>
            <a:off x="3156102" y="6301859"/>
            <a:ext cx="4698803" cy="369332"/>
          </a:xfrm>
          <a:prstGeom prst="rect">
            <a:avLst/>
          </a:prstGeom>
        </p:spPr>
        <p:txBody>
          <a:bodyPr wrap="none">
            <a:spAutoFit/>
          </a:bodyPr>
          <a:lstStyle/>
          <a:p>
            <a:pPr lvl="0"/>
            <a:r>
              <a:rPr lang="en-US" sz="900" dirty="0"/>
              <a:t>Q22. What products or services, if any, did you use or have you tried to help you quit?</a:t>
            </a:r>
          </a:p>
          <a:p>
            <a:r>
              <a:rPr lang="en-US" sz="900" dirty="0"/>
              <a:t>Q23. In your opinion, were the following helpful or not helpful when you quit or tried to quit…? </a:t>
            </a:r>
          </a:p>
        </p:txBody>
      </p:sp>
      <p:graphicFrame>
        <p:nvGraphicFramePr>
          <p:cNvPr id="10" name="Chart 9">
            <a:extLst>
              <a:ext uri="{FF2B5EF4-FFF2-40B4-BE49-F238E27FC236}">
                <a16:creationId xmlns:a16="http://schemas.microsoft.com/office/drawing/2014/main" id="{35CDB84E-063A-4AA9-807E-5E49F3E41FF6}"/>
              </a:ext>
            </a:extLst>
          </p:cNvPr>
          <p:cNvGraphicFramePr/>
          <p:nvPr>
            <p:extLst>
              <p:ext uri="{D42A27DB-BD31-4B8C-83A1-F6EECF244321}">
                <p14:modId xmlns:p14="http://schemas.microsoft.com/office/powerpoint/2010/main" val="3803438621"/>
              </p:ext>
            </p:extLst>
          </p:nvPr>
        </p:nvGraphicFramePr>
        <p:xfrm>
          <a:off x="212661" y="1615736"/>
          <a:ext cx="5886882" cy="458949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F711BAB-B5DB-4A29-98E4-FA8D9C59D5C6}"/>
              </a:ext>
            </a:extLst>
          </p:cNvPr>
          <p:cNvSpPr txBox="1"/>
          <p:nvPr/>
        </p:nvSpPr>
        <p:spPr>
          <a:xfrm>
            <a:off x="1362813" y="820871"/>
            <a:ext cx="3586578" cy="553998"/>
          </a:xfrm>
          <a:prstGeom prst="rect">
            <a:avLst/>
          </a:prstGeom>
          <a:noFill/>
        </p:spPr>
        <p:txBody>
          <a:bodyPr wrap="square" rtlCol="0">
            <a:spAutoFit/>
          </a:bodyPr>
          <a:lstStyle/>
          <a:p>
            <a:pPr algn="ctr"/>
            <a:r>
              <a:rPr lang="en-US" dirty="0"/>
              <a:t>Therapies Used to Quit</a:t>
            </a:r>
          </a:p>
          <a:p>
            <a:pPr algn="ctr"/>
            <a:r>
              <a:rPr lang="en-US" sz="1200" dirty="0">
                <a:solidFill>
                  <a:srgbClr val="000000"/>
                </a:solidFill>
              </a:rPr>
              <a:t>(n=80 have quit/tried to quit)</a:t>
            </a:r>
          </a:p>
        </p:txBody>
      </p:sp>
      <p:graphicFrame>
        <p:nvGraphicFramePr>
          <p:cNvPr id="15" name="Chart 14">
            <a:extLst>
              <a:ext uri="{FF2B5EF4-FFF2-40B4-BE49-F238E27FC236}">
                <a16:creationId xmlns:a16="http://schemas.microsoft.com/office/drawing/2014/main" id="{11DDDF1A-DAD5-40E8-AA64-441A94AA5603}"/>
              </a:ext>
            </a:extLst>
          </p:cNvPr>
          <p:cNvGraphicFramePr/>
          <p:nvPr>
            <p:extLst>
              <p:ext uri="{D42A27DB-BD31-4B8C-83A1-F6EECF244321}">
                <p14:modId xmlns:p14="http://schemas.microsoft.com/office/powerpoint/2010/main" val="3927110633"/>
              </p:ext>
            </p:extLst>
          </p:nvPr>
        </p:nvGraphicFramePr>
        <p:xfrm>
          <a:off x="6096000" y="1615736"/>
          <a:ext cx="5886882" cy="458949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80E4E87-C0D6-4426-9C00-AA87F1997B3A}"/>
              </a:ext>
            </a:extLst>
          </p:cNvPr>
          <p:cNvSpPr txBox="1"/>
          <p:nvPr/>
        </p:nvSpPr>
        <p:spPr>
          <a:xfrm>
            <a:off x="7242609" y="820871"/>
            <a:ext cx="3586578" cy="553998"/>
          </a:xfrm>
          <a:prstGeom prst="rect">
            <a:avLst/>
          </a:prstGeom>
          <a:noFill/>
        </p:spPr>
        <p:txBody>
          <a:bodyPr wrap="square" rtlCol="0">
            <a:spAutoFit/>
          </a:bodyPr>
          <a:lstStyle/>
          <a:p>
            <a:pPr algn="ctr"/>
            <a:r>
              <a:rPr lang="en-US" dirty="0"/>
              <a:t>Was Therapy Helpful?</a:t>
            </a:r>
          </a:p>
          <a:p>
            <a:pPr algn="ctr"/>
            <a:r>
              <a:rPr lang="en-US" sz="1200" dirty="0">
                <a:solidFill>
                  <a:srgbClr val="000000"/>
                </a:solidFill>
              </a:rPr>
              <a:t>(n=33</a:t>
            </a:r>
            <a:r>
              <a:rPr lang="en-US" sz="1200" b="1" dirty="0">
                <a:solidFill>
                  <a:srgbClr val="FF0000"/>
                </a:solidFill>
              </a:rPr>
              <a:t>*</a:t>
            </a:r>
            <a:r>
              <a:rPr lang="en-US" sz="1200" dirty="0">
                <a:solidFill>
                  <a:srgbClr val="000000"/>
                </a:solidFill>
              </a:rPr>
              <a:t> who used a therapy)</a:t>
            </a:r>
          </a:p>
        </p:txBody>
      </p:sp>
      <p:sp>
        <p:nvSpPr>
          <p:cNvPr id="12" name="TextBox 11">
            <a:extLst>
              <a:ext uri="{FF2B5EF4-FFF2-40B4-BE49-F238E27FC236}">
                <a16:creationId xmlns:a16="http://schemas.microsoft.com/office/drawing/2014/main" id="{6EE463B8-5725-4BC8-BA35-F4373673AB2A}"/>
              </a:ext>
            </a:extLst>
          </p:cNvPr>
          <p:cNvSpPr txBox="1"/>
          <p:nvPr/>
        </p:nvSpPr>
        <p:spPr>
          <a:xfrm>
            <a:off x="7940631" y="205815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20" name="TextBox 19">
            <a:extLst>
              <a:ext uri="{FF2B5EF4-FFF2-40B4-BE49-F238E27FC236}">
                <a16:creationId xmlns:a16="http://schemas.microsoft.com/office/drawing/2014/main" id="{680AC6EC-8473-4217-89ED-E4BDE7C2CA26}"/>
              </a:ext>
            </a:extLst>
          </p:cNvPr>
          <p:cNvSpPr txBox="1"/>
          <p:nvPr/>
        </p:nvSpPr>
        <p:spPr>
          <a:xfrm>
            <a:off x="7940631" y="4417383"/>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n=4</a:t>
            </a:r>
          </a:p>
        </p:txBody>
      </p:sp>
      <p:sp>
        <p:nvSpPr>
          <p:cNvPr id="21" name="TextBox 20">
            <a:extLst>
              <a:ext uri="{FF2B5EF4-FFF2-40B4-BE49-F238E27FC236}">
                <a16:creationId xmlns:a16="http://schemas.microsoft.com/office/drawing/2014/main" id="{103E0DF4-9E07-4746-9647-1FB6FE0FD98E}"/>
              </a:ext>
            </a:extLst>
          </p:cNvPr>
          <p:cNvSpPr txBox="1"/>
          <p:nvPr/>
        </p:nvSpPr>
        <p:spPr>
          <a:xfrm>
            <a:off x="7940631" y="3960039"/>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2" name="TextBox 21">
            <a:extLst>
              <a:ext uri="{FF2B5EF4-FFF2-40B4-BE49-F238E27FC236}">
                <a16:creationId xmlns:a16="http://schemas.microsoft.com/office/drawing/2014/main" id="{EE2CC447-D584-436A-93AD-F2490FA45612}"/>
              </a:ext>
            </a:extLst>
          </p:cNvPr>
          <p:cNvSpPr txBox="1"/>
          <p:nvPr/>
        </p:nvSpPr>
        <p:spPr>
          <a:xfrm>
            <a:off x="7940631" y="5355459"/>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3" name="TextBox 22">
            <a:extLst>
              <a:ext uri="{FF2B5EF4-FFF2-40B4-BE49-F238E27FC236}">
                <a16:creationId xmlns:a16="http://schemas.microsoft.com/office/drawing/2014/main" id="{137D8A06-9A28-46BE-AB61-D58D1E9D7FF9}"/>
              </a:ext>
            </a:extLst>
          </p:cNvPr>
          <p:cNvSpPr txBox="1"/>
          <p:nvPr/>
        </p:nvSpPr>
        <p:spPr>
          <a:xfrm>
            <a:off x="7940631" y="2967680"/>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n=9</a:t>
            </a:r>
          </a:p>
        </p:txBody>
      </p:sp>
      <p:sp>
        <p:nvSpPr>
          <p:cNvPr id="25" name="TextBox 24">
            <a:extLst>
              <a:ext uri="{FF2B5EF4-FFF2-40B4-BE49-F238E27FC236}">
                <a16:creationId xmlns:a16="http://schemas.microsoft.com/office/drawing/2014/main" id="{FFC316BD-3D7F-49FA-896E-ADEE95E7C84B}"/>
              </a:ext>
            </a:extLst>
          </p:cNvPr>
          <p:cNvSpPr txBox="1"/>
          <p:nvPr/>
        </p:nvSpPr>
        <p:spPr>
          <a:xfrm>
            <a:off x="7940631" y="249898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n=9</a:t>
            </a:r>
          </a:p>
        </p:txBody>
      </p:sp>
      <p:sp>
        <p:nvSpPr>
          <p:cNvPr id="26" name="TextBox 25">
            <a:extLst>
              <a:ext uri="{FF2B5EF4-FFF2-40B4-BE49-F238E27FC236}">
                <a16:creationId xmlns:a16="http://schemas.microsoft.com/office/drawing/2014/main" id="{E093877C-828D-475E-AB36-ECD036032550}"/>
              </a:ext>
            </a:extLst>
          </p:cNvPr>
          <p:cNvSpPr txBox="1"/>
          <p:nvPr/>
        </p:nvSpPr>
        <p:spPr>
          <a:xfrm>
            <a:off x="7940631" y="4904836"/>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30" name="TextBox 29">
            <a:extLst>
              <a:ext uri="{FF2B5EF4-FFF2-40B4-BE49-F238E27FC236}">
                <a16:creationId xmlns:a16="http://schemas.microsoft.com/office/drawing/2014/main" id="{1A0B12B5-A03C-4F32-B23C-AB791AA65861}"/>
              </a:ext>
            </a:extLst>
          </p:cNvPr>
          <p:cNvSpPr txBox="1"/>
          <p:nvPr/>
        </p:nvSpPr>
        <p:spPr>
          <a:xfrm>
            <a:off x="7940631" y="584291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4" name="TextBox 23">
            <a:extLst>
              <a:ext uri="{FF2B5EF4-FFF2-40B4-BE49-F238E27FC236}">
                <a16:creationId xmlns:a16="http://schemas.microsoft.com/office/drawing/2014/main" id="{EC1D77F9-E719-4585-8AFA-55C71CBDF480}"/>
              </a:ext>
            </a:extLst>
          </p:cNvPr>
          <p:cNvSpPr txBox="1"/>
          <p:nvPr/>
        </p:nvSpPr>
        <p:spPr>
          <a:xfrm>
            <a:off x="7940631" y="347959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n=18</a:t>
            </a:r>
          </a:p>
        </p:txBody>
      </p:sp>
      <p:sp>
        <p:nvSpPr>
          <p:cNvPr id="27" name="TextBox 26"/>
          <p:cNvSpPr txBox="1"/>
          <p:nvPr/>
        </p:nvSpPr>
        <p:spPr>
          <a:xfrm>
            <a:off x="9234121" y="6163359"/>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216538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rgbClr val="9DC3E6"/>
          </a:solidFill>
          <a:ln w="38100" cmpd="sng">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3963555"/>
            <a:ext cx="12192000"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tx1">
                    <a:lumMod val="65000"/>
                    <a:lumOff val="35000"/>
                  </a:schemeClr>
                </a:solidFill>
                <a:latin typeface="Franklin Gothic Demi Cond" charset="0"/>
                <a:ea typeface="Franklin Gothic Demi Cond" charset="0"/>
                <a:cs typeface="Franklin Gothic Demi Cond" charset="0"/>
              </a:rPr>
              <a:t>Detailed Findings – PIPE USERS</a:t>
            </a:r>
          </a:p>
        </p:txBody>
      </p:sp>
      <p:sp>
        <p:nvSpPr>
          <p:cNvPr id="3" name="Slide Number Placeholder 2"/>
          <p:cNvSpPr>
            <a:spLocks noGrp="1"/>
          </p:cNvSpPr>
          <p:nvPr>
            <p:ph type="sldNum" sz="quarter" idx="12"/>
          </p:nvPr>
        </p:nvSpPr>
        <p:spPr/>
        <p:txBody>
          <a:bodyPr/>
          <a:lstStyle/>
          <a:p>
            <a:fld id="{B7C5CABF-F878-C74C-8870-EC106A83C25A}" type="slidenum">
              <a:rPr lang="en-US" smtClean="0"/>
              <a:t>39</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a:ext>
            </a:extLst>
          </a:blip>
          <a:srcRect r="29596"/>
          <a:stretch/>
        </p:blipFill>
        <p:spPr>
          <a:xfrm>
            <a:off x="8624296" y="425403"/>
            <a:ext cx="1587700" cy="150068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24875" y="768267"/>
            <a:ext cx="1094440" cy="16446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3174" y="1167467"/>
            <a:ext cx="1009650" cy="1517234"/>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9789" y="1788502"/>
            <a:ext cx="1468172" cy="994915"/>
          </a:xfrm>
          <a:prstGeom prst="rect">
            <a:avLst/>
          </a:prstGeom>
        </p:spPr>
      </p:pic>
    </p:spTree>
    <p:extLst>
      <p:ext uri="{BB962C8B-B14F-4D97-AF65-F5344CB8AC3E}">
        <p14:creationId xmlns:p14="http://schemas.microsoft.com/office/powerpoint/2010/main" val="278975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68778" y="3747184"/>
            <a:ext cx="5744936"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Executive Summary</a:t>
            </a:r>
          </a:p>
        </p:txBody>
      </p:sp>
      <p:sp>
        <p:nvSpPr>
          <p:cNvPr id="9" name="Text Placeholder 2"/>
          <p:cNvSpPr txBox="1">
            <a:spLocks/>
          </p:cNvSpPr>
          <p:nvPr/>
        </p:nvSpPr>
        <p:spPr>
          <a:xfrm>
            <a:off x="704850" y="4489677"/>
            <a:ext cx="5608864" cy="15001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accent2">
                    <a:lumMod val="50000"/>
                  </a:schemeClr>
                </a:solidFill>
                <a:latin typeface="Franklin Gothic Medium Cond" charset="0"/>
                <a:ea typeface="Franklin Gothic Medium Cond" charset="0"/>
                <a:cs typeface="Franklin Gothic Medium Cond" charset="0"/>
              </a:rPr>
              <a:t>Summary of Findings and Recommendations</a:t>
            </a:r>
          </a:p>
        </p:txBody>
      </p:sp>
      <p:sp>
        <p:nvSpPr>
          <p:cNvPr id="3" name="Slide Number Placeholder 2"/>
          <p:cNvSpPr>
            <a:spLocks noGrp="1"/>
          </p:cNvSpPr>
          <p:nvPr>
            <p:ph type="sldNum" sz="quarter" idx="12"/>
          </p:nvPr>
        </p:nvSpPr>
        <p:spPr/>
        <p:txBody>
          <a:bodyPr/>
          <a:lstStyle/>
          <a:p>
            <a:fld id="{B7C5CABF-F878-C74C-8870-EC106A83C25A}" type="slidenum">
              <a:rPr lang="en-US" smtClean="0"/>
              <a:t>4</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00431" y="278644"/>
            <a:ext cx="2612185" cy="1280583"/>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5399" y="1137894"/>
            <a:ext cx="1723401" cy="108016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0431" y="1766867"/>
            <a:ext cx="2050277" cy="1269463"/>
          </a:xfrm>
          <a:prstGeom prst="rect">
            <a:avLst/>
          </a:prstGeom>
        </p:spPr>
      </p:pic>
    </p:spTree>
    <p:extLst>
      <p:ext uri="{BB962C8B-B14F-4D97-AF65-F5344CB8AC3E}">
        <p14:creationId xmlns:p14="http://schemas.microsoft.com/office/powerpoint/2010/main" val="3333395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580005"/>
            <a:chOff x="0" y="412249"/>
            <a:chExt cx="12192000" cy="580005"/>
          </a:xfrm>
          <a:solidFill>
            <a:schemeClr val="accent5">
              <a:lumMod val="60000"/>
              <a:lumOff val="40000"/>
            </a:schemeClr>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9360568" cy="400110"/>
            </a:xfrm>
            <a:prstGeom prst="rect">
              <a:avLst/>
            </a:prstGeom>
            <a:grpFill/>
          </p:spPr>
          <p:txBody>
            <a:bodyPr wrap="square" rtlCol="0">
              <a:spAutoFit/>
            </a:bodyPr>
            <a:lstStyle/>
            <a:p>
              <a:r>
                <a:rPr lang="en-US" sz="2000" b="1" dirty="0">
                  <a:solidFill>
                    <a:schemeClr val="tx1">
                      <a:lumMod val="65000"/>
                      <a:lumOff val="35000"/>
                    </a:schemeClr>
                  </a:solidFill>
                </a:rPr>
                <a:t>Most pipe users are occasional users – about half smoke once a week or less often.</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40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4550738"/>
              </p:ext>
            </p:extLst>
          </p:nvPr>
        </p:nvGraphicFramePr>
        <p:xfrm>
          <a:off x="717332" y="1752981"/>
          <a:ext cx="2004273" cy="1836515"/>
        </p:xfrm>
        <a:graphic>
          <a:graphicData uri="http://schemas.openxmlformats.org/drawingml/2006/table">
            <a:tbl>
              <a:tblPr>
                <a:tableStyleId>{18603FDC-E32A-4AB5-989C-0864C3EAD2B8}</a:tableStyleId>
              </a:tblPr>
              <a:tblGrid>
                <a:gridCol w="1492325">
                  <a:extLst>
                    <a:ext uri="{9D8B030D-6E8A-4147-A177-3AD203B41FA5}">
                      <a16:colId xmlns:a16="http://schemas.microsoft.com/office/drawing/2014/main" val="20000"/>
                    </a:ext>
                  </a:extLst>
                </a:gridCol>
                <a:gridCol w="511948">
                  <a:extLst>
                    <a:ext uri="{9D8B030D-6E8A-4147-A177-3AD203B41FA5}">
                      <a16:colId xmlns:a16="http://schemas.microsoft.com/office/drawing/2014/main" val="20001"/>
                    </a:ext>
                  </a:extLst>
                </a:gridCol>
              </a:tblGrid>
              <a:tr h="333055">
                <a:tc gridSpan="2">
                  <a:txBody>
                    <a:bodyPr/>
                    <a:lstStyle/>
                    <a:p>
                      <a:pPr algn="ctr" fontAlgn="t"/>
                      <a:r>
                        <a:rPr lang="en-US" sz="1100" b="1" u="none" strike="noStrike" dirty="0">
                          <a:solidFill>
                            <a:schemeClr val="tx1">
                              <a:lumMod val="85000"/>
                              <a:lumOff val="15000"/>
                            </a:schemeClr>
                          </a:solidFill>
                          <a:effectLst/>
                        </a:rPr>
                        <a:t>HOW OFTEN USE PIPES</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14780">
                <a:tc>
                  <a:txBody>
                    <a:bodyPr/>
                    <a:lstStyle/>
                    <a:p>
                      <a:pPr algn="l" fontAlgn="t"/>
                      <a:r>
                        <a:rPr lang="en-US" sz="1000" u="none" strike="noStrike" dirty="0">
                          <a:solidFill>
                            <a:schemeClr val="tx1">
                              <a:lumMod val="85000"/>
                              <a:lumOff val="15000"/>
                            </a:schemeClr>
                          </a:solidFill>
                          <a:effectLst/>
                        </a:rPr>
                        <a:t>Multiple times a day</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tc>
                  <a:txBody>
                    <a:bodyPr/>
                    <a:lstStyle/>
                    <a:p>
                      <a:pPr algn="ctr" fontAlgn="t"/>
                      <a:r>
                        <a:rPr lang="en-US" sz="1000" u="none" strike="noStrike" dirty="0">
                          <a:solidFill>
                            <a:schemeClr val="tx1">
                              <a:lumMod val="85000"/>
                              <a:lumOff val="15000"/>
                            </a:schemeClr>
                          </a:solidFill>
                          <a:effectLst/>
                        </a:rPr>
                        <a:t>21%</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extLst>
                  <a:ext uri="{0D108BD9-81ED-4DB2-BD59-A6C34878D82A}">
                    <a16:rowId xmlns:a16="http://schemas.microsoft.com/office/drawing/2014/main" val="10001"/>
                  </a:ext>
                </a:extLst>
              </a:tr>
              <a:tr h="214780">
                <a:tc>
                  <a:txBody>
                    <a:bodyPr/>
                    <a:lstStyle/>
                    <a:p>
                      <a:pPr algn="l" fontAlgn="t"/>
                      <a:r>
                        <a:rPr lang="en-US" sz="1000" u="none" strike="noStrike" dirty="0">
                          <a:solidFill>
                            <a:schemeClr val="tx1">
                              <a:lumMod val="85000"/>
                              <a:lumOff val="15000"/>
                            </a:schemeClr>
                          </a:solidFill>
                          <a:effectLst/>
                        </a:rPr>
                        <a:t>Once a day</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extLst>
                  <a:ext uri="{0D108BD9-81ED-4DB2-BD59-A6C34878D82A}">
                    <a16:rowId xmlns:a16="http://schemas.microsoft.com/office/drawing/2014/main" val="10002"/>
                  </a:ext>
                </a:extLst>
              </a:tr>
              <a:tr h="214780">
                <a:tc>
                  <a:txBody>
                    <a:bodyPr/>
                    <a:lstStyle/>
                    <a:p>
                      <a:pPr algn="l" fontAlgn="t"/>
                      <a:r>
                        <a:rPr lang="en-US" sz="1000" u="none" strike="noStrike" dirty="0">
                          <a:solidFill>
                            <a:schemeClr val="tx1">
                              <a:lumMod val="85000"/>
                              <a:lumOff val="15000"/>
                            </a:schemeClr>
                          </a:solidFill>
                          <a:effectLst/>
                        </a:rPr>
                        <a:t>Several times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tc>
                  <a:txBody>
                    <a:bodyPr/>
                    <a:lstStyle/>
                    <a:p>
                      <a:pPr algn="ctr" fontAlgn="t"/>
                      <a:r>
                        <a:rPr lang="en-US" sz="1000" u="none" strike="noStrike" dirty="0">
                          <a:solidFill>
                            <a:schemeClr val="tx1">
                              <a:lumMod val="85000"/>
                              <a:lumOff val="15000"/>
                            </a:schemeClr>
                          </a:solidFill>
                          <a:effectLst/>
                        </a:rPr>
                        <a:t>18%</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extLst>
                  <a:ext uri="{0D108BD9-81ED-4DB2-BD59-A6C34878D82A}">
                    <a16:rowId xmlns:a16="http://schemas.microsoft.com/office/drawing/2014/main" val="10003"/>
                  </a:ext>
                </a:extLst>
              </a:tr>
              <a:tr h="214780">
                <a:tc>
                  <a:txBody>
                    <a:bodyPr/>
                    <a:lstStyle/>
                    <a:p>
                      <a:pPr algn="l" fontAlgn="t"/>
                      <a:r>
                        <a:rPr lang="en-US" sz="1000" u="none" strike="noStrike" dirty="0">
                          <a:solidFill>
                            <a:schemeClr val="tx1">
                              <a:lumMod val="85000"/>
                              <a:lumOff val="15000"/>
                            </a:schemeClr>
                          </a:solidFill>
                          <a:effectLst/>
                        </a:rPr>
                        <a:t>Once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extLst>
                  <a:ext uri="{0D108BD9-81ED-4DB2-BD59-A6C34878D82A}">
                    <a16:rowId xmlns:a16="http://schemas.microsoft.com/office/drawing/2014/main" val="10004"/>
                  </a:ext>
                </a:extLst>
              </a:tr>
              <a:tr h="214780">
                <a:tc>
                  <a:txBody>
                    <a:bodyPr/>
                    <a:lstStyle/>
                    <a:p>
                      <a:pPr algn="l" fontAlgn="t"/>
                      <a:r>
                        <a:rPr lang="en-US" sz="1000" u="none" strike="noStrike" dirty="0">
                          <a:solidFill>
                            <a:schemeClr val="tx1">
                              <a:lumMod val="85000"/>
                              <a:lumOff val="15000"/>
                            </a:schemeClr>
                          </a:solidFill>
                          <a:effectLst/>
                        </a:rPr>
                        <a:t>Several times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tc>
                  <a:txBody>
                    <a:bodyPr/>
                    <a:lstStyle/>
                    <a:p>
                      <a:pPr algn="ctr" fontAlgn="t"/>
                      <a:r>
                        <a:rPr lang="en-US" sz="1000" u="none" strike="noStrike" dirty="0">
                          <a:solidFill>
                            <a:schemeClr val="tx1">
                              <a:lumMod val="85000"/>
                              <a:lumOff val="15000"/>
                            </a:schemeClr>
                          </a:solidFill>
                          <a:effectLst/>
                        </a:rPr>
                        <a:t>10%</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extLst>
                  <a:ext uri="{0D108BD9-81ED-4DB2-BD59-A6C34878D82A}">
                    <a16:rowId xmlns:a16="http://schemas.microsoft.com/office/drawing/2014/main" val="10005"/>
                  </a:ext>
                </a:extLst>
              </a:tr>
              <a:tr h="214780">
                <a:tc>
                  <a:txBody>
                    <a:bodyPr/>
                    <a:lstStyle/>
                    <a:p>
                      <a:pPr algn="l" fontAlgn="t"/>
                      <a:r>
                        <a:rPr lang="en-US" sz="1000" u="none" strike="noStrike" dirty="0">
                          <a:solidFill>
                            <a:schemeClr val="tx1">
                              <a:lumMod val="85000"/>
                              <a:lumOff val="15000"/>
                            </a:schemeClr>
                          </a:solidFill>
                          <a:effectLst/>
                        </a:rPr>
                        <a:t>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tc>
                  <a:txBody>
                    <a:bodyPr/>
                    <a:lstStyle/>
                    <a:p>
                      <a:pPr algn="ctr" fontAlgn="t"/>
                      <a:r>
                        <a:rPr lang="en-US" sz="1000" u="none" strike="noStrike" dirty="0">
                          <a:solidFill>
                            <a:schemeClr val="tx1">
                              <a:lumMod val="85000"/>
                              <a:lumOff val="15000"/>
                            </a:schemeClr>
                          </a:solidFill>
                          <a:effectLst/>
                        </a:rPr>
                        <a:t>6%</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extLst>
                  <a:ext uri="{0D108BD9-81ED-4DB2-BD59-A6C34878D82A}">
                    <a16:rowId xmlns:a16="http://schemas.microsoft.com/office/drawing/2014/main" val="10006"/>
                  </a:ext>
                </a:extLst>
              </a:tr>
              <a:tr h="214780">
                <a:tc>
                  <a:txBody>
                    <a:bodyPr/>
                    <a:lstStyle/>
                    <a:p>
                      <a:pPr algn="l" fontAlgn="t"/>
                      <a:r>
                        <a:rPr lang="en-US" sz="1000" u="none" strike="noStrike" dirty="0">
                          <a:solidFill>
                            <a:schemeClr val="tx1">
                              <a:lumMod val="85000"/>
                              <a:lumOff val="15000"/>
                            </a:schemeClr>
                          </a:solidFill>
                          <a:effectLst/>
                        </a:rPr>
                        <a:t>Less than 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tc>
                  <a:txBody>
                    <a:bodyPr/>
                    <a:lstStyle/>
                    <a:p>
                      <a:pPr algn="ctr" fontAlgn="t"/>
                      <a:r>
                        <a:rPr lang="en-US" sz="1000" u="none" strike="noStrike" dirty="0">
                          <a:solidFill>
                            <a:schemeClr val="tx1">
                              <a:lumMod val="85000"/>
                              <a:lumOff val="15000"/>
                            </a:schemeClr>
                          </a:solidFill>
                          <a:effectLst/>
                        </a:rPr>
                        <a:t>27%</a:t>
                      </a:r>
                      <a:endParaRPr lang="en-US" sz="1000" b="0" i="0" u="none" strike="noStrike" dirty="0">
                        <a:solidFill>
                          <a:schemeClr val="tx1">
                            <a:lumMod val="85000"/>
                            <a:lumOff val="15000"/>
                          </a:schemeClr>
                        </a:solidFill>
                        <a:effectLst/>
                        <a:latin typeface="Arial"/>
                      </a:endParaRPr>
                    </a:p>
                  </a:txBody>
                  <a:tcPr marL="12700" marR="12700" marT="12700" marB="0">
                    <a:solidFill>
                      <a:srgbClr val="9DC3E6"/>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72990309"/>
              </p:ext>
            </p:extLst>
          </p:nvPr>
        </p:nvGraphicFramePr>
        <p:xfrm>
          <a:off x="6341294" y="1745650"/>
          <a:ext cx="1888324" cy="1754596"/>
        </p:xfrm>
        <a:graphic>
          <a:graphicData uri="http://schemas.openxmlformats.org/drawingml/2006/table">
            <a:tbl>
              <a:tblPr>
                <a:effectLst>
                  <a:outerShdw blurRad="57150" dist="19050" dir="5400000" algn="tl" rotWithShape="0">
                    <a:srgbClr val="000000">
                      <a:alpha val="63000"/>
                    </a:srgbClr>
                  </a:outerShdw>
                </a:effectLst>
              </a:tblPr>
              <a:tblGrid>
                <a:gridCol w="1270257">
                  <a:extLst>
                    <a:ext uri="{9D8B030D-6E8A-4147-A177-3AD203B41FA5}">
                      <a16:colId xmlns:a16="http://schemas.microsoft.com/office/drawing/2014/main" val="20000"/>
                    </a:ext>
                  </a:extLst>
                </a:gridCol>
                <a:gridCol w="618067">
                  <a:extLst>
                    <a:ext uri="{9D8B030D-6E8A-4147-A177-3AD203B41FA5}">
                      <a16:colId xmlns:a16="http://schemas.microsoft.com/office/drawing/2014/main" val="20001"/>
                    </a:ext>
                  </a:extLst>
                </a:gridCol>
              </a:tblGrid>
              <a:tr h="234436">
                <a:tc gridSpan="2">
                  <a:txBody>
                    <a:bodyPr/>
                    <a:lstStyle/>
                    <a:p>
                      <a:pPr algn="ctr" fontAlgn="t"/>
                      <a:r>
                        <a:rPr lang="en-US" sz="1100" b="1" i="0" u="none" strike="noStrike" dirty="0">
                          <a:solidFill>
                            <a:srgbClr val="000000"/>
                          </a:solidFill>
                          <a:effectLst/>
                          <a:latin typeface="+mn-lt"/>
                        </a:rPr>
                        <a:t>HOW LONG USED PIPES</a:t>
                      </a:r>
                    </a:p>
                    <a:p>
                      <a:pPr algn="ctr" fontAlgn="t"/>
                      <a:endParaRPr lang="en-US" sz="1100" b="1" i="0" u="none" strike="noStrike" dirty="0">
                        <a:solidFill>
                          <a:srgbClr val="000000"/>
                        </a:solidFill>
                        <a:effectLst/>
                        <a:latin typeface="+mn-lt"/>
                      </a:endParaRPr>
                    </a:p>
                  </a:txBody>
                  <a:tcPr marL="12700" marR="12700" marT="12700" marB="0">
                    <a:lnL>
                      <a:noFill/>
                    </a:lnL>
                    <a:lnR>
                      <a:noFill/>
                    </a:lnR>
                    <a:lnT>
                      <a:noFill/>
                    </a:lnT>
                    <a:lnB>
                      <a:noFill/>
                    </a:lnB>
                    <a:solidFill>
                      <a:schemeClr val="accent5">
                        <a:lumMod val="60000"/>
                        <a:lumOff val="40000"/>
                      </a:schemeClr>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34436">
                <a:tc>
                  <a:txBody>
                    <a:bodyPr/>
                    <a:lstStyle/>
                    <a:p>
                      <a:pPr algn="l" fontAlgn="t"/>
                      <a:r>
                        <a:rPr lang="en-US" sz="1000" b="0" i="0" u="none" strike="noStrike" dirty="0">
                          <a:solidFill>
                            <a:srgbClr val="000000"/>
                          </a:solidFill>
                          <a:effectLst/>
                          <a:latin typeface="+mn-lt"/>
                        </a:rPr>
                        <a:t>Less than one year</a:t>
                      </a:r>
                    </a:p>
                  </a:txBody>
                  <a:tcPr marL="12700" marR="12700" marT="12700" marB="0">
                    <a:lnL>
                      <a:noFill/>
                    </a:lnL>
                    <a:lnR>
                      <a:noFill/>
                    </a:lnR>
                    <a:lnT>
                      <a:noFill/>
                    </a:lnT>
                    <a:lnB>
                      <a:noFill/>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mn-lt"/>
                        </a:rPr>
                        <a:t>19%</a:t>
                      </a:r>
                    </a:p>
                  </a:txBody>
                  <a:tcPr marL="12700" marR="12700" marT="12700" marB="0">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10001"/>
                  </a:ext>
                </a:extLst>
              </a:tr>
              <a:tr h="234436">
                <a:tc>
                  <a:txBody>
                    <a:bodyPr/>
                    <a:lstStyle/>
                    <a:p>
                      <a:pPr algn="l" fontAlgn="t"/>
                      <a:r>
                        <a:rPr lang="en-US" sz="1000" b="0" i="0" u="none" strike="noStrike" dirty="0">
                          <a:solidFill>
                            <a:srgbClr val="000000"/>
                          </a:solidFill>
                          <a:effectLst/>
                          <a:latin typeface="+mn-lt"/>
                        </a:rPr>
                        <a:t>1-3 years</a:t>
                      </a:r>
                    </a:p>
                  </a:txBody>
                  <a:tcPr marL="12700" marR="12700" marT="12700" marB="0">
                    <a:lnL>
                      <a:noFill/>
                    </a:lnL>
                    <a:lnR>
                      <a:noFill/>
                    </a:lnR>
                    <a:lnT>
                      <a:noFill/>
                    </a:lnT>
                    <a:lnB>
                      <a:noFill/>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mn-lt"/>
                        </a:rPr>
                        <a:t>27%</a:t>
                      </a:r>
                    </a:p>
                  </a:txBody>
                  <a:tcPr marL="12700" marR="12700" marT="12700" marB="0">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10002"/>
                  </a:ext>
                </a:extLst>
              </a:tr>
              <a:tr h="234436">
                <a:tc>
                  <a:txBody>
                    <a:bodyPr/>
                    <a:lstStyle/>
                    <a:p>
                      <a:pPr algn="l" fontAlgn="t"/>
                      <a:r>
                        <a:rPr lang="en-US" sz="1000" b="0" i="0" u="none" strike="noStrike" dirty="0">
                          <a:solidFill>
                            <a:srgbClr val="000000"/>
                          </a:solidFill>
                          <a:effectLst/>
                          <a:latin typeface="+mn-lt"/>
                        </a:rPr>
                        <a:t>4 to 6 years</a:t>
                      </a:r>
                    </a:p>
                  </a:txBody>
                  <a:tcPr marL="12700" marR="12700" marT="12700" marB="0">
                    <a:lnL>
                      <a:noFill/>
                    </a:lnL>
                    <a:lnR>
                      <a:noFill/>
                    </a:lnR>
                    <a:lnT>
                      <a:noFill/>
                    </a:lnT>
                    <a:lnB>
                      <a:noFill/>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mn-lt"/>
                        </a:rPr>
                        <a:t>16%</a:t>
                      </a:r>
                    </a:p>
                  </a:txBody>
                  <a:tcPr marL="12700" marR="12700" marT="12700" marB="0">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10003"/>
                  </a:ext>
                </a:extLst>
              </a:tr>
              <a:tr h="234436">
                <a:tc>
                  <a:txBody>
                    <a:bodyPr/>
                    <a:lstStyle/>
                    <a:p>
                      <a:pPr algn="l" fontAlgn="t"/>
                      <a:r>
                        <a:rPr lang="en-US" sz="1000" b="0" i="0" u="none" strike="noStrike">
                          <a:solidFill>
                            <a:srgbClr val="000000"/>
                          </a:solidFill>
                          <a:effectLst/>
                          <a:latin typeface="+mn-lt"/>
                        </a:rPr>
                        <a:t>7-10 years</a:t>
                      </a:r>
                    </a:p>
                  </a:txBody>
                  <a:tcPr marL="12700" marR="12700" marT="12700" marB="0">
                    <a:lnL>
                      <a:noFill/>
                    </a:lnL>
                    <a:lnR>
                      <a:noFill/>
                    </a:lnR>
                    <a:lnT>
                      <a:noFill/>
                    </a:lnT>
                    <a:lnB>
                      <a:noFill/>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mn-lt"/>
                        </a:rPr>
                        <a:t>8%</a:t>
                      </a:r>
                    </a:p>
                  </a:txBody>
                  <a:tcPr marL="12700" marR="12700" marT="12700" marB="0">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10004"/>
                  </a:ext>
                </a:extLst>
              </a:tr>
              <a:tr h="234436">
                <a:tc>
                  <a:txBody>
                    <a:bodyPr/>
                    <a:lstStyle/>
                    <a:p>
                      <a:pPr algn="l" fontAlgn="t"/>
                      <a:r>
                        <a:rPr lang="en-US" sz="1000" b="0" i="0" u="none" strike="noStrike">
                          <a:solidFill>
                            <a:srgbClr val="000000"/>
                          </a:solidFill>
                          <a:effectLst/>
                          <a:latin typeface="+mn-lt"/>
                        </a:rPr>
                        <a:t>11-20 years</a:t>
                      </a:r>
                    </a:p>
                  </a:txBody>
                  <a:tcPr marL="12700" marR="12700" marT="12700" marB="0">
                    <a:lnL>
                      <a:noFill/>
                    </a:lnL>
                    <a:lnR>
                      <a:noFill/>
                    </a:lnR>
                    <a:lnT>
                      <a:noFill/>
                    </a:lnT>
                    <a:lnB>
                      <a:noFill/>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mn-lt"/>
                        </a:rPr>
                        <a:t>21%</a:t>
                      </a:r>
                    </a:p>
                  </a:txBody>
                  <a:tcPr marL="12700" marR="12700" marT="12700" marB="0">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10005"/>
                  </a:ext>
                </a:extLst>
              </a:tr>
              <a:tr h="234436">
                <a:tc>
                  <a:txBody>
                    <a:bodyPr/>
                    <a:lstStyle/>
                    <a:p>
                      <a:pPr algn="l" fontAlgn="t"/>
                      <a:r>
                        <a:rPr lang="en-US" sz="1000" b="0" i="0" u="none" strike="noStrike">
                          <a:solidFill>
                            <a:srgbClr val="000000"/>
                          </a:solidFill>
                          <a:effectLst/>
                          <a:latin typeface="+mn-lt"/>
                        </a:rPr>
                        <a:t>More than 20 years</a:t>
                      </a:r>
                    </a:p>
                  </a:txBody>
                  <a:tcPr marL="12700" marR="12700" marT="12700" marB="0">
                    <a:lnL>
                      <a:noFill/>
                    </a:lnL>
                    <a:lnR>
                      <a:noFill/>
                    </a:lnR>
                    <a:lnT>
                      <a:noFill/>
                    </a:lnT>
                    <a:lnB>
                      <a:noFill/>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mn-lt"/>
                        </a:rPr>
                        <a:t>9%</a:t>
                      </a:r>
                    </a:p>
                  </a:txBody>
                  <a:tcPr marL="12700" marR="12700" marT="12700" marB="0">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10006"/>
                  </a:ext>
                </a:extLst>
              </a:tr>
            </a:tbl>
          </a:graphicData>
        </a:graphic>
      </p:graphicFrame>
      <p:grpSp>
        <p:nvGrpSpPr>
          <p:cNvPr id="9" name="Group 8"/>
          <p:cNvGrpSpPr/>
          <p:nvPr/>
        </p:nvGrpSpPr>
        <p:grpSpPr>
          <a:xfrm>
            <a:off x="2824861" y="1745650"/>
            <a:ext cx="3127995" cy="2095390"/>
            <a:chOff x="2367643" y="1745650"/>
            <a:chExt cx="3127995" cy="2095390"/>
          </a:xfrm>
        </p:grpSpPr>
        <p:sp>
          <p:nvSpPr>
            <p:cNvPr id="15" name="Right Arrow 14"/>
            <p:cNvSpPr/>
            <p:nvPr/>
          </p:nvSpPr>
          <p:spPr>
            <a:xfrm>
              <a:off x="2367643" y="2030109"/>
              <a:ext cx="299357" cy="203309"/>
            </a:xfrm>
            <a:prstGeom prst="rightArrow">
              <a:avLst/>
            </a:prstGeom>
            <a:solidFill>
              <a:srgbClr val="9DC3E6"/>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Chart 15"/>
            <p:cNvGraphicFramePr/>
            <p:nvPr>
              <p:extLst>
                <p:ext uri="{D42A27DB-BD31-4B8C-83A1-F6EECF244321}">
                  <p14:modId xmlns:p14="http://schemas.microsoft.com/office/powerpoint/2010/main" val="747582439"/>
                </p:ext>
              </p:extLst>
            </p:nvPr>
          </p:nvGraphicFramePr>
          <p:xfrm>
            <a:off x="2825027" y="2030109"/>
            <a:ext cx="2173330" cy="181093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825027" y="1745650"/>
              <a:ext cx="2670611" cy="384721"/>
            </a:xfrm>
            <a:prstGeom prst="rect">
              <a:avLst/>
            </a:prstGeom>
            <a:noFill/>
            <a:ln>
              <a:noFill/>
            </a:ln>
          </p:spPr>
          <p:txBody>
            <a:bodyPr wrap="square" rtlCol="0">
              <a:spAutoFit/>
            </a:bodyPr>
            <a:lstStyle/>
            <a:p>
              <a:r>
                <a:rPr lang="en-US" sz="1100" b="1" dirty="0"/>
                <a:t>HOW MANY TIMES USE PIPES PER DAY</a:t>
              </a:r>
            </a:p>
            <a:p>
              <a:r>
                <a:rPr lang="en-US" sz="800" dirty="0"/>
                <a:t>(n=14</a:t>
              </a:r>
              <a:r>
                <a:rPr lang="en-US" sz="800" b="1" dirty="0">
                  <a:solidFill>
                    <a:srgbClr val="FF0000"/>
                  </a:solidFill>
                </a:rPr>
                <a:t>*</a:t>
              </a:r>
              <a:r>
                <a:rPr lang="en-US" sz="800" dirty="0"/>
                <a:t> who smoke multiples times per day)</a:t>
              </a:r>
            </a:p>
          </p:txBody>
        </p:sp>
      </p:grpSp>
      <p:sp>
        <p:nvSpPr>
          <p:cNvPr id="19" name="Rounded Rectangle 18"/>
          <p:cNvSpPr/>
          <p:nvPr/>
        </p:nvSpPr>
        <p:spPr>
          <a:xfrm>
            <a:off x="9033917" y="1825181"/>
            <a:ext cx="2294467" cy="329108"/>
          </a:xfrm>
          <a:prstGeom prst="roundRect">
            <a:avLst/>
          </a:prstGeom>
          <a:noFill/>
          <a:ln w="190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home</a:t>
            </a:r>
          </a:p>
        </p:txBody>
      </p:sp>
      <p:sp>
        <p:nvSpPr>
          <p:cNvPr id="20" name="Rounded Rectangle 19"/>
          <p:cNvSpPr/>
          <p:nvPr/>
        </p:nvSpPr>
        <p:spPr>
          <a:xfrm>
            <a:off x="9033917" y="2191453"/>
            <a:ext cx="2294467" cy="329108"/>
          </a:xfrm>
          <a:prstGeom prst="roundRect">
            <a:avLst/>
          </a:prstGeom>
          <a:noFill/>
          <a:ln w="190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 your personal vehicle</a:t>
            </a:r>
          </a:p>
        </p:txBody>
      </p:sp>
      <p:sp>
        <p:nvSpPr>
          <p:cNvPr id="22" name="Rounded Rectangle 21"/>
          <p:cNvSpPr/>
          <p:nvPr/>
        </p:nvSpPr>
        <p:spPr>
          <a:xfrm>
            <a:off x="9033917" y="2565456"/>
            <a:ext cx="2294467" cy="329108"/>
          </a:xfrm>
          <a:prstGeom prst="roundRect">
            <a:avLst/>
          </a:prstGeom>
          <a:noFill/>
          <a:ln w="190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workplace</a:t>
            </a:r>
          </a:p>
        </p:txBody>
      </p:sp>
      <p:sp>
        <p:nvSpPr>
          <p:cNvPr id="23" name="Rounded Rectangle 22"/>
          <p:cNvSpPr/>
          <p:nvPr/>
        </p:nvSpPr>
        <p:spPr>
          <a:xfrm>
            <a:off x="9033917" y="2941247"/>
            <a:ext cx="2294467" cy="329108"/>
          </a:xfrm>
          <a:prstGeom prst="roundRect">
            <a:avLst/>
          </a:prstGeom>
          <a:noFill/>
          <a:ln w="190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Designated areas outside</a:t>
            </a:r>
          </a:p>
          <a:p>
            <a:r>
              <a:rPr lang="en-US" sz="1000" dirty="0">
                <a:solidFill>
                  <a:srgbClr val="262626"/>
                </a:solidFill>
              </a:rPr>
              <a:t>               businesses, restaurants, etc.</a:t>
            </a:r>
          </a:p>
        </p:txBody>
      </p:sp>
      <p:sp>
        <p:nvSpPr>
          <p:cNvPr id="24" name="Rounded Rectangle 23"/>
          <p:cNvSpPr/>
          <p:nvPr/>
        </p:nvSpPr>
        <p:spPr>
          <a:xfrm>
            <a:off x="9033917" y="3321157"/>
            <a:ext cx="2294467" cy="329108"/>
          </a:xfrm>
          <a:prstGeom prst="roundRect">
            <a:avLst/>
          </a:prstGeom>
          <a:noFill/>
          <a:ln w="190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home</a:t>
            </a:r>
          </a:p>
        </p:txBody>
      </p:sp>
      <p:sp>
        <p:nvSpPr>
          <p:cNvPr id="25" name="Rounded Rectangle 24"/>
          <p:cNvSpPr/>
          <p:nvPr/>
        </p:nvSpPr>
        <p:spPr>
          <a:xfrm>
            <a:off x="9033917" y="3696057"/>
            <a:ext cx="2294467" cy="329108"/>
          </a:xfrm>
          <a:prstGeom prst="roundRect">
            <a:avLst/>
          </a:prstGeom>
          <a:noFill/>
          <a:ln w="190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businesses that allow</a:t>
            </a:r>
          </a:p>
          <a:p>
            <a:r>
              <a:rPr lang="en-US" sz="1000" dirty="0">
                <a:solidFill>
                  <a:srgbClr val="262626"/>
                </a:solidFill>
              </a:rPr>
              <a:t>               smoking</a:t>
            </a:r>
          </a:p>
        </p:txBody>
      </p:sp>
      <p:sp>
        <p:nvSpPr>
          <p:cNvPr id="26" name="Rounded Rectangle 25"/>
          <p:cNvSpPr/>
          <p:nvPr/>
        </p:nvSpPr>
        <p:spPr>
          <a:xfrm>
            <a:off x="9033917" y="4077252"/>
            <a:ext cx="2294467" cy="329108"/>
          </a:xfrm>
          <a:prstGeom prst="roundRect">
            <a:avLst/>
          </a:prstGeom>
          <a:noFill/>
          <a:ln w="190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workplace</a:t>
            </a:r>
          </a:p>
        </p:txBody>
      </p:sp>
      <p:sp>
        <p:nvSpPr>
          <p:cNvPr id="27" name="Rounded Rectangle 26"/>
          <p:cNvSpPr/>
          <p:nvPr/>
        </p:nvSpPr>
        <p:spPr>
          <a:xfrm>
            <a:off x="9033917" y="4459376"/>
            <a:ext cx="2294467" cy="329108"/>
          </a:xfrm>
          <a:prstGeom prst="roundRect">
            <a:avLst/>
          </a:prstGeom>
          <a:noFill/>
          <a:ln w="190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Other</a:t>
            </a:r>
          </a:p>
        </p:txBody>
      </p:sp>
      <p:sp>
        <p:nvSpPr>
          <p:cNvPr id="31" name="Hexagon 30"/>
          <p:cNvSpPr/>
          <p:nvPr/>
        </p:nvSpPr>
        <p:spPr>
          <a:xfrm>
            <a:off x="9135530" y="1825181"/>
            <a:ext cx="364067" cy="329108"/>
          </a:xfrm>
          <a:prstGeom prst="hexagon">
            <a:avLst/>
          </a:prstGeom>
          <a:solidFill>
            <a:srgbClr val="9DC3E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39" name="Hexagon 38"/>
          <p:cNvSpPr/>
          <p:nvPr/>
        </p:nvSpPr>
        <p:spPr>
          <a:xfrm>
            <a:off x="9135530" y="2192053"/>
            <a:ext cx="364067" cy="329108"/>
          </a:xfrm>
          <a:prstGeom prst="hexagon">
            <a:avLst/>
          </a:prstGeom>
          <a:solidFill>
            <a:srgbClr val="9DC3E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2" name="Hexagon 41"/>
          <p:cNvSpPr/>
          <p:nvPr/>
        </p:nvSpPr>
        <p:spPr>
          <a:xfrm>
            <a:off x="9135530" y="2569672"/>
            <a:ext cx="364067" cy="329108"/>
          </a:xfrm>
          <a:prstGeom prst="hexagon">
            <a:avLst/>
          </a:prstGeom>
          <a:solidFill>
            <a:srgbClr val="9DC3E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5" name="Hexagon 44"/>
          <p:cNvSpPr/>
          <p:nvPr/>
        </p:nvSpPr>
        <p:spPr>
          <a:xfrm>
            <a:off x="9135530" y="2949961"/>
            <a:ext cx="364067" cy="329108"/>
          </a:xfrm>
          <a:prstGeom prst="hexagon">
            <a:avLst/>
          </a:prstGeom>
          <a:solidFill>
            <a:srgbClr val="9DC3E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8" name="Hexagon 47"/>
          <p:cNvSpPr/>
          <p:nvPr/>
        </p:nvSpPr>
        <p:spPr>
          <a:xfrm>
            <a:off x="9135530" y="3328631"/>
            <a:ext cx="364067" cy="329108"/>
          </a:xfrm>
          <a:prstGeom prst="hexagon">
            <a:avLst/>
          </a:prstGeom>
          <a:solidFill>
            <a:srgbClr val="9DC3E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1" name="Hexagon 50"/>
          <p:cNvSpPr/>
          <p:nvPr/>
        </p:nvSpPr>
        <p:spPr>
          <a:xfrm>
            <a:off x="9135530" y="3696057"/>
            <a:ext cx="364067" cy="329108"/>
          </a:xfrm>
          <a:prstGeom prst="hexagon">
            <a:avLst/>
          </a:prstGeom>
          <a:solidFill>
            <a:srgbClr val="9DC3E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4" name="Hexagon 53"/>
          <p:cNvSpPr/>
          <p:nvPr/>
        </p:nvSpPr>
        <p:spPr>
          <a:xfrm>
            <a:off x="9135530" y="4086083"/>
            <a:ext cx="364067" cy="329108"/>
          </a:xfrm>
          <a:prstGeom prst="hexagon">
            <a:avLst/>
          </a:prstGeom>
          <a:solidFill>
            <a:srgbClr val="9DC3E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7" name="Hexagon 56"/>
          <p:cNvSpPr/>
          <p:nvPr/>
        </p:nvSpPr>
        <p:spPr>
          <a:xfrm>
            <a:off x="9135530" y="4450868"/>
            <a:ext cx="364067" cy="329108"/>
          </a:xfrm>
          <a:prstGeom prst="hexagon">
            <a:avLst/>
          </a:prstGeom>
          <a:solidFill>
            <a:srgbClr val="9DC3E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61" name="TextBox 60"/>
          <p:cNvSpPr txBox="1"/>
          <p:nvPr/>
        </p:nvSpPr>
        <p:spPr>
          <a:xfrm>
            <a:off x="9033917" y="1574834"/>
            <a:ext cx="2294467" cy="261610"/>
          </a:xfrm>
          <a:prstGeom prst="rect">
            <a:avLst/>
          </a:prstGeom>
          <a:noFill/>
        </p:spPr>
        <p:txBody>
          <a:bodyPr wrap="square" rtlCol="0">
            <a:spAutoFit/>
          </a:bodyPr>
          <a:lstStyle/>
          <a:p>
            <a:pPr algn="ctr"/>
            <a:r>
              <a:rPr lang="en-US" sz="1100" b="1" dirty="0">
                <a:solidFill>
                  <a:srgbClr val="262626"/>
                </a:solidFill>
              </a:rPr>
              <a:t>WHERE SMOKE PIPES</a:t>
            </a:r>
            <a:endParaRPr lang="en-US" sz="1100" dirty="0"/>
          </a:p>
        </p:txBody>
      </p:sp>
      <p:sp>
        <p:nvSpPr>
          <p:cNvPr id="6" name="Rectangle 5"/>
          <p:cNvSpPr/>
          <p:nvPr/>
        </p:nvSpPr>
        <p:spPr>
          <a:xfrm>
            <a:off x="4195251" y="6194137"/>
            <a:ext cx="3848081" cy="584776"/>
          </a:xfrm>
          <a:prstGeom prst="rect">
            <a:avLst/>
          </a:prstGeom>
        </p:spPr>
        <p:txBody>
          <a:bodyPr wrap="square">
            <a:spAutoFit/>
          </a:bodyPr>
          <a:lstStyle/>
          <a:p>
            <a:r>
              <a:rPr lang="en-US" sz="800" dirty="0"/>
              <a:t>Q9. How often do you use…?</a:t>
            </a:r>
          </a:p>
          <a:p>
            <a:r>
              <a:rPr lang="en-US" sz="800" dirty="0"/>
              <a:t>Q10. How many years have you been using…?</a:t>
            </a:r>
          </a:p>
          <a:p>
            <a:pPr lvl="0"/>
            <a:r>
              <a:rPr lang="en-US" sz="800" dirty="0"/>
              <a:t>Q12. How many times do you use each of the following products in a typical day?</a:t>
            </a:r>
          </a:p>
          <a:p>
            <a:r>
              <a:rPr lang="en-US" sz="800" dirty="0"/>
              <a:t>Q13. Where do you typically use…? </a:t>
            </a:r>
          </a:p>
        </p:txBody>
      </p:sp>
      <p:sp>
        <p:nvSpPr>
          <p:cNvPr id="38" name="TextBox 37">
            <a:extLst>
              <a:ext uri="{FF2B5EF4-FFF2-40B4-BE49-F238E27FC236}">
                <a16:creationId xmlns:a16="http://schemas.microsoft.com/office/drawing/2014/main" id="{C1DE77FF-67A1-43D7-95C4-8911AF1029A3}"/>
              </a:ext>
            </a:extLst>
          </p:cNvPr>
          <p:cNvSpPr txBox="1"/>
          <p:nvPr/>
        </p:nvSpPr>
        <p:spPr>
          <a:xfrm>
            <a:off x="9118601" y="1859820"/>
            <a:ext cx="440266" cy="246221"/>
          </a:xfrm>
          <a:prstGeom prst="rect">
            <a:avLst/>
          </a:prstGeom>
          <a:noFill/>
        </p:spPr>
        <p:txBody>
          <a:bodyPr wrap="square" rtlCol="0">
            <a:spAutoFit/>
          </a:bodyPr>
          <a:lstStyle/>
          <a:p>
            <a:pPr algn="ctr"/>
            <a:r>
              <a:rPr lang="en-US" sz="1000" dirty="0">
                <a:solidFill>
                  <a:srgbClr val="262626"/>
                </a:solidFill>
              </a:rPr>
              <a:t>64%</a:t>
            </a:r>
          </a:p>
        </p:txBody>
      </p:sp>
      <p:sp>
        <p:nvSpPr>
          <p:cNvPr id="41" name="TextBox 40">
            <a:extLst>
              <a:ext uri="{FF2B5EF4-FFF2-40B4-BE49-F238E27FC236}">
                <a16:creationId xmlns:a16="http://schemas.microsoft.com/office/drawing/2014/main" id="{5D898A9D-3FCA-449F-89E1-333697AE62DE}"/>
              </a:ext>
            </a:extLst>
          </p:cNvPr>
          <p:cNvSpPr txBox="1"/>
          <p:nvPr/>
        </p:nvSpPr>
        <p:spPr>
          <a:xfrm>
            <a:off x="9118601" y="2226692"/>
            <a:ext cx="440266" cy="246221"/>
          </a:xfrm>
          <a:prstGeom prst="rect">
            <a:avLst/>
          </a:prstGeom>
          <a:noFill/>
        </p:spPr>
        <p:txBody>
          <a:bodyPr wrap="square" rtlCol="0">
            <a:spAutoFit/>
          </a:bodyPr>
          <a:lstStyle/>
          <a:p>
            <a:pPr algn="ctr"/>
            <a:r>
              <a:rPr lang="en-US" sz="1000" dirty="0">
                <a:solidFill>
                  <a:srgbClr val="262626"/>
                </a:solidFill>
              </a:rPr>
              <a:t>28%</a:t>
            </a:r>
          </a:p>
        </p:txBody>
      </p:sp>
      <p:sp>
        <p:nvSpPr>
          <p:cNvPr id="44" name="TextBox 43">
            <a:extLst>
              <a:ext uri="{FF2B5EF4-FFF2-40B4-BE49-F238E27FC236}">
                <a16:creationId xmlns:a16="http://schemas.microsoft.com/office/drawing/2014/main" id="{738B4B91-C88C-4355-9AE1-0A45A8C815C2}"/>
              </a:ext>
            </a:extLst>
          </p:cNvPr>
          <p:cNvSpPr txBox="1"/>
          <p:nvPr/>
        </p:nvSpPr>
        <p:spPr>
          <a:xfrm>
            <a:off x="9118601" y="2604311"/>
            <a:ext cx="440266" cy="246221"/>
          </a:xfrm>
          <a:prstGeom prst="rect">
            <a:avLst/>
          </a:prstGeom>
          <a:noFill/>
        </p:spPr>
        <p:txBody>
          <a:bodyPr wrap="square" rtlCol="0">
            <a:spAutoFit/>
          </a:bodyPr>
          <a:lstStyle/>
          <a:p>
            <a:pPr algn="ctr"/>
            <a:r>
              <a:rPr lang="en-US" sz="1000" dirty="0">
                <a:solidFill>
                  <a:srgbClr val="262626"/>
                </a:solidFill>
              </a:rPr>
              <a:t>19%</a:t>
            </a:r>
          </a:p>
        </p:txBody>
      </p:sp>
      <p:sp>
        <p:nvSpPr>
          <p:cNvPr id="47" name="TextBox 46">
            <a:extLst>
              <a:ext uri="{FF2B5EF4-FFF2-40B4-BE49-F238E27FC236}">
                <a16:creationId xmlns:a16="http://schemas.microsoft.com/office/drawing/2014/main" id="{DFB97813-C687-4879-B0CC-87F90F779E9C}"/>
              </a:ext>
            </a:extLst>
          </p:cNvPr>
          <p:cNvSpPr txBox="1"/>
          <p:nvPr/>
        </p:nvSpPr>
        <p:spPr>
          <a:xfrm>
            <a:off x="9118601" y="2984600"/>
            <a:ext cx="440266" cy="246221"/>
          </a:xfrm>
          <a:prstGeom prst="rect">
            <a:avLst/>
          </a:prstGeom>
          <a:noFill/>
        </p:spPr>
        <p:txBody>
          <a:bodyPr wrap="square" rtlCol="0">
            <a:spAutoFit/>
          </a:bodyPr>
          <a:lstStyle/>
          <a:p>
            <a:pPr algn="ctr"/>
            <a:r>
              <a:rPr lang="en-US" sz="1000" dirty="0">
                <a:solidFill>
                  <a:srgbClr val="262626"/>
                </a:solidFill>
              </a:rPr>
              <a:t>18%</a:t>
            </a:r>
          </a:p>
        </p:txBody>
      </p:sp>
      <p:sp>
        <p:nvSpPr>
          <p:cNvPr id="50" name="TextBox 49">
            <a:extLst>
              <a:ext uri="{FF2B5EF4-FFF2-40B4-BE49-F238E27FC236}">
                <a16:creationId xmlns:a16="http://schemas.microsoft.com/office/drawing/2014/main" id="{04F9D761-744A-4750-BB29-63BE9EA8839D}"/>
              </a:ext>
            </a:extLst>
          </p:cNvPr>
          <p:cNvSpPr txBox="1"/>
          <p:nvPr/>
        </p:nvSpPr>
        <p:spPr>
          <a:xfrm>
            <a:off x="9118601" y="3363270"/>
            <a:ext cx="440266" cy="246221"/>
          </a:xfrm>
          <a:prstGeom prst="rect">
            <a:avLst/>
          </a:prstGeom>
          <a:noFill/>
        </p:spPr>
        <p:txBody>
          <a:bodyPr wrap="square" rtlCol="0">
            <a:spAutoFit/>
          </a:bodyPr>
          <a:lstStyle/>
          <a:p>
            <a:pPr algn="ctr"/>
            <a:r>
              <a:rPr lang="en-US" sz="1000" dirty="0">
                <a:solidFill>
                  <a:srgbClr val="262626"/>
                </a:solidFill>
              </a:rPr>
              <a:t>46%</a:t>
            </a:r>
          </a:p>
        </p:txBody>
      </p:sp>
      <p:sp>
        <p:nvSpPr>
          <p:cNvPr id="53" name="TextBox 52">
            <a:extLst>
              <a:ext uri="{FF2B5EF4-FFF2-40B4-BE49-F238E27FC236}">
                <a16:creationId xmlns:a16="http://schemas.microsoft.com/office/drawing/2014/main" id="{1E147805-739E-4162-93D4-C63D60B69555}"/>
              </a:ext>
            </a:extLst>
          </p:cNvPr>
          <p:cNvSpPr txBox="1"/>
          <p:nvPr/>
        </p:nvSpPr>
        <p:spPr>
          <a:xfrm>
            <a:off x="9118601" y="3730696"/>
            <a:ext cx="440266" cy="246221"/>
          </a:xfrm>
          <a:prstGeom prst="rect">
            <a:avLst/>
          </a:prstGeom>
          <a:noFill/>
        </p:spPr>
        <p:txBody>
          <a:bodyPr wrap="square" rtlCol="0">
            <a:spAutoFit/>
          </a:bodyPr>
          <a:lstStyle/>
          <a:p>
            <a:pPr algn="ctr"/>
            <a:r>
              <a:rPr lang="en-US" sz="1000" dirty="0">
                <a:solidFill>
                  <a:srgbClr val="262626"/>
                </a:solidFill>
              </a:rPr>
              <a:t>13%</a:t>
            </a:r>
          </a:p>
        </p:txBody>
      </p:sp>
      <p:sp>
        <p:nvSpPr>
          <p:cNvPr id="56" name="TextBox 55">
            <a:extLst>
              <a:ext uri="{FF2B5EF4-FFF2-40B4-BE49-F238E27FC236}">
                <a16:creationId xmlns:a16="http://schemas.microsoft.com/office/drawing/2014/main" id="{3E959FCE-7723-4FB2-9487-7219DA03DC5E}"/>
              </a:ext>
            </a:extLst>
          </p:cNvPr>
          <p:cNvSpPr txBox="1"/>
          <p:nvPr/>
        </p:nvSpPr>
        <p:spPr>
          <a:xfrm>
            <a:off x="9118601" y="4120722"/>
            <a:ext cx="440266" cy="246221"/>
          </a:xfrm>
          <a:prstGeom prst="rect">
            <a:avLst/>
          </a:prstGeom>
          <a:noFill/>
        </p:spPr>
        <p:txBody>
          <a:bodyPr wrap="square" rtlCol="0">
            <a:spAutoFit/>
          </a:bodyPr>
          <a:lstStyle/>
          <a:p>
            <a:pPr algn="ctr"/>
            <a:r>
              <a:rPr lang="en-US" sz="1000" dirty="0">
                <a:solidFill>
                  <a:srgbClr val="262626"/>
                </a:solidFill>
              </a:rPr>
              <a:t>6%</a:t>
            </a:r>
          </a:p>
        </p:txBody>
      </p:sp>
      <p:sp>
        <p:nvSpPr>
          <p:cNvPr id="59" name="TextBox 58">
            <a:extLst>
              <a:ext uri="{FF2B5EF4-FFF2-40B4-BE49-F238E27FC236}">
                <a16:creationId xmlns:a16="http://schemas.microsoft.com/office/drawing/2014/main" id="{B715DEAD-29BA-4FF8-AB84-46AC21BA29B6}"/>
              </a:ext>
            </a:extLst>
          </p:cNvPr>
          <p:cNvSpPr txBox="1"/>
          <p:nvPr/>
        </p:nvSpPr>
        <p:spPr>
          <a:xfrm>
            <a:off x="9118601" y="4485507"/>
            <a:ext cx="440266" cy="246221"/>
          </a:xfrm>
          <a:prstGeom prst="rect">
            <a:avLst/>
          </a:prstGeom>
          <a:noFill/>
        </p:spPr>
        <p:txBody>
          <a:bodyPr wrap="square" rtlCol="0">
            <a:spAutoFit/>
          </a:bodyPr>
          <a:lstStyle/>
          <a:p>
            <a:pPr algn="ctr"/>
            <a:r>
              <a:rPr lang="en-US" sz="1000" dirty="0">
                <a:solidFill>
                  <a:srgbClr val="262626"/>
                </a:solidFill>
              </a:rPr>
              <a:t>3%</a:t>
            </a:r>
          </a:p>
        </p:txBody>
      </p:sp>
      <p:sp>
        <p:nvSpPr>
          <p:cNvPr id="40" name="TextBox 39"/>
          <p:cNvSpPr txBox="1"/>
          <p:nvPr/>
        </p:nvSpPr>
        <p:spPr>
          <a:xfrm>
            <a:off x="8918996" y="5824407"/>
            <a:ext cx="2845675" cy="230832"/>
          </a:xfrm>
          <a:prstGeom prst="rect">
            <a:avLst/>
          </a:prstGeom>
          <a:noFill/>
        </p:spPr>
        <p:txBody>
          <a:bodyPr wrap="square" rtlCol="0">
            <a:spAutoFit/>
          </a:bodyPr>
          <a:lstStyle/>
          <a:p>
            <a:r>
              <a:rPr lang="en-US" sz="900" dirty="0"/>
              <a:t>n=67 pipe users, unless otherwise noted</a:t>
            </a:r>
          </a:p>
        </p:txBody>
      </p:sp>
      <p:sp>
        <p:nvSpPr>
          <p:cNvPr id="43" name="TextBox 42"/>
          <p:cNvSpPr txBox="1"/>
          <p:nvPr/>
        </p:nvSpPr>
        <p:spPr>
          <a:xfrm>
            <a:off x="402587" y="760810"/>
            <a:ext cx="11574420" cy="738664"/>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30% have smoked pipes for more than 10 years, and they smoke primarily inside and outside their homes.</a:t>
            </a:r>
          </a:p>
          <a:p>
            <a:pPr>
              <a:buClr>
                <a:schemeClr val="tx1">
                  <a:lumMod val="65000"/>
                  <a:lumOff val="35000"/>
                </a:schemeClr>
              </a:buClr>
              <a:buSzPct val="100000"/>
            </a:pPr>
            <a:endParaRPr lang="en-US" sz="1600" dirty="0"/>
          </a:p>
        </p:txBody>
      </p:sp>
      <p:sp>
        <p:nvSpPr>
          <p:cNvPr id="46" name="TextBox 45"/>
          <p:cNvSpPr txBox="1"/>
          <p:nvPr/>
        </p:nvSpPr>
        <p:spPr>
          <a:xfrm>
            <a:off x="8918996" y="6079101"/>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359184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580005"/>
            <a:chOff x="0" y="412249"/>
            <a:chExt cx="12192000" cy="580005"/>
          </a:xfrm>
          <a:solidFill>
            <a:srgbClr val="9DC3E6"/>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1" y="495515"/>
              <a:ext cx="12029761" cy="400110"/>
            </a:xfrm>
            <a:prstGeom prst="rect">
              <a:avLst/>
            </a:prstGeom>
            <a:grpFill/>
          </p:spPr>
          <p:txBody>
            <a:bodyPr wrap="square" rtlCol="0">
              <a:spAutoFit/>
            </a:bodyPr>
            <a:lstStyle/>
            <a:p>
              <a:r>
                <a:rPr lang="en-US" sz="2000" b="1" dirty="0">
                  <a:solidFill>
                    <a:schemeClr val="tx1">
                      <a:lumMod val="65000"/>
                      <a:lumOff val="35000"/>
                    </a:schemeClr>
                  </a:solidFill>
                </a:rPr>
                <a:t>Pipes are typically smoked in the evening when relaxing or when around others who are using.</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41</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780654205"/>
              </p:ext>
            </p:extLst>
          </p:nvPr>
        </p:nvGraphicFramePr>
        <p:xfrm>
          <a:off x="2772464" y="2425706"/>
          <a:ext cx="2379136" cy="2802117"/>
        </p:xfrm>
        <a:graphic>
          <a:graphicData uri="http://schemas.openxmlformats.org/drawingml/2006/table">
            <a:tbl>
              <a:tblPr/>
              <a:tblGrid>
                <a:gridCol w="1744136">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tblGrid>
              <a:tr h="351404">
                <a:tc>
                  <a:txBody>
                    <a:bodyPr/>
                    <a:lstStyle/>
                    <a:p>
                      <a:pPr algn="l" fontAlgn="t"/>
                      <a:r>
                        <a:rPr lang="en-US" sz="1000" b="0" i="0" u="none" strike="noStrike" dirty="0">
                          <a:solidFill>
                            <a:srgbClr val="000000"/>
                          </a:solidFill>
                          <a:effectLst/>
                          <a:latin typeface="+mn-lt"/>
                        </a:rPr>
                        <a:t>After meals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24%</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66046">
                <a:tc>
                  <a:txBody>
                    <a:bodyPr/>
                    <a:lstStyle/>
                    <a:p>
                      <a:pPr algn="l" fontAlgn="t"/>
                      <a:r>
                        <a:rPr lang="en-US" sz="1000" b="0" i="0" u="none" strike="noStrike" dirty="0">
                          <a:solidFill>
                            <a:srgbClr val="000000"/>
                          </a:solidFill>
                          <a:effectLst/>
                          <a:latin typeface="+mn-lt"/>
                        </a:rPr>
                        <a:t>In the evening when you are relaxing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51404">
                <a:tc>
                  <a:txBody>
                    <a:bodyPr/>
                    <a:lstStyle/>
                    <a:p>
                      <a:pPr algn="l" fontAlgn="t"/>
                      <a:r>
                        <a:rPr lang="en-US" sz="1000" b="0" i="0" u="none" strike="noStrike" dirty="0">
                          <a:solidFill>
                            <a:srgbClr val="000000"/>
                          </a:solidFill>
                          <a:effectLst/>
                          <a:latin typeface="+mn-lt"/>
                        </a:rPr>
                        <a:t>When drinking alcohol</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30%</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51404">
                <a:tc>
                  <a:txBody>
                    <a:bodyPr/>
                    <a:lstStyle/>
                    <a:p>
                      <a:pPr algn="l" fontAlgn="t"/>
                      <a:r>
                        <a:rPr lang="en-US" sz="1000" b="0" i="0" u="none" strike="noStrike" dirty="0">
                          <a:solidFill>
                            <a:srgbClr val="000000"/>
                          </a:solidFill>
                          <a:effectLst/>
                          <a:latin typeface="+mn-lt"/>
                        </a:rPr>
                        <a:t>When you first wake up</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21%</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66046">
                <a:tc>
                  <a:txBody>
                    <a:bodyPr/>
                    <a:lstStyle/>
                    <a:p>
                      <a:pPr algn="l" fontAlgn="t"/>
                      <a:r>
                        <a:rPr lang="en-US" sz="1000" b="0" i="0" u="none" strike="noStrike" dirty="0">
                          <a:solidFill>
                            <a:srgbClr val="000000"/>
                          </a:solidFill>
                          <a:effectLst/>
                          <a:latin typeface="+mn-lt"/>
                        </a:rPr>
                        <a:t>When you are around others who are using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66046">
                <a:tc>
                  <a:txBody>
                    <a:bodyPr/>
                    <a:lstStyle/>
                    <a:p>
                      <a:pPr algn="l" fontAlgn="t"/>
                      <a:r>
                        <a:rPr lang="en-US" sz="1000" b="0" i="0" u="none" strike="noStrike" dirty="0">
                          <a:solidFill>
                            <a:srgbClr val="000000"/>
                          </a:solidFill>
                          <a:effectLst/>
                          <a:latin typeface="+mn-lt"/>
                        </a:rPr>
                        <a:t>At social events with friends/family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31%</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298363">
                <a:tc>
                  <a:txBody>
                    <a:bodyPr/>
                    <a:lstStyle/>
                    <a:p>
                      <a:pPr algn="l" fontAlgn="t"/>
                      <a:r>
                        <a:rPr lang="en-US" sz="1000" b="0" i="0" u="none" strike="noStrike" dirty="0">
                          <a:solidFill>
                            <a:srgbClr val="000000"/>
                          </a:solidFill>
                          <a:effectLst/>
                          <a:latin typeface="+mn-lt"/>
                        </a:rPr>
                        <a:t>After work</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34%</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51404">
                <a:tc>
                  <a:txBody>
                    <a:bodyPr/>
                    <a:lstStyle/>
                    <a:p>
                      <a:pPr algn="l" fontAlgn="t"/>
                      <a:r>
                        <a:rPr lang="en-US" sz="1000" b="0" i="0" u="none" strike="noStrike" dirty="0">
                          <a:solidFill>
                            <a:srgbClr val="000000"/>
                          </a:solidFill>
                          <a:effectLst/>
                          <a:latin typeface="+mn-lt"/>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17749899"/>
              </p:ext>
            </p:extLst>
          </p:nvPr>
        </p:nvGraphicFramePr>
        <p:xfrm>
          <a:off x="6887229" y="2376938"/>
          <a:ext cx="2235200" cy="2982131"/>
        </p:xfrm>
        <a:graphic>
          <a:graphicData uri="http://schemas.openxmlformats.org/drawingml/2006/table">
            <a:tbl>
              <a:tblPr/>
              <a:tblGrid>
                <a:gridCol w="1744134">
                  <a:extLst>
                    <a:ext uri="{9D8B030D-6E8A-4147-A177-3AD203B41FA5}">
                      <a16:colId xmlns:a16="http://schemas.microsoft.com/office/drawing/2014/main" val="20000"/>
                    </a:ext>
                  </a:extLst>
                </a:gridCol>
                <a:gridCol w="491066">
                  <a:extLst>
                    <a:ext uri="{9D8B030D-6E8A-4147-A177-3AD203B41FA5}">
                      <a16:colId xmlns:a16="http://schemas.microsoft.com/office/drawing/2014/main" val="20001"/>
                    </a:ext>
                  </a:extLst>
                </a:gridCol>
              </a:tblGrid>
              <a:tr h="329821">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19%</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29821">
                <a:tc>
                  <a:txBody>
                    <a:bodyPr/>
                    <a:lstStyle/>
                    <a:p>
                      <a:pPr algn="l" fontAlgn="t"/>
                      <a:r>
                        <a:rPr lang="en-US" sz="1000" b="0" i="0" u="none" strike="noStrike" dirty="0">
                          <a:solidFill>
                            <a:srgbClr val="000000"/>
                          </a:solidFill>
                          <a:effectLst/>
                          <a:latin typeface="Arial"/>
                        </a:rPr>
                        <a:t>Tobacco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57%</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29821">
                <a:tc>
                  <a:txBody>
                    <a:bodyPr/>
                    <a:lstStyle/>
                    <a:p>
                      <a:pPr algn="l" fontAlgn="t"/>
                      <a:r>
                        <a:rPr lang="en-US" sz="1000" b="0" i="0" u="none" strike="noStrike" dirty="0">
                          <a:solidFill>
                            <a:srgbClr val="000000"/>
                          </a:solidFill>
                          <a:effectLst/>
                          <a:latin typeface="Arial"/>
                        </a:rPr>
                        <a:t>Grocery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8%</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29821">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28%</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29821">
                <a:tc>
                  <a:txBody>
                    <a:bodyPr/>
                    <a:lstStyle/>
                    <a:p>
                      <a:pPr algn="l" fontAlgn="t"/>
                      <a:r>
                        <a:rPr lang="en-US" sz="1000" b="0" i="0" u="none" strike="noStrike" dirty="0">
                          <a:solidFill>
                            <a:srgbClr val="000000"/>
                          </a:solidFill>
                          <a:effectLst/>
                          <a:latin typeface="Arial"/>
                        </a:rPr>
                        <a:t>Drug store/pharmacy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29821">
                <a:tc>
                  <a:txBody>
                    <a:bodyPr/>
                    <a:lstStyle/>
                    <a:p>
                      <a:pPr algn="l" fontAlgn="t"/>
                      <a:r>
                        <a:rPr lang="en-US" sz="1000" b="0" i="0" u="none" strike="noStrike">
                          <a:solidFill>
                            <a:srgbClr val="000000"/>
                          </a:solidFill>
                          <a:effectLst/>
                          <a:latin typeface="Arial"/>
                        </a:rPr>
                        <a:t>A friend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24%</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29821">
                <a:tc>
                  <a:txBody>
                    <a:bodyPr/>
                    <a:lstStyle/>
                    <a:p>
                      <a:pPr algn="l" fontAlgn="t"/>
                      <a:r>
                        <a:rPr lang="en-US" sz="1000" b="0" i="0" u="none" strike="noStrike">
                          <a:solidFill>
                            <a:srgbClr val="000000"/>
                          </a:solidFill>
                          <a:effectLst/>
                          <a:latin typeface="Arial"/>
                        </a:rPr>
                        <a:t>Online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21%</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43563">
                <a:tc>
                  <a:txBody>
                    <a:bodyPr/>
                    <a:lstStyle/>
                    <a:p>
                      <a:pPr algn="l" fontAlgn="t"/>
                      <a:r>
                        <a:rPr lang="en-US" sz="1000" b="0" i="0" u="none" strike="noStrike">
                          <a:solidFill>
                            <a:srgbClr val="000000"/>
                          </a:solidFill>
                          <a:effectLst/>
                          <a:latin typeface="Arial"/>
                        </a:rPr>
                        <a:t>A family member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8%</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29821">
                <a:tc>
                  <a:txBody>
                    <a:bodyPr/>
                    <a:lstStyle/>
                    <a:p>
                      <a:pPr algn="l" fontAlgn="t"/>
                      <a:r>
                        <a:rPr lang="en-US" sz="1000" b="0" i="0" u="none" strike="noStrike" dirty="0">
                          <a:solidFill>
                            <a:srgbClr val="000000"/>
                          </a:solidFill>
                          <a:effectLst/>
                          <a:latin typeface="Arial"/>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8%</a:t>
                      </a:r>
                    </a:p>
                  </a:txBody>
                  <a:tcPr marL="12700" marR="12700" marT="12700" marB="0" anchor="ctr">
                    <a:lnL>
                      <a:noFill/>
                    </a:lnL>
                    <a:lnR>
                      <a:noFill/>
                    </a:lnR>
                    <a:lnT>
                      <a:noFill/>
                    </a:lnT>
                    <a:lnB>
                      <a:noFill/>
                    </a:lnB>
                  </a:tcPr>
                </a:tc>
                <a:extLst>
                  <a:ext uri="{0D108BD9-81ED-4DB2-BD59-A6C34878D82A}">
                    <a16:rowId xmlns:a16="http://schemas.microsoft.com/office/drawing/2014/main" val="10008"/>
                  </a:ext>
                </a:extLst>
              </a:tr>
            </a:tbl>
          </a:graphicData>
        </a:graphic>
      </p:graphicFrame>
      <p:grpSp>
        <p:nvGrpSpPr>
          <p:cNvPr id="91" name="Group 90"/>
          <p:cNvGrpSpPr/>
          <p:nvPr/>
        </p:nvGrpSpPr>
        <p:grpSpPr>
          <a:xfrm>
            <a:off x="1925762" y="1940217"/>
            <a:ext cx="3225839" cy="3318933"/>
            <a:chOff x="76164" y="3048000"/>
            <a:chExt cx="3225839" cy="3318933"/>
          </a:xfrm>
        </p:grpSpPr>
        <p:sp>
          <p:nvSpPr>
            <p:cNvPr id="69" name="TextBox 68"/>
            <p:cNvSpPr txBox="1"/>
            <p:nvPr/>
          </p:nvSpPr>
          <p:spPr>
            <a:xfrm>
              <a:off x="697254" y="3113283"/>
              <a:ext cx="2294467" cy="261610"/>
            </a:xfrm>
            <a:prstGeom prst="rect">
              <a:avLst/>
            </a:prstGeom>
            <a:noFill/>
          </p:spPr>
          <p:txBody>
            <a:bodyPr wrap="square" rtlCol="0">
              <a:spAutoFit/>
            </a:bodyPr>
            <a:lstStyle/>
            <a:p>
              <a:pPr algn="ctr"/>
              <a:r>
                <a:rPr lang="en-US" sz="1100" b="1" dirty="0">
                  <a:solidFill>
                    <a:srgbClr val="262626"/>
                  </a:solidFill>
                </a:rPr>
                <a:t>WHEN USE PIPES</a:t>
              </a:r>
              <a:endParaRPr lang="en-US" sz="1100" dirty="0"/>
            </a:p>
          </p:txBody>
        </p:sp>
        <p:grpSp>
          <p:nvGrpSpPr>
            <p:cNvPr id="78" name="Group 77"/>
            <p:cNvGrpSpPr/>
            <p:nvPr/>
          </p:nvGrpSpPr>
          <p:grpSpPr>
            <a:xfrm>
              <a:off x="193683" y="3448599"/>
              <a:ext cx="602185" cy="2452767"/>
              <a:chOff x="-114749" y="3475954"/>
              <a:chExt cx="602185" cy="2452767"/>
            </a:xfrm>
          </p:grpSpPr>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 y="3475954"/>
                <a:ext cx="437299" cy="239576"/>
              </a:xfrm>
              <a:prstGeom prst="rect">
                <a:avLst/>
              </a:prstGeom>
            </p:spPr>
          </p:pic>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49" y="3906030"/>
                <a:ext cx="597319" cy="213442"/>
              </a:xfrm>
              <a:prstGeom prst="rect">
                <a:avLst/>
              </a:prstGeom>
            </p:spPr>
          </p:pic>
          <p:pic>
            <p:nvPicPr>
              <p:cNvPr id="72" name="Picture 7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46" y="4191842"/>
                <a:ext cx="357698" cy="263278"/>
              </a:xfrm>
              <a:prstGeom prst="rect">
                <a:avLst/>
              </a:prstGeom>
            </p:spPr>
          </p:pic>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947" y="4540882"/>
                <a:ext cx="268334" cy="268334"/>
              </a:xfrm>
              <a:prstGeom prst="rect">
                <a:avLst/>
              </a:prstGeom>
            </p:spPr>
          </p:pic>
          <p:pic>
            <p:nvPicPr>
              <p:cNvPr id="74" name="Picture 7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8963" y="4926969"/>
                <a:ext cx="375446" cy="430822"/>
              </a:xfrm>
              <a:prstGeom prst="rect">
                <a:avLst/>
              </a:prstGeom>
            </p:spPr>
          </p:pic>
          <p:pic>
            <p:nvPicPr>
              <p:cNvPr id="75" name="Picture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82" y="5232400"/>
                <a:ext cx="458154" cy="413503"/>
              </a:xfrm>
              <a:prstGeom prst="rect">
                <a:avLst/>
              </a:prstGeom>
            </p:spPr>
          </p:pic>
          <p:pic>
            <p:nvPicPr>
              <p:cNvPr id="76" name="Picture 7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69" y="5603568"/>
                <a:ext cx="325153" cy="325153"/>
              </a:xfrm>
              <a:prstGeom prst="rect">
                <a:avLst/>
              </a:prstGeom>
            </p:spPr>
          </p:pic>
        </p:grpSp>
        <p:sp>
          <p:nvSpPr>
            <p:cNvPr id="79" name="Rounded Rectangle 78"/>
            <p:cNvSpPr/>
            <p:nvPr/>
          </p:nvSpPr>
          <p:spPr>
            <a:xfrm>
              <a:off x="76164" y="3048000"/>
              <a:ext cx="3225839" cy="3318933"/>
            </a:xfrm>
            <a:prstGeom prst="roundRect">
              <a:avLst/>
            </a:prstGeom>
            <a:noFill/>
            <a:ln w="5715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6610567" y="1965513"/>
            <a:ext cx="2294467" cy="261610"/>
          </a:xfrm>
          <a:prstGeom prst="rect">
            <a:avLst/>
          </a:prstGeom>
          <a:noFill/>
        </p:spPr>
        <p:txBody>
          <a:bodyPr wrap="square" rtlCol="0">
            <a:spAutoFit/>
          </a:bodyPr>
          <a:lstStyle/>
          <a:p>
            <a:pPr algn="ctr"/>
            <a:r>
              <a:rPr lang="en-US" sz="1100" b="1" dirty="0">
                <a:solidFill>
                  <a:srgbClr val="262626"/>
                </a:solidFill>
              </a:rPr>
              <a:t>WHERE BUY PIPES</a:t>
            </a:r>
            <a:endParaRPr lang="en-US" sz="1100" dirty="0"/>
          </a:p>
        </p:txBody>
      </p:sp>
      <p:sp>
        <p:nvSpPr>
          <p:cNvPr id="81" name="Rounded Rectangle 80"/>
          <p:cNvSpPr/>
          <p:nvPr/>
        </p:nvSpPr>
        <p:spPr>
          <a:xfrm>
            <a:off x="6114859" y="1940216"/>
            <a:ext cx="3154502" cy="3504065"/>
          </a:xfrm>
          <a:prstGeom prst="roundRect">
            <a:avLst/>
          </a:prstGeom>
          <a:noFill/>
          <a:ln w="57150" cmpd="sng">
            <a:solidFill>
              <a:srgbClr val="9DC3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0" name="Group 89"/>
          <p:cNvGrpSpPr/>
          <p:nvPr/>
        </p:nvGrpSpPr>
        <p:grpSpPr>
          <a:xfrm>
            <a:off x="6324108" y="2288664"/>
            <a:ext cx="417693" cy="2774147"/>
            <a:chOff x="5597617" y="3503924"/>
            <a:chExt cx="417693" cy="2774147"/>
          </a:xfrm>
        </p:grpSpPr>
        <p:pic>
          <p:nvPicPr>
            <p:cNvPr id="82" name="Picture 8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29247" y="3503924"/>
              <a:ext cx="386063" cy="370621"/>
            </a:xfrm>
            <a:prstGeom prst="rect">
              <a:avLst/>
            </a:prstGeom>
          </p:spPr>
        </p:pic>
        <p:pic>
          <p:nvPicPr>
            <p:cNvPr id="83" name="Picture 8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29247" y="3888701"/>
              <a:ext cx="377993" cy="309119"/>
            </a:xfrm>
            <a:prstGeom prst="rect">
              <a:avLst/>
            </a:prstGeom>
          </p:spPr>
        </p:pic>
        <p:pic>
          <p:nvPicPr>
            <p:cNvPr id="84" name="Picture 8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4046" y="4226214"/>
              <a:ext cx="309595" cy="309595"/>
            </a:xfrm>
            <a:prstGeom prst="rect">
              <a:avLst/>
            </a:prstGeom>
          </p:spPr>
        </p:pic>
        <p:pic>
          <p:nvPicPr>
            <p:cNvPr id="85" name="Picture 8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52550" y="4552144"/>
              <a:ext cx="362760" cy="286101"/>
            </a:xfrm>
            <a:prstGeom prst="rect">
              <a:avLst/>
            </a:prstGeom>
          </p:spPr>
        </p:pic>
        <p:pic>
          <p:nvPicPr>
            <p:cNvPr id="86" name="Picture 8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78210" y="4899614"/>
              <a:ext cx="305431" cy="305431"/>
            </a:xfrm>
            <a:prstGeom prst="rect">
              <a:avLst/>
            </a:prstGeom>
          </p:spPr>
        </p:pic>
        <p:pic>
          <p:nvPicPr>
            <p:cNvPr id="87" name="Picture 8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97617" y="5261750"/>
              <a:ext cx="337061" cy="255931"/>
            </a:xfrm>
            <a:prstGeom prst="rect">
              <a:avLst/>
            </a:prstGeom>
          </p:spPr>
        </p:pic>
        <p:pic>
          <p:nvPicPr>
            <p:cNvPr id="88" name="Picture 8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29247" y="5556476"/>
              <a:ext cx="344890" cy="344890"/>
            </a:xfrm>
            <a:prstGeom prst="rect">
              <a:avLst/>
            </a:prstGeom>
          </p:spPr>
        </p:pic>
        <p:pic>
          <p:nvPicPr>
            <p:cNvPr id="89" name="Picture 8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8690" y="5930636"/>
              <a:ext cx="384951" cy="347435"/>
            </a:xfrm>
            <a:prstGeom prst="rect">
              <a:avLst/>
            </a:prstGeom>
          </p:spPr>
        </p:pic>
      </p:grpSp>
      <p:sp>
        <p:nvSpPr>
          <p:cNvPr id="6" name="Rectangle 5"/>
          <p:cNvSpPr/>
          <p:nvPr/>
        </p:nvSpPr>
        <p:spPr>
          <a:xfrm>
            <a:off x="4435431" y="6417067"/>
            <a:ext cx="2650067" cy="338554"/>
          </a:xfrm>
          <a:prstGeom prst="rect">
            <a:avLst/>
          </a:prstGeom>
        </p:spPr>
        <p:txBody>
          <a:bodyPr wrap="square">
            <a:spAutoFit/>
          </a:bodyPr>
          <a:lstStyle/>
          <a:p>
            <a:r>
              <a:rPr lang="en-US" sz="800" dirty="0"/>
              <a:t>Q14. When are you most likely to use…? </a:t>
            </a:r>
          </a:p>
          <a:p>
            <a:r>
              <a:rPr lang="en-US" sz="800" dirty="0"/>
              <a:t>Q16. Where do you typically buy…? </a:t>
            </a:r>
          </a:p>
        </p:txBody>
      </p:sp>
      <p:sp>
        <p:nvSpPr>
          <p:cNvPr id="31" name="TextBox 30"/>
          <p:cNvSpPr txBox="1"/>
          <p:nvPr/>
        </p:nvSpPr>
        <p:spPr>
          <a:xfrm>
            <a:off x="8918996" y="5824407"/>
            <a:ext cx="2845675" cy="230832"/>
          </a:xfrm>
          <a:prstGeom prst="rect">
            <a:avLst/>
          </a:prstGeom>
          <a:noFill/>
        </p:spPr>
        <p:txBody>
          <a:bodyPr wrap="square" rtlCol="0">
            <a:spAutoFit/>
          </a:bodyPr>
          <a:lstStyle/>
          <a:p>
            <a:r>
              <a:rPr lang="en-US" sz="900" dirty="0"/>
              <a:t>n=67 pipe users, unless otherwise noted</a:t>
            </a:r>
          </a:p>
        </p:txBody>
      </p:sp>
      <p:sp>
        <p:nvSpPr>
          <p:cNvPr id="32" name="TextBox 31"/>
          <p:cNvSpPr txBox="1"/>
          <p:nvPr/>
        </p:nvSpPr>
        <p:spPr>
          <a:xfrm>
            <a:off x="402587" y="760810"/>
            <a:ext cx="11574420" cy="984885"/>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Most Idahoans buy their pipe supplies at a tobacco store, but many are also buying at </a:t>
            </a:r>
            <a:r>
              <a:rPr lang="en-US" sz="1600" dirty="0" err="1"/>
              <a:t>vape</a:t>
            </a:r>
            <a:r>
              <a:rPr lang="en-US" sz="1600" dirty="0"/>
              <a:t> shops or online while one-quarter say a friend gets supplies for them.</a:t>
            </a:r>
          </a:p>
          <a:p>
            <a:pPr>
              <a:buClr>
                <a:schemeClr val="tx1">
                  <a:lumMod val="65000"/>
                  <a:lumOff val="35000"/>
                </a:schemeClr>
              </a:buClr>
              <a:buSzPct val="100000"/>
            </a:pPr>
            <a:endParaRPr lang="en-US" sz="1600" dirty="0"/>
          </a:p>
        </p:txBody>
      </p:sp>
    </p:spTree>
    <p:extLst>
      <p:ext uri="{BB962C8B-B14F-4D97-AF65-F5344CB8AC3E}">
        <p14:creationId xmlns:p14="http://schemas.microsoft.com/office/powerpoint/2010/main" val="4081329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063F0DE-D694-491F-8368-82562CFA209F}"/>
              </a:ext>
            </a:extLst>
          </p:cNvPr>
          <p:cNvGrpSpPr/>
          <p:nvPr/>
        </p:nvGrpSpPr>
        <p:grpSpPr>
          <a:xfrm>
            <a:off x="4416813" y="2344332"/>
            <a:ext cx="3132898" cy="2962959"/>
            <a:chOff x="5239764" y="857011"/>
            <a:chExt cx="3022599" cy="2171390"/>
          </a:xfrm>
        </p:grpSpPr>
        <p:graphicFrame>
          <p:nvGraphicFramePr>
            <p:cNvPr id="16" name="Chart 15">
              <a:extLst>
                <a:ext uri="{FF2B5EF4-FFF2-40B4-BE49-F238E27FC236}">
                  <a16:creationId xmlns:a16="http://schemas.microsoft.com/office/drawing/2014/main" id="{B4F02A3A-2275-41A6-8DF8-97E02EF2B871}"/>
                </a:ext>
              </a:extLst>
            </p:cNvPr>
            <p:cNvGraphicFramePr/>
            <p:nvPr>
              <p:extLst>
                <p:ext uri="{D42A27DB-BD31-4B8C-83A1-F6EECF244321}">
                  <p14:modId xmlns:p14="http://schemas.microsoft.com/office/powerpoint/2010/main" val="3076482219"/>
                </p:ext>
              </p:extLst>
            </p:nvPr>
          </p:nvGraphicFramePr>
          <p:xfrm>
            <a:off x="5239764" y="1164677"/>
            <a:ext cx="3022599" cy="186372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567C8761-909C-4F58-977F-761AB3C44E82}"/>
                </a:ext>
              </a:extLst>
            </p:cNvPr>
            <p:cNvSpPr/>
            <p:nvPr/>
          </p:nvSpPr>
          <p:spPr>
            <a:xfrm>
              <a:off x="5620763" y="857011"/>
              <a:ext cx="2109370" cy="281941"/>
            </a:xfrm>
            <a:prstGeom prst="rect">
              <a:avLst/>
            </a:prstGeom>
          </p:spPr>
          <p:txBody>
            <a:bodyPr wrap="square">
              <a:spAutoFit/>
            </a:bodyPr>
            <a:lstStyle/>
            <a:p>
              <a:pPr algn="ctr" fontAlgn="t"/>
              <a:r>
                <a:rPr lang="en-US" sz="1100" dirty="0">
                  <a:solidFill>
                    <a:srgbClr val="000000"/>
                  </a:solidFill>
                </a:rPr>
                <a:t>TIMES TRIED TO QUIT  </a:t>
              </a:r>
            </a:p>
            <a:p>
              <a:pPr algn="ctr" fontAlgn="t"/>
              <a:r>
                <a:rPr lang="en-US" sz="800" dirty="0">
                  <a:solidFill>
                    <a:srgbClr val="000000"/>
                  </a:solidFill>
                </a:rPr>
                <a:t>(n=8</a:t>
              </a:r>
              <a:r>
                <a:rPr lang="en-US" sz="800" b="1" dirty="0">
                  <a:solidFill>
                    <a:srgbClr val="FF0000"/>
                  </a:solidFill>
                </a:rPr>
                <a:t>*</a:t>
              </a:r>
              <a:r>
                <a:rPr lang="en-US" sz="800" dirty="0">
                  <a:solidFill>
                    <a:srgbClr val="000000"/>
                  </a:solidFill>
                </a:rPr>
                <a:t> who have quit/tried to quit)</a:t>
              </a:r>
            </a:p>
          </p:txBody>
        </p:sp>
      </p:grpSp>
      <p:grpSp>
        <p:nvGrpSpPr>
          <p:cNvPr id="3" name="Group 2"/>
          <p:cNvGrpSpPr/>
          <p:nvPr/>
        </p:nvGrpSpPr>
        <p:grpSpPr>
          <a:xfrm>
            <a:off x="0" y="0"/>
            <a:ext cx="12192000" cy="580005"/>
            <a:chOff x="0" y="412249"/>
            <a:chExt cx="12192000" cy="580005"/>
          </a:xfrm>
          <a:solidFill>
            <a:srgbClr val="9DC3E6"/>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9360568" cy="400110"/>
            </a:xfrm>
            <a:prstGeom prst="rect">
              <a:avLst/>
            </a:prstGeom>
            <a:grpFill/>
          </p:spPr>
          <p:txBody>
            <a:bodyPr wrap="square" rtlCol="0">
              <a:spAutoFit/>
            </a:bodyPr>
            <a:lstStyle/>
            <a:p>
              <a:r>
                <a:rPr lang="en-US" sz="2000" b="1" dirty="0">
                  <a:solidFill>
                    <a:schemeClr val="tx1">
                      <a:lumMod val="65000"/>
                      <a:lumOff val="35000"/>
                    </a:schemeClr>
                  </a:solidFill>
                </a:rPr>
                <a:t>Many Idahoans claim to smoke pipes only socially. </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42</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4190850917"/>
              </p:ext>
            </p:extLst>
          </p:nvPr>
        </p:nvGraphicFramePr>
        <p:xfrm>
          <a:off x="8635202" y="2344332"/>
          <a:ext cx="2675468" cy="1892620"/>
        </p:xfrm>
        <a:graphic>
          <a:graphicData uri="http://schemas.openxmlformats.org/drawingml/2006/table">
            <a:tbl>
              <a:tblPr>
                <a:effectLst>
                  <a:outerShdw blurRad="50800" dist="38100" dir="2700000" algn="tl" rotWithShape="0">
                    <a:srgbClr val="000000">
                      <a:alpha val="43000"/>
                    </a:srgbClr>
                  </a:outerShdw>
                </a:effectLst>
              </a:tblPr>
              <a:tblGrid>
                <a:gridCol w="2235201">
                  <a:extLst>
                    <a:ext uri="{9D8B030D-6E8A-4147-A177-3AD203B41FA5}">
                      <a16:colId xmlns:a16="http://schemas.microsoft.com/office/drawing/2014/main" val="20000"/>
                    </a:ext>
                  </a:extLst>
                </a:gridCol>
                <a:gridCol w="440267">
                  <a:extLst>
                    <a:ext uri="{9D8B030D-6E8A-4147-A177-3AD203B41FA5}">
                      <a16:colId xmlns:a16="http://schemas.microsoft.com/office/drawing/2014/main" val="20001"/>
                    </a:ext>
                  </a:extLst>
                </a:gridCol>
              </a:tblGrid>
              <a:tr h="190212">
                <a:tc gridSpan="2">
                  <a:txBody>
                    <a:bodyPr/>
                    <a:lstStyle/>
                    <a:p>
                      <a:pPr algn="ctr" fontAlgn="t"/>
                      <a:r>
                        <a:rPr lang="en-US" sz="1100" b="0" i="0" u="none" strike="noStrike" dirty="0">
                          <a:solidFill>
                            <a:srgbClr val="000000"/>
                          </a:solidFill>
                          <a:effectLst/>
                          <a:latin typeface="+mn-lt"/>
                        </a:rPr>
                        <a:t>REASONS FOR QUITTING</a:t>
                      </a:r>
                    </a:p>
                    <a:p>
                      <a:pPr algn="ctr" fontAlgn="t"/>
                      <a:r>
                        <a:rPr lang="en-US" sz="800" b="0" i="0" u="none" strike="noStrike" dirty="0">
                          <a:solidFill>
                            <a:srgbClr val="000000"/>
                          </a:solidFill>
                          <a:effectLst/>
                          <a:latin typeface="+mn-lt"/>
                        </a:rPr>
                        <a:t>(n=8</a:t>
                      </a:r>
                      <a:r>
                        <a:rPr lang="en-US" sz="800" b="1" i="0" u="none" strike="noStrike" dirty="0">
                          <a:solidFill>
                            <a:srgbClr val="FF0000"/>
                          </a:solidFill>
                          <a:effectLst/>
                          <a:latin typeface="+mn-lt"/>
                        </a:rPr>
                        <a:t>*</a:t>
                      </a:r>
                      <a:r>
                        <a:rPr lang="en-US" sz="800" b="0" i="0" u="none" strike="noStrike" dirty="0">
                          <a:solidFill>
                            <a:srgbClr val="000000"/>
                          </a:solidFill>
                          <a:effectLst/>
                          <a:latin typeface="+mn-lt"/>
                        </a:rPr>
                        <a:t> who have quit/tried to quit)</a:t>
                      </a:r>
                    </a:p>
                    <a:p>
                      <a:pPr algn="ctr" fontAlgn="t"/>
                      <a:endParaRPr lang="en-US" sz="800" b="0" i="0" u="none" strike="noStrike" dirty="0">
                        <a:solidFill>
                          <a:srgbClr val="000000"/>
                        </a:solidFill>
                        <a:effectLst/>
                        <a:latin typeface="+mn-lt"/>
                      </a:endParaRPr>
                    </a:p>
                  </a:txBody>
                  <a:tcPr marL="12700" marR="12700" marT="12700" marB="0">
                    <a:lnL>
                      <a:noFill/>
                    </a:lnL>
                    <a:lnR>
                      <a:noFill/>
                    </a:lnR>
                    <a:lnT>
                      <a:noFill/>
                    </a:lnT>
                    <a:lnB>
                      <a:noFill/>
                    </a:lnB>
                    <a:solidFill>
                      <a:srgbClr val="9DC3E6"/>
                    </a:solidFill>
                  </a:tcPr>
                </a:tc>
                <a:tc hMerge="1">
                  <a:txBody>
                    <a:bodyPr/>
                    <a:lstStyle/>
                    <a:p>
                      <a:pPr algn="ctr" fontAlgn="t"/>
                      <a:endParaRPr lang="en-US" sz="1000" b="0" i="0" u="none" strike="noStrike" dirty="0">
                        <a:solidFill>
                          <a:srgbClr val="000000"/>
                        </a:solidFill>
                        <a:effectLst/>
                        <a:latin typeface="+mn-lt"/>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190212">
                <a:tc>
                  <a:txBody>
                    <a:bodyPr/>
                    <a:lstStyle/>
                    <a:p>
                      <a:pPr algn="l" fontAlgn="t"/>
                      <a:r>
                        <a:rPr lang="en-US" sz="1000" b="0" i="0" u="none" strike="noStrike" dirty="0">
                          <a:solidFill>
                            <a:srgbClr val="000000"/>
                          </a:solidFill>
                          <a:effectLst/>
                          <a:latin typeface="+mn-lt"/>
                        </a:rPr>
                        <a:t>I wanted/want to prevent a health issue.</a:t>
                      </a:r>
                    </a:p>
                  </a:txBody>
                  <a:tcPr marL="12700" marR="12700" marT="12700" marB="0">
                    <a:lnL>
                      <a:noFill/>
                    </a:lnL>
                    <a:lnR>
                      <a:noFill/>
                    </a:lnR>
                    <a:lnT>
                      <a:noFill/>
                    </a:lnT>
                    <a:lnB>
                      <a:noFill/>
                    </a:lnB>
                    <a:solidFill>
                      <a:srgbClr val="9DC3E6"/>
                    </a:solidFill>
                  </a:tcPr>
                </a:tc>
                <a:tc>
                  <a:txBody>
                    <a:bodyPr/>
                    <a:lstStyle/>
                    <a:p>
                      <a:pPr algn="ctr" fontAlgn="t"/>
                      <a:r>
                        <a:rPr lang="en-US" sz="1000" b="0" i="0" u="none" strike="noStrike" dirty="0">
                          <a:solidFill>
                            <a:srgbClr val="000000"/>
                          </a:solidFill>
                          <a:effectLst/>
                          <a:latin typeface="+mn-lt"/>
                        </a:rPr>
                        <a:t>75%</a:t>
                      </a:r>
                    </a:p>
                  </a:txBody>
                  <a:tcPr marL="12700" marR="12700" marT="12700" marB="0">
                    <a:lnL>
                      <a:noFill/>
                    </a:lnL>
                    <a:lnR>
                      <a:noFill/>
                    </a:lnR>
                    <a:lnT>
                      <a:noFill/>
                    </a:lnT>
                    <a:lnB>
                      <a:noFill/>
                    </a:lnB>
                    <a:solidFill>
                      <a:srgbClr val="9DC3E6"/>
                    </a:solidFill>
                  </a:tcPr>
                </a:tc>
                <a:extLst>
                  <a:ext uri="{0D108BD9-81ED-4DB2-BD59-A6C34878D82A}">
                    <a16:rowId xmlns:a16="http://schemas.microsoft.com/office/drawing/2014/main" val="10001"/>
                  </a:ext>
                </a:extLst>
              </a:tr>
              <a:tr h="182604">
                <a:tc>
                  <a:txBody>
                    <a:bodyPr/>
                    <a:lstStyle/>
                    <a:p>
                      <a:pPr algn="l" fontAlgn="t"/>
                      <a:r>
                        <a:rPr lang="en-US" sz="1000" b="0" i="0" u="none" strike="noStrike" dirty="0">
                          <a:solidFill>
                            <a:srgbClr val="000000"/>
                          </a:solidFill>
                          <a:effectLst/>
                          <a:latin typeface="+mn-lt"/>
                        </a:rPr>
                        <a:t>Too expensive</a:t>
                      </a:r>
                    </a:p>
                  </a:txBody>
                  <a:tcPr marL="12700" marR="12700" marT="12700" marB="0">
                    <a:lnL>
                      <a:noFill/>
                    </a:lnL>
                    <a:lnR>
                      <a:noFill/>
                    </a:lnR>
                    <a:lnT>
                      <a:noFill/>
                    </a:lnT>
                    <a:lnB>
                      <a:noFill/>
                    </a:lnB>
                    <a:solidFill>
                      <a:srgbClr val="9DC3E6"/>
                    </a:solidFill>
                  </a:tcPr>
                </a:tc>
                <a:tc>
                  <a:txBody>
                    <a:bodyPr/>
                    <a:lstStyle/>
                    <a:p>
                      <a:pPr algn="ctr" fontAlgn="t"/>
                      <a:r>
                        <a:rPr lang="en-US" sz="1000" b="0" i="0" u="none" strike="noStrike" dirty="0">
                          <a:solidFill>
                            <a:srgbClr val="000000"/>
                          </a:solidFill>
                          <a:effectLst/>
                          <a:latin typeface="+mn-lt"/>
                        </a:rPr>
                        <a:t>50%</a:t>
                      </a:r>
                    </a:p>
                  </a:txBody>
                  <a:tcPr marL="12700" marR="12700" marT="12700" marB="0">
                    <a:lnL>
                      <a:noFill/>
                    </a:lnL>
                    <a:lnR>
                      <a:noFill/>
                    </a:lnR>
                    <a:lnT>
                      <a:noFill/>
                    </a:lnT>
                    <a:lnB>
                      <a:noFill/>
                    </a:lnB>
                    <a:solidFill>
                      <a:srgbClr val="9DC3E6"/>
                    </a:solidFill>
                  </a:tcPr>
                </a:tc>
                <a:extLst>
                  <a:ext uri="{0D108BD9-81ED-4DB2-BD59-A6C34878D82A}">
                    <a16:rowId xmlns:a16="http://schemas.microsoft.com/office/drawing/2014/main" val="10002"/>
                  </a:ext>
                </a:extLst>
              </a:tr>
              <a:tr h="182604">
                <a:tc>
                  <a:txBody>
                    <a:bodyPr/>
                    <a:lstStyle/>
                    <a:p>
                      <a:pPr algn="l" fontAlgn="t"/>
                      <a:r>
                        <a:rPr lang="en-US" sz="1000" b="0" i="0" u="none" strike="noStrike" dirty="0">
                          <a:solidFill>
                            <a:srgbClr val="000000"/>
                          </a:solidFill>
                          <a:effectLst/>
                          <a:latin typeface="+mn-lt"/>
                        </a:rPr>
                        <a:t>It's not pleasurable anymore.</a:t>
                      </a:r>
                    </a:p>
                  </a:txBody>
                  <a:tcPr marL="12700" marR="12700" marT="12700" marB="0">
                    <a:lnL>
                      <a:noFill/>
                    </a:lnL>
                    <a:lnR>
                      <a:noFill/>
                    </a:lnR>
                    <a:lnT>
                      <a:noFill/>
                    </a:lnT>
                    <a:lnB>
                      <a:noFill/>
                    </a:lnB>
                    <a:solidFill>
                      <a:srgbClr val="9DC3E6"/>
                    </a:solidFill>
                  </a:tcPr>
                </a:tc>
                <a:tc>
                  <a:txBody>
                    <a:bodyPr/>
                    <a:lstStyle/>
                    <a:p>
                      <a:pPr algn="ctr" fontAlgn="t"/>
                      <a:r>
                        <a:rPr lang="en-US" sz="1000" b="0" i="0" u="none" strike="noStrike" dirty="0">
                          <a:solidFill>
                            <a:srgbClr val="000000"/>
                          </a:solidFill>
                          <a:effectLst/>
                          <a:latin typeface="+mn-lt"/>
                        </a:rPr>
                        <a:t>50%</a:t>
                      </a:r>
                    </a:p>
                  </a:txBody>
                  <a:tcPr marL="12700" marR="12700" marT="12700" marB="0">
                    <a:lnL>
                      <a:noFill/>
                    </a:lnL>
                    <a:lnR>
                      <a:noFill/>
                    </a:lnR>
                    <a:lnT>
                      <a:noFill/>
                    </a:lnT>
                    <a:lnB>
                      <a:noFill/>
                    </a:lnB>
                    <a:solidFill>
                      <a:srgbClr val="9DC3E6"/>
                    </a:solidFill>
                  </a:tcPr>
                </a:tc>
                <a:extLst>
                  <a:ext uri="{0D108BD9-81ED-4DB2-BD59-A6C34878D82A}">
                    <a16:rowId xmlns:a16="http://schemas.microsoft.com/office/drawing/2014/main" val="10003"/>
                  </a:ext>
                </a:extLst>
              </a:tr>
              <a:tr h="182604">
                <a:tc>
                  <a:txBody>
                    <a:bodyPr/>
                    <a:lstStyle/>
                    <a:p>
                      <a:pPr algn="l" fontAlgn="t"/>
                      <a:r>
                        <a:rPr lang="en-US" sz="1000" b="0" i="0" u="none" strike="noStrike" dirty="0">
                          <a:solidFill>
                            <a:srgbClr val="000000"/>
                          </a:solidFill>
                          <a:effectLst/>
                          <a:latin typeface="+mn-lt"/>
                        </a:rPr>
                        <a:t>Had children in the household</a:t>
                      </a:r>
                    </a:p>
                  </a:txBody>
                  <a:tcPr marL="12700" marR="12700" marT="12700" marB="0">
                    <a:lnL>
                      <a:noFill/>
                    </a:lnL>
                    <a:lnR>
                      <a:noFill/>
                    </a:lnR>
                    <a:lnT>
                      <a:noFill/>
                    </a:lnT>
                    <a:lnB>
                      <a:noFill/>
                    </a:lnB>
                    <a:solidFill>
                      <a:srgbClr val="9DC3E6"/>
                    </a:solidFill>
                  </a:tcPr>
                </a:tc>
                <a:tc>
                  <a:txBody>
                    <a:bodyPr/>
                    <a:lstStyle/>
                    <a:p>
                      <a:pPr algn="ctr" fontAlgn="t"/>
                      <a:r>
                        <a:rPr lang="en-US" sz="1000" b="0" i="0" u="none" strike="noStrike" dirty="0">
                          <a:solidFill>
                            <a:srgbClr val="000000"/>
                          </a:solidFill>
                          <a:effectLst/>
                          <a:latin typeface="+mn-lt"/>
                        </a:rPr>
                        <a:t>25%</a:t>
                      </a:r>
                    </a:p>
                  </a:txBody>
                  <a:tcPr marL="12700" marR="12700" marT="12700" marB="0">
                    <a:lnL>
                      <a:noFill/>
                    </a:lnL>
                    <a:lnR>
                      <a:noFill/>
                    </a:lnR>
                    <a:lnT>
                      <a:noFill/>
                    </a:lnT>
                    <a:lnB>
                      <a:noFill/>
                    </a:lnB>
                    <a:solidFill>
                      <a:srgbClr val="9DC3E6"/>
                    </a:solidFill>
                  </a:tcPr>
                </a:tc>
                <a:extLst>
                  <a:ext uri="{0D108BD9-81ED-4DB2-BD59-A6C34878D82A}">
                    <a16:rowId xmlns:a16="http://schemas.microsoft.com/office/drawing/2014/main" val="10004"/>
                  </a:ext>
                </a:extLst>
              </a:tr>
              <a:tr h="182604">
                <a:tc>
                  <a:txBody>
                    <a:bodyPr/>
                    <a:lstStyle/>
                    <a:p>
                      <a:pPr algn="l" fontAlgn="t"/>
                      <a:r>
                        <a:rPr lang="en-US" sz="1000" b="0" i="0" u="none" strike="noStrike" dirty="0">
                          <a:solidFill>
                            <a:srgbClr val="000000"/>
                          </a:solidFill>
                          <a:effectLst/>
                          <a:latin typeface="+mn-lt"/>
                        </a:rPr>
                        <a:t>Family/friends convinced me.</a:t>
                      </a:r>
                    </a:p>
                  </a:txBody>
                  <a:tcPr marL="12700" marR="12700" marT="12700" marB="0">
                    <a:lnL>
                      <a:noFill/>
                    </a:lnL>
                    <a:lnR>
                      <a:noFill/>
                    </a:lnR>
                    <a:lnT>
                      <a:noFill/>
                    </a:lnT>
                    <a:lnB>
                      <a:noFill/>
                    </a:lnB>
                    <a:solidFill>
                      <a:srgbClr val="9DC3E6"/>
                    </a:solidFill>
                  </a:tcPr>
                </a:tc>
                <a:tc>
                  <a:txBody>
                    <a:bodyPr/>
                    <a:lstStyle/>
                    <a:p>
                      <a:pPr algn="ctr" fontAlgn="t"/>
                      <a:r>
                        <a:rPr lang="en-US" sz="1000" b="0" i="0" u="none" strike="noStrike" dirty="0">
                          <a:solidFill>
                            <a:srgbClr val="000000"/>
                          </a:solidFill>
                          <a:effectLst/>
                          <a:latin typeface="+mn-lt"/>
                        </a:rPr>
                        <a:t>25%</a:t>
                      </a:r>
                    </a:p>
                  </a:txBody>
                  <a:tcPr marL="12700" marR="12700" marT="12700" marB="0">
                    <a:lnL>
                      <a:noFill/>
                    </a:lnL>
                    <a:lnR>
                      <a:noFill/>
                    </a:lnR>
                    <a:lnT>
                      <a:noFill/>
                    </a:lnT>
                    <a:lnB>
                      <a:noFill/>
                    </a:lnB>
                    <a:solidFill>
                      <a:srgbClr val="9DC3E6"/>
                    </a:solidFill>
                  </a:tcPr>
                </a:tc>
                <a:extLst>
                  <a:ext uri="{0D108BD9-81ED-4DB2-BD59-A6C34878D82A}">
                    <a16:rowId xmlns:a16="http://schemas.microsoft.com/office/drawing/2014/main" val="10005"/>
                  </a:ext>
                </a:extLst>
              </a:tr>
              <a:tr h="182604">
                <a:tc>
                  <a:txBody>
                    <a:bodyPr/>
                    <a:lstStyle/>
                    <a:p>
                      <a:pPr algn="l" fontAlgn="t"/>
                      <a:r>
                        <a:rPr lang="en-US" sz="1000" b="0" i="0" u="none" strike="noStrike" dirty="0">
                          <a:solidFill>
                            <a:srgbClr val="000000"/>
                          </a:solidFill>
                          <a:effectLst/>
                          <a:latin typeface="+mn-lt"/>
                        </a:rPr>
                        <a:t>I developed a medical condition.</a:t>
                      </a:r>
                    </a:p>
                  </a:txBody>
                  <a:tcPr marL="12700" marR="12700" marT="12700" marB="0">
                    <a:lnL>
                      <a:noFill/>
                    </a:lnL>
                    <a:lnR>
                      <a:noFill/>
                    </a:lnR>
                    <a:lnT>
                      <a:noFill/>
                    </a:lnT>
                    <a:lnB>
                      <a:noFill/>
                    </a:lnB>
                    <a:solidFill>
                      <a:srgbClr val="9DC3E6"/>
                    </a:solidFill>
                  </a:tcPr>
                </a:tc>
                <a:tc>
                  <a:txBody>
                    <a:bodyPr/>
                    <a:lstStyle/>
                    <a:p>
                      <a:pPr algn="ctr" fontAlgn="t"/>
                      <a:r>
                        <a:rPr lang="en-US" sz="1000" b="0" i="0" u="none" strike="noStrike" dirty="0">
                          <a:solidFill>
                            <a:srgbClr val="000000"/>
                          </a:solidFill>
                          <a:effectLst/>
                          <a:latin typeface="+mn-lt"/>
                        </a:rPr>
                        <a:t>25%</a:t>
                      </a:r>
                    </a:p>
                  </a:txBody>
                  <a:tcPr marL="12700" marR="12700" marT="12700" marB="0">
                    <a:lnL>
                      <a:noFill/>
                    </a:lnL>
                    <a:lnR>
                      <a:noFill/>
                    </a:lnR>
                    <a:lnT>
                      <a:noFill/>
                    </a:lnT>
                    <a:lnB>
                      <a:noFill/>
                    </a:lnB>
                    <a:solidFill>
                      <a:srgbClr val="9DC3E6"/>
                    </a:solidFill>
                  </a:tcPr>
                </a:tc>
                <a:extLst>
                  <a:ext uri="{0D108BD9-81ED-4DB2-BD59-A6C34878D82A}">
                    <a16:rowId xmlns:a16="http://schemas.microsoft.com/office/drawing/2014/main" val="10006"/>
                  </a:ext>
                </a:extLst>
              </a:tr>
              <a:tr h="182604">
                <a:tc>
                  <a:txBody>
                    <a:bodyPr/>
                    <a:lstStyle/>
                    <a:p>
                      <a:pPr algn="l" fontAlgn="t"/>
                      <a:r>
                        <a:rPr lang="en-US" sz="1000" b="0" i="0" u="none" strike="noStrike" dirty="0">
                          <a:solidFill>
                            <a:srgbClr val="000000"/>
                          </a:solidFill>
                          <a:effectLst/>
                          <a:latin typeface="+mn-lt"/>
                        </a:rPr>
                        <a:t>Pregnancy</a:t>
                      </a:r>
                    </a:p>
                  </a:txBody>
                  <a:tcPr marL="12700" marR="12700" marT="12700" marB="0">
                    <a:lnL>
                      <a:noFill/>
                    </a:lnL>
                    <a:lnR>
                      <a:noFill/>
                    </a:lnR>
                    <a:lnT>
                      <a:noFill/>
                    </a:lnT>
                    <a:lnB>
                      <a:noFill/>
                    </a:lnB>
                    <a:solidFill>
                      <a:srgbClr val="9DC3E6"/>
                    </a:solidFill>
                  </a:tcPr>
                </a:tc>
                <a:tc>
                  <a:txBody>
                    <a:bodyPr/>
                    <a:lstStyle/>
                    <a:p>
                      <a:pPr algn="ctr" fontAlgn="t"/>
                      <a:r>
                        <a:rPr lang="en-US" sz="1000" b="0" i="0" u="none" strike="noStrike" dirty="0">
                          <a:solidFill>
                            <a:srgbClr val="000000"/>
                          </a:solidFill>
                          <a:effectLst/>
                          <a:latin typeface="+mn-lt"/>
                        </a:rPr>
                        <a:t>13%</a:t>
                      </a:r>
                    </a:p>
                  </a:txBody>
                  <a:tcPr marL="12700" marR="12700" marT="12700" marB="0">
                    <a:lnL>
                      <a:noFill/>
                    </a:lnL>
                    <a:lnR>
                      <a:noFill/>
                    </a:lnR>
                    <a:lnT>
                      <a:noFill/>
                    </a:lnT>
                    <a:lnB>
                      <a:noFill/>
                    </a:lnB>
                    <a:solidFill>
                      <a:srgbClr val="9DC3E6"/>
                    </a:solidFill>
                  </a:tcPr>
                </a:tc>
                <a:extLst>
                  <a:ext uri="{0D108BD9-81ED-4DB2-BD59-A6C34878D82A}">
                    <a16:rowId xmlns:a16="http://schemas.microsoft.com/office/drawing/2014/main" val="10007"/>
                  </a:ext>
                </a:extLst>
              </a:tr>
              <a:tr h="182604">
                <a:tc>
                  <a:txBody>
                    <a:bodyPr/>
                    <a:lstStyle/>
                    <a:p>
                      <a:pPr algn="l" fontAlgn="t"/>
                      <a:r>
                        <a:rPr lang="en-US" sz="1000" b="0" i="0" u="none" strike="noStrike" dirty="0">
                          <a:solidFill>
                            <a:srgbClr val="000000"/>
                          </a:solidFill>
                          <a:effectLst/>
                          <a:latin typeface="+mn-lt"/>
                        </a:rPr>
                        <a:t>A friend/family member died</a:t>
                      </a:r>
                    </a:p>
                  </a:txBody>
                  <a:tcPr marL="12700" marR="12700" marT="12700" marB="0">
                    <a:lnL>
                      <a:noFill/>
                    </a:lnL>
                    <a:lnR>
                      <a:noFill/>
                    </a:lnR>
                    <a:lnT>
                      <a:noFill/>
                    </a:lnT>
                    <a:lnB>
                      <a:noFill/>
                    </a:lnB>
                    <a:solidFill>
                      <a:srgbClr val="9DC3E6"/>
                    </a:solidFill>
                  </a:tcPr>
                </a:tc>
                <a:tc>
                  <a:txBody>
                    <a:bodyPr/>
                    <a:lstStyle/>
                    <a:p>
                      <a:pPr algn="ctr" fontAlgn="t"/>
                      <a:r>
                        <a:rPr lang="en-US" sz="1000" b="0" i="0" u="none" strike="noStrike" dirty="0">
                          <a:solidFill>
                            <a:srgbClr val="000000"/>
                          </a:solidFill>
                          <a:effectLst/>
                          <a:latin typeface="+mn-lt"/>
                        </a:rPr>
                        <a:t>25%</a:t>
                      </a:r>
                    </a:p>
                  </a:txBody>
                  <a:tcPr marL="12700" marR="12700" marT="12700" marB="0">
                    <a:lnL>
                      <a:noFill/>
                    </a:lnL>
                    <a:lnR>
                      <a:noFill/>
                    </a:lnR>
                    <a:lnT>
                      <a:noFill/>
                    </a:lnT>
                    <a:lnB>
                      <a:noFill/>
                    </a:lnB>
                    <a:solidFill>
                      <a:srgbClr val="9DC3E6"/>
                    </a:solidFill>
                  </a:tcPr>
                </a:tc>
                <a:extLst>
                  <a:ext uri="{0D108BD9-81ED-4DB2-BD59-A6C34878D82A}">
                    <a16:rowId xmlns:a16="http://schemas.microsoft.com/office/drawing/2014/main" val="10008"/>
                  </a:ext>
                </a:extLst>
              </a:tr>
            </a:tbl>
          </a:graphicData>
        </a:graphic>
      </p:graphicFrame>
      <p:grpSp>
        <p:nvGrpSpPr>
          <p:cNvPr id="41" name="Group 40"/>
          <p:cNvGrpSpPr/>
          <p:nvPr/>
        </p:nvGrpSpPr>
        <p:grpSpPr>
          <a:xfrm>
            <a:off x="608641" y="2327426"/>
            <a:ext cx="2870200" cy="2429077"/>
            <a:chOff x="2289063" y="860734"/>
            <a:chExt cx="2870200" cy="2429077"/>
          </a:xfrm>
        </p:grpSpPr>
        <p:graphicFrame>
          <p:nvGraphicFramePr>
            <p:cNvPr id="19" name="Chart 18"/>
            <p:cNvGraphicFramePr/>
            <p:nvPr>
              <p:extLst>
                <p:ext uri="{D42A27DB-BD31-4B8C-83A1-F6EECF244321}">
                  <p14:modId xmlns:p14="http://schemas.microsoft.com/office/powerpoint/2010/main" val="692528387"/>
                </p:ext>
              </p:extLst>
            </p:nvPr>
          </p:nvGraphicFramePr>
          <p:xfrm>
            <a:off x="2289063" y="1105411"/>
            <a:ext cx="2870200" cy="2184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2441531" y="860734"/>
              <a:ext cx="2109370" cy="261610"/>
            </a:xfrm>
            <a:prstGeom prst="rect">
              <a:avLst/>
            </a:prstGeom>
          </p:spPr>
          <p:txBody>
            <a:bodyPr wrap="square">
              <a:spAutoFit/>
            </a:bodyPr>
            <a:lstStyle/>
            <a:p>
              <a:pPr algn="ctr" fontAlgn="t"/>
              <a:r>
                <a:rPr lang="en-US" sz="1100" dirty="0">
                  <a:solidFill>
                    <a:srgbClr val="000000"/>
                  </a:solidFill>
                </a:rPr>
                <a:t>QUITTING EXPERIENCE</a:t>
              </a:r>
            </a:p>
          </p:txBody>
        </p:sp>
      </p:grpSp>
      <p:sp>
        <p:nvSpPr>
          <p:cNvPr id="43" name="Rectangle 42"/>
          <p:cNvSpPr/>
          <p:nvPr/>
        </p:nvSpPr>
        <p:spPr>
          <a:xfrm>
            <a:off x="2743200" y="6343819"/>
            <a:ext cx="6096000" cy="507831"/>
          </a:xfrm>
          <a:prstGeom prst="rect">
            <a:avLst/>
          </a:prstGeom>
        </p:spPr>
        <p:txBody>
          <a:bodyPr>
            <a:spAutoFit/>
          </a:bodyPr>
          <a:lstStyle/>
          <a:p>
            <a:r>
              <a:rPr lang="en-US" sz="900" dirty="0"/>
              <a:t>Q19. Which statement best describes your experience with…?</a:t>
            </a:r>
          </a:p>
          <a:p>
            <a:r>
              <a:rPr lang="en-US" sz="900" dirty="0"/>
              <a:t>Q20. How many times did you try or have you tried to quit…?</a:t>
            </a:r>
          </a:p>
          <a:p>
            <a:pPr lvl="0"/>
            <a:r>
              <a:rPr lang="en-US" sz="900" dirty="0"/>
              <a:t>Q21. For each product below, what are the main reasons you quit or want to quit?</a:t>
            </a:r>
          </a:p>
        </p:txBody>
      </p:sp>
      <p:sp>
        <p:nvSpPr>
          <p:cNvPr id="18" name="TextBox 17"/>
          <p:cNvSpPr txBox="1"/>
          <p:nvPr/>
        </p:nvSpPr>
        <p:spPr>
          <a:xfrm>
            <a:off x="402587" y="760810"/>
            <a:ext cx="11574420" cy="1231106"/>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Very few (5%) say they have tried to quit without success; 75% of those who say they tried to quit have tried more than one time.</a:t>
            </a:r>
          </a:p>
          <a:p>
            <a:pPr marL="742950" lvl="1" indent="-285750">
              <a:buClr>
                <a:schemeClr val="tx1">
                  <a:lumMod val="65000"/>
                  <a:lumOff val="35000"/>
                </a:schemeClr>
              </a:buClr>
              <a:buSzPct val="60000"/>
              <a:buFont typeface="Wingdings" charset="2"/>
              <a:buChar char="u"/>
            </a:pPr>
            <a:r>
              <a:rPr lang="en-US" sz="1600" dirty="0"/>
              <a:t>As seen with cigarettes, cigars, and e-cigs, Idahoans want to quit smoking pipes to prevent a health issue.</a:t>
            </a:r>
          </a:p>
          <a:p>
            <a:pPr marL="285750" indent="-285750">
              <a:buClr>
                <a:schemeClr val="tx1">
                  <a:lumMod val="65000"/>
                  <a:lumOff val="35000"/>
                </a:schemeClr>
              </a:buClr>
              <a:buSzPct val="100000"/>
              <a:buFont typeface="Wingdings" charset="2"/>
              <a:buChar char="v"/>
            </a:pPr>
            <a:endParaRPr lang="en-US" sz="1600" dirty="0"/>
          </a:p>
          <a:p>
            <a:pPr marL="285750" indent="-285750">
              <a:buClr>
                <a:schemeClr val="tx1">
                  <a:lumMod val="65000"/>
                  <a:lumOff val="35000"/>
                </a:schemeClr>
              </a:buClr>
              <a:buSzPct val="100000"/>
              <a:buFont typeface="Wingdings" charset="2"/>
              <a:buChar char="v"/>
            </a:pPr>
            <a:r>
              <a:rPr lang="en-US" sz="1600" dirty="0"/>
              <a:t>However, more than one-third say they have no desire to quit. </a:t>
            </a:r>
          </a:p>
        </p:txBody>
      </p:sp>
      <p:sp>
        <p:nvSpPr>
          <p:cNvPr id="20" name="TextBox 19"/>
          <p:cNvSpPr txBox="1"/>
          <p:nvPr/>
        </p:nvSpPr>
        <p:spPr>
          <a:xfrm>
            <a:off x="8918996" y="5824407"/>
            <a:ext cx="2845675" cy="230832"/>
          </a:xfrm>
          <a:prstGeom prst="rect">
            <a:avLst/>
          </a:prstGeom>
          <a:noFill/>
        </p:spPr>
        <p:txBody>
          <a:bodyPr wrap="square" rtlCol="0">
            <a:spAutoFit/>
          </a:bodyPr>
          <a:lstStyle/>
          <a:p>
            <a:r>
              <a:rPr lang="en-US" sz="900" dirty="0"/>
              <a:t>n=67 pipe users, unless otherwise noted</a:t>
            </a:r>
          </a:p>
        </p:txBody>
      </p:sp>
      <p:sp>
        <p:nvSpPr>
          <p:cNvPr id="21" name="TextBox 20"/>
          <p:cNvSpPr txBox="1"/>
          <p:nvPr/>
        </p:nvSpPr>
        <p:spPr>
          <a:xfrm>
            <a:off x="8918996" y="6079101"/>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3507039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9502"/>
            <a:ext cx="12192000" cy="707886"/>
            <a:chOff x="0" y="342747"/>
            <a:chExt cx="12192000" cy="707886"/>
          </a:xfrm>
          <a:solidFill>
            <a:srgbClr val="9DC3E6"/>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342747"/>
              <a:ext cx="12020212" cy="707886"/>
            </a:xfrm>
            <a:prstGeom prst="rect">
              <a:avLst/>
            </a:prstGeom>
            <a:noFill/>
          </p:spPr>
          <p:txBody>
            <a:bodyPr wrap="square" rtlCol="0">
              <a:spAutoFit/>
            </a:bodyPr>
            <a:lstStyle/>
            <a:p>
              <a:r>
                <a:rPr lang="en-US" sz="2000" b="1" dirty="0">
                  <a:solidFill>
                    <a:schemeClr val="tx1">
                      <a:lumMod val="65000"/>
                      <a:lumOff val="35000"/>
                    </a:schemeClr>
                  </a:solidFill>
                </a:rPr>
                <a:t>Pipe users have tried a variety of therapies to help them quit, and all feel the therapies were helpful (note small base sizes.)</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43</a:t>
            </a:fld>
            <a:endParaRPr lang="en-US" dirty="0"/>
          </a:p>
        </p:txBody>
      </p:sp>
      <p:sp>
        <p:nvSpPr>
          <p:cNvPr id="17" name="Rectangle 16"/>
          <p:cNvSpPr/>
          <p:nvPr/>
        </p:nvSpPr>
        <p:spPr>
          <a:xfrm>
            <a:off x="3156102" y="6301859"/>
            <a:ext cx="4698803" cy="369332"/>
          </a:xfrm>
          <a:prstGeom prst="rect">
            <a:avLst/>
          </a:prstGeom>
        </p:spPr>
        <p:txBody>
          <a:bodyPr wrap="none">
            <a:spAutoFit/>
          </a:bodyPr>
          <a:lstStyle/>
          <a:p>
            <a:pPr lvl="0"/>
            <a:r>
              <a:rPr lang="en-US" sz="900" dirty="0"/>
              <a:t>Q22. What products or services, if any, did you use or have you tried to help you quit?</a:t>
            </a:r>
          </a:p>
          <a:p>
            <a:r>
              <a:rPr lang="en-US" sz="900" dirty="0"/>
              <a:t>Q23. In your opinion, were the following helpful or not helpful when you quit or tried to quit…? </a:t>
            </a:r>
          </a:p>
        </p:txBody>
      </p:sp>
      <p:graphicFrame>
        <p:nvGraphicFramePr>
          <p:cNvPr id="10" name="Chart 9">
            <a:extLst>
              <a:ext uri="{FF2B5EF4-FFF2-40B4-BE49-F238E27FC236}">
                <a16:creationId xmlns:a16="http://schemas.microsoft.com/office/drawing/2014/main" id="{35CDB84E-063A-4AA9-807E-5E49F3E41FF6}"/>
              </a:ext>
            </a:extLst>
          </p:cNvPr>
          <p:cNvGraphicFramePr/>
          <p:nvPr>
            <p:extLst>
              <p:ext uri="{D42A27DB-BD31-4B8C-83A1-F6EECF244321}">
                <p14:modId xmlns:p14="http://schemas.microsoft.com/office/powerpoint/2010/main" val="502475564"/>
              </p:ext>
            </p:extLst>
          </p:nvPr>
        </p:nvGraphicFramePr>
        <p:xfrm>
          <a:off x="212661" y="1615736"/>
          <a:ext cx="5886882" cy="458949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F711BAB-B5DB-4A29-98E4-FA8D9C59D5C6}"/>
              </a:ext>
            </a:extLst>
          </p:cNvPr>
          <p:cNvSpPr txBox="1"/>
          <p:nvPr/>
        </p:nvSpPr>
        <p:spPr>
          <a:xfrm>
            <a:off x="1362813" y="820871"/>
            <a:ext cx="3586578" cy="553998"/>
          </a:xfrm>
          <a:prstGeom prst="rect">
            <a:avLst/>
          </a:prstGeom>
          <a:noFill/>
        </p:spPr>
        <p:txBody>
          <a:bodyPr wrap="square" rtlCol="0">
            <a:spAutoFit/>
          </a:bodyPr>
          <a:lstStyle/>
          <a:p>
            <a:pPr algn="ctr"/>
            <a:r>
              <a:rPr lang="en-US" dirty="0"/>
              <a:t>Therapies Used to Quit</a:t>
            </a:r>
          </a:p>
          <a:p>
            <a:pPr algn="ctr"/>
            <a:r>
              <a:rPr lang="en-US" sz="1200" dirty="0">
                <a:solidFill>
                  <a:srgbClr val="000000"/>
                </a:solidFill>
              </a:rPr>
              <a:t>(n=8</a:t>
            </a:r>
            <a:r>
              <a:rPr lang="en-US" sz="1200" b="1" dirty="0">
                <a:solidFill>
                  <a:srgbClr val="FF0000"/>
                </a:solidFill>
              </a:rPr>
              <a:t>*</a:t>
            </a:r>
            <a:r>
              <a:rPr lang="en-US" sz="1200" dirty="0">
                <a:solidFill>
                  <a:srgbClr val="000000"/>
                </a:solidFill>
              </a:rPr>
              <a:t> have quit/tried to quit)</a:t>
            </a:r>
          </a:p>
        </p:txBody>
      </p:sp>
      <p:graphicFrame>
        <p:nvGraphicFramePr>
          <p:cNvPr id="15" name="Chart 14">
            <a:extLst>
              <a:ext uri="{FF2B5EF4-FFF2-40B4-BE49-F238E27FC236}">
                <a16:creationId xmlns:a16="http://schemas.microsoft.com/office/drawing/2014/main" id="{11DDDF1A-DAD5-40E8-AA64-441A94AA5603}"/>
              </a:ext>
            </a:extLst>
          </p:cNvPr>
          <p:cNvGraphicFramePr/>
          <p:nvPr>
            <p:extLst>
              <p:ext uri="{D42A27DB-BD31-4B8C-83A1-F6EECF244321}">
                <p14:modId xmlns:p14="http://schemas.microsoft.com/office/powerpoint/2010/main" val="2944667000"/>
              </p:ext>
            </p:extLst>
          </p:nvPr>
        </p:nvGraphicFramePr>
        <p:xfrm>
          <a:off x="6096000" y="1615736"/>
          <a:ext cx="5886882" cy="458949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80E4E87-C0D6-4426-9C00-AA87F1997B3A}"/>
              </a:ext>
            </a:extLst>
          </p:cNvPr>
          <p:cNvSpPr txBox="1"/>
          <p:nvPr/>
        </p:nvSpPr>
        <p:spPr>
          <a:xfrm>
            <a:off x="7242609" y="820871"/>
            <a:ext cx="3586578" cy="553998"/>
          </a:xfrm>
          <a:prstGeom prst="rect">
            <a:avLst/>
          </a:prstGeom>
          <a:noFill/>
        </p:spPr>
        <p:txBody>
          <a:bodyPr wrap="square" rtlCol="0">
            <a:spAutoFit/>
          </a:bodyPr>
          <a:lstStyle/>
          <a:p>
            <a:pPr algn="ctr"/>
            <a:r>
              <a:rPr lang="en-US" dirty="0"/>
              <a:t>Was Therapy Helpful?</a:t>
            </a:r>
          </a:p>
          <a:p>
            <a:pPr algn="ctr"/>
            <a:r>
              <a:rPr lang="en-US" sz="1200" dirty="0">
                <a:solidFill>
                  <a:srgbClr val="000000"/>
                </a:solidFill>
              </a:rPr>
              <a:t>(n=4</a:t>
            </a:r>
            <a:r>
              <a:rPr lang="en-US" sz="1200" b="1" dirty="0">
                <a:solidFill>
                  <a:srgbClr val="FF0000"/>
                </a:solidFill>
              </a:rPr>
              <a:t>*</a:t>
            </a:r>
            <a:r>
              <a:rPr lang="en-US" sz="1200" dirty="0">
                <a:solidFill>
                  <a:srgbClr val="000000"/>
                </a:solidFill>
              </a:rPr>
              <a:t> who used a therapy)</a:t>
            </a:r>
          </a:p>
        </p:txBody>
      </p:sp>
      <p:sp>
        <p:nvSpPr>
          <p:cNvPr id="12" name="TextBox 11">
            <a:extLst>
              <a:ext uri="{FF2B5EF4-FFF2-40B4-BE49-F238E27FC236}">
                <a16:creationId xmlns:a16="http://schemas.microsoft.com/office/drawing/2014/main" id="{6EE463B8-5725-4BC8-BA35-F4373673AB2A}"/>
              </a:ext>
            </a:extLst>
          </p:cNvPr>
          <p:cNvSpPr txBox="1"/>
          <p:nvPr/>
        </p:nvSpPr>
        <p:spPr>
          <a:xfrm>
            <a:off x="7940631" y="205815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0" name="TextBox 19">
            <a:extLst>
              <a:ext uri="{FF2B5EF4-FFF2-40B4-BE49-F238E27FC236}">
                <a16:creationId xmlns:a16="http://schemas.microsoft.com/office/drawing/2014/main" id="{680AC6EC-8473-4217-89ED-E4BDE7C2CA26}"/>
              </a:ext>
            </a:extLst>
          </p:cNvPr>
          <p:cNvSpPr txBox="1"/>
          <p:nvPr/>
        </p:nvSpPr>
        <p:spPr>
          <a:xfrm>
            <a:off x="7940631" y="4138000"/>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1" name="TextBox 20">
            <a:extLst>
              <a:ext uri="{FF2B5EF4-FFF2-40B4-BE49-F238E27FC236}">
                <a16:creationId xmlns:a16="http://schemas.microsoft.com/office/drawing/2014/main" id="{103E0DF4-9E07-4746-9647-1FB6FE0FD98E}"/>
              </a:ext>
            </a:extLst>
          </p:cNvPr>
          <p:cNvSpPr txBox="1"/>
          <p:nvPr/>
        </p:nvSpPr>
        <p:spPr>
          <a:xfrm>
            <a:off x="7940631" y="3698429"/>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22" name="TextBox 21">
            <a:extLst>
              <a:ext uri="{FF2B5EF4-FFF2-40B4-BE49-F238E27FC236}">
                <a16:creationId xmlns:a16="http://schemas.microsoft.com/office/drawing/2014/main" id="{EE2CC447-D584-436A-93AD-F2490FA45612}"/>
              </a:ext>
            </a:extLst>
          </p:cNvPr>
          <p:cNvSpPr txBox="1"/>
          <p:nvPr/>
        </p:nvSpPr>
        <p:spPr>
          <a:xfrm>
            <a:off x="7940631" y="5286879"/>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23" name="TextBox 22">
            <a:extLst>
              <a:ext uri="{FF2B5EF4-FFF2-40B4-BE49-F238E27FC236}">
                <a16:creationId xmlns:a16="http://schemas.microsoft.com/office/drawing/2014/main" id="{137D8A06-9A28-46BE-AB61-D58D1E9D7FF9}"/>
              </a:ext>
            </a:extLst>
          </p:cNvPr>
          <p:cNvSpPr txBox="1"/>
          <p:nvPr/>
        </p:nvSpPr>
        <p:spPr>
          <a:xfrm>
            <a:off x="7940631" y="313350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25" name="TextBox 24">
            <a:extLst>
              <a:ext uri="{FF2B5EF4-FFF2-40B4-BE49-F238E27FC236}">
                <a16:creationId xmlns:a16="http://schemas.microsoft.com/office/drawing/2014/main" id="{FFC316BD-3D7F-49FA-896E-ADEE95E7C84B}"/>
              </a:ext>
            </a:extLst>
          </p:cNvPr>
          <p:cNvSpPr txBox="1"/>
          <p:nvPr/>
        </p:nvSpPr>
        <p:spPr>
          <a:xfrm>
            <a:off x="7940631" y="2614190"/>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6" name="TextBox 25">
            <a:extLst>
              <a:ext uri="{FF2B5EF4-FFF2-40B4-BE49-F238E27FC236}">
                <a16:creationId xmlns:a16="http://schemas.microsoft.com/office/drawing/2014/main" id="{E093877C-828D-475E-AB36-ECD036032550}"/>
              </a:ext>
            </a:extLst>
          </p:cNvPr>
          <p:cNvSpPr txBox="1"/>
          <p:nvPr/>
        </p:nvSpPr>
        <p:spPr>
          <a:xfrm>
            <a:off x="7940631" y="4741321"/>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30" name="TextBox 29">
            <a:extLst>
              <a:ext uri="{FF2B5EF4-FFF2-40B4-BE49-F238E27FC236}">
                <a16:creationId xmlns:a16="http://schemas.microsoft.com/office/drawing/2014/main" id="{1A0B12B5-A03C-4F32-B23C-AB791AA65861}"/>
              </a:ext>
            </a:extLst>
          </p:cNvPr>
          <p:cNvSpPr txBox="1"/>
          <p:nvPr/>
        </p:nvSpPr>
        <p:spPr>
          <a:xfrm>
            <a:off x="7940631" y="584291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24" name="TextBox 23"/>
          <p:cNvSpPr txBox="1"/>
          <p:nvPr/>
        </p:nvSpPr>
        <p:spPr>
          <a:xfrm>
            <a:off x="8918996" y="6079101"/>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2939123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rgbClr val="BFBFBF"/>
          </a:solidFill>
          <a:ln w="38100" cmpd="sng">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3963555"/>
            <a:ext cx="12192000"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rgbClr val="595959"/>
                </a:solidFill>
                <a:latin typeface="Franklin Gothic Demi Cond" charset="0"/>
                <a:ea typeface="Franklin Gothic Demi Cond" charset="0"/>
                <a:cs typeface="Franklin Gothic Demi Cond" charset="0"/>
              </a:rPr>
              <a:t>Detailed Findings – CHEWING TOBACCO USERS</a:t>
            </a:r>
          </a:p>
        </p:txBody>
      </p:sp>
      <p:sp>
        <p:nvSpPr>
          <p:cNvPr id="3" name="Slide Number Placeholder 2"/>
          <p:cNvSpPr>
            <a:spLocks noGrp="1"/>
          </p:cNvSpPr>
          <p:nvPr>
            <p:ph type="sldNum" sz="quarter" idx="12"/>
          </p:nvPr>
        </p:nvSpPr>
        <p:spPr/>
        <p:txBody>
          <a:bodyPr/>
          <a:lstStyle/>
          <a:p>
            <a:fld id="{B7C5CABF-F878-C74C-8870-EC106A83C25A}" type="slidenum">
              <a:rPr lang="en-US" smtClean="0"/>
              <a:t>44</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9448800" y="486833"/>
            <a:ext cx="2104786" cy="1178680"/>
          </a:xfrm>
          <a:prstGeom prst="rect">
            <a:avLst/>
          </a:prstGeom>
        </p:spPr>
      </p:pic>
      <p:pic>
        <p:nvPicPr>
          <p:cNvPr id="4" name="Picture 3"/>
          <p:cNvPicPr>
            <a:picLocks noChangeAspect="1"/>
          </p:cNvPicPr>
          <p:nvPr/>
        </p:nvPicPr>
        <p:blipFill>
          <a:blip r:embed="rId3"/>
          <a:stretch>
            <a:fillRect/>
          </a:stretch>
        </p:blipFill>
        <p:spPr>
          <a:xfrm>
            <a:off x="8039018" y="1270000"/>
            <a:ext cx="1932597" cy="131445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0835" y="317505"/>
            <a:ext cx="1900297" cy="1068917"/>
          </a:xfrm>
          <a:prstGeom prst="rect">
            <a:avLst/>
          </a:prstGeom>
        </p:spPr>
      </p:pic>
    </p:spTree>
    <p:extLst>
      <p:ext uri="{BB962C8B-B14F-4D97-AF65-F5344CB8AC3E}">
        <p14:creationId xmlns:p14="http://schemas.microsoft.com/office/powerpoint/2010/main" val="2865832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bg1">
              <a:lumMod val="75000"/>
            </a:schemeClr>
          </a:solid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6CC84"/>
              </a:solidFill>
            </a:endParaRPr>
          </a:p>
        </p:txBody>
      </p:sp>
      <p:sp>
        <p:nvSpPr>
          <p:cNvPr id="5" name="TextBox 4"/>
          <p:cNvSpPr txBox="1"/>
          <p:nvPr/>
        </p:nvSpPr>
        <p:spPr>
          <a:xfrm>
            <a:off x="88232" y="83266"/>
            <a:ext cx="12103768" cy="400110"/>
          </a:xfrm>
          <a:prstGeom prst="rect">
            <a:avLst/>
          </a:prstGeom>
          <a:noFill/>
        </p:spPr>
        <p:txBody>
          <a:bodyPr wrap="square" rtlCol="0">
            <a:spAutoFit/>
          </a:bodyPr>
          <a:lstStyle/>
          <a:p>
            <a:r>
              <a:rPr lang="en-US" sz="2000" b="1" dirty="0">
                <a:solidFill>
                  <a:schemeClr val="tx1">
                    <a:lumMod val="65000"/>
                    <a:lumOff val="35000"/>
                  </a:schemeClr>
                </a:solidFill>
              </a:rPr>
              <a:t>More than two-thirds of chewing tobacco users have been using this product for less than six years.</a:t>
            </a:r>
          </a:p>
        </p:txBody>
      </p:sp>
      <p:sp>
        <p:nvSpPr>
          <p:cNvPr id="7" name="Slide Number Placeholder 6"/>
          <p:cNvSpPr>
            <a:spLocks noGrp="1"/>
          </p:cNvSpPr>
          <p:nvPr>
            <p:ph type="sldNum" sz="quarter" idx="12"/>
          </p:nvPr>
        </p:nvSpPr>
        <p:spPr/>
        <p:txBody>
          <a:bodyPr/>
          <a:lstStyle/>
          <a:p>
            <a:fld id="{B7C5CABF-F878-C74C-8870-EC106A83C25A}" type="slidenum">
              <a:rPr lang="en-US" smtClean="0"/>
              <a:t>45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3836254"/>
              </p:ext>
            </p:extLst>
          </p:nvPr>
        </p:nvGraphicFramePr>
        <p:xfrm>
          <a:off x="717332" y="2478629"/>
          <a:ext cx="2004273" cy="1851440"/>
        </p:xfrm>
        <a:graphic>
          <a:graphicData uri="http://schemas.openxmlformats.org/drawingml/2006/table">
            <a:tbl>
              <a:tblPr>
                <a:tableStyleId>{18603FDC-E32A-4AB5-989C-0864C3EAD2B8}</a:tableStyleId>
              </a:tblPr>
              <a:tblGrid>
                <a:gridCol w="1492325">
                  <a:extLst>
                    <a:ext uri="{9D8B030D-6E8A-4147-A177-3AD203B41FA5}">
                      <a16:colId xmlns:a16="http://schemas.microsoft.com/office/drawing/2014/main" val="20000"/>
                    </a:ext>
                  </a:extLst>
                </a:gridCol>
                <a:gridCol w="511948">
                  <a:extLst>
                    <a:ext uri="{9D8B030D-6E8A-4147-A177-3AD203B41FA5}">
                      <a16:colId xmlns:a16="http://schemas.microsoft.com/office/drawing/2014/main" val="20001"/>
                    </a:ext>
                  </a:extLst>
                </a:gridCol>
              </a:tblGrid>
              <a:tr h="333055">
                <a:tc gridSpan="2">
                  <a:txBody>
                    <a:bodyPr/>
                    <a:lstStyle/>
                    <a:p>
                      <a:pPr algn="ctr" fontAlgn="t"/>
                      <a:r>
                        <a:rPr lang="en-US" sz="1100" b="1" u="none" strike="noStrike" dirty="0">
                          <a:solidFill>
                            <a:schemeClr val="tx1">
                              <a:lumMod val="85000"/>
                              <a:lumOff val="15000"/>
                            </a:schemeClr>
                          </a:solidFill>
                          <a:effectLst/>
                        </a:rPr>
                        <a:t>HOW OFTEN USE CHEWING TOBACCO</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14780">
                <a:tc>
                  <a:txBody>
                    <a:bodyPr/>
                    <a:lstStyle/>
                    <a:p>
                      <a:pPr algn="l" fontAlgn="t"/>
                      <a:r>
                        <a:rPr lang="en-US" sz="1000" u="none" strike="noStrike" dirty="0">
                          <a:solidFill>
                            <a:schemeClr val="tx1">
                              <a:lumMod val="85000"/>
                              <a:lumOff val="15000"/>
                            </a:schemeClr>
                          </a:solidFill>
                          <a:effectLst/>
                        </a:rPr>
                        <a:t>Multiple times a day</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tc>
                  <a:txBody>
                    <a:bodyPr/>
                    <a:lstStyle/>
                    <a:p>
                      <a:pPr algn="ctr" fontAlgn="t"/>
                      <a:r>
                        <a:rPr lang="en-US" sz="1000" u="none" strike="noStrike" dirty="0">
                          <a:solidFill>
                            <a:schemeClr val="tx1">
                              <a:lumMod val="85000"/>
                              <a:lumOff val="15000"/>
                            </a:schemeClr>
                          </a:solidFill>
                          <a:effectLst/>
                        </a:rPr>
                        <a:t>30%</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extLst>
                  <a:ext uri="{0D108BD9-81ED-4DB2-BD59-A6C34878D82A}">
                    <a16:rowId xmlns:a16="http://schemas.microsoft.com/office/drawing/2014/main" val="10001"/>
                  </a:ext>
                </a:extLst>
              </a:tr>
              <a:tr h="214780">
                <a:tc>
                  <a:txBody>
                    <a:bodyPr/>
                    <a:lstStyle/>
                    <a:p>
                      <a:pPr algn="l" fontAlgn="t"/>
                      <a:r>
                        <a:rPr lang="en-US" sz="1000" u="none" strike="noStrike" dirty="0">
                          <a:solidFill>
                            <a:schemeClr val="tx1">
                              <a:lumMod val="85000"/>
                              <a:lumOff val="15000"/>
                            </a:schemeClr>
                          </a:solidFill>
                          <a:effectLst/>
                        </a:rPr>
                        <a:t>Once a day</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extLst>
                  <a:ext uri="{0D108BD9-81ED-4DB2-BD59-A6C34878D82A}">
                    <a16:rowId xmlns:a16="http://schemas.microsoft.com/office/drawing/2014/main" val="10002"/>
                  </a:ext>
                </a:extLst>
              </a:tr>
              <a:tr h="214780">
                <a:tc>
                  <a:txBody>
                    <a:bodyPr/>
                    <a:lstStyle/>
                    <a:p>
                      <a:pPr algn="l" fontAlgn="t"/>
                      <a:r>
                        <a:rPr lang="en-US" sz="1000" u="none" strike="noStrike" dirty="0">
                          <a:solidFill>
                            <a:schemeClr val="tx1">
                              <a:lumMod val="85000"/>
                              <a:lumOff val="15000"/>
                            </a:schemeClr>
                          </a:solidFill>
                          <a:effectLst/>
                        </a:rPr>
                        <a:t>Several times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extLst>
                  <a:ext uri="{0D108BD9-81ED-4DB2-BD59-A6C34878D82A}">
                    <a16:rowId xmlns:a16="http://schemas.microsoft.com/office/drawing/2014/main" val="10003"/>
                  </a:ext>
                </a:extLst>
              </a:tr>
              <a:tr h="214780">
                <a:tc>
                  <a:txBody>
                    <a:bodyPr/>
                    <a:lstStyle/>
                    <a:p>
                      <a:pPr algn="l" fontAlgn="t"/>
                      <a:r>
                        <a:rPr lang="en-US" sz="1000" u="none" strike="noStrike" dirty="0">
                          <a:solidFill>
                            <a:schemeClr val="tx1">
                              <a:lumMod val="85000"/>
                              <a:lumOff val="15000"/>
                            </a:schemeClr>
                          </a:solidFill>
                          <a:effectLst/>
                        </a:rPr>
                        <a:t>Once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extLst>
                  <a:ext uri="{0D108BD9-81ED-4DB2-BD59-A6C34878D82A}">
                    <a16:rowId xmlns:a16="http://schemas.microsoft.com/office/drawing/2014/main" val="10004"/>
                  </a:ext>
                </a:extLst>
              </a:tr>
              <a:tr h="214780">
                <a:tc>
                  <a:txBody>
                    <a:bodyPr/>
                    <a:lstStyle/>
                    <a:p>
                      <a:pPr algn="l" fontAlgn="t"/>
                      <a:r>
                        <a:rPr lang="en-US" sz="1000" u="none" strike="noStrike" dirty="0">
                          <a:solidFill>
                            <a:schemeClr val="tx1">
                              <a:lumMod val="85000"/>
                              <a:lumOff val="15000"/>
                            </a:schemeClr>
                          </a:solidFill>
                          <a:effectLst/>
                        </a:rPr>
                        <a:t>Several times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tc>
                  <a:txBody>
                    <a:bodyPr/>
                    <a:lstStyle/>
                    <a:p>
                      <a:pPr algn="ctr" fontAlgn="t"/>
                      <a:r>
                        <a:rPr lang="en-US" sz="1000" u="none" strike="noStrike" dirty="0">
                          <a:solidFill>
                            <a:schemeClr val="tx1">
                              <a:lumMod val="85000"/>
                              <a:lumOff val="15000"/>
                            </a:schemeClr>
                          </a:solidFill>
                          <a:effectLst/>
                        </a:rPr>
                        <a:t>11%</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extLst>
                  <a:ext uri="{0D108BD9-81ED-4DB2-BD59-A6C34878D82A}">
                    <a16:rowId xmlns:a16="http://schemas.microsoft.com/office/drawing/2014/main" val="10005"/>
                  </a:ext>
                </a:extLst>
              </a:tr>
              <a:tr h="214780">
                <a:tc>
                  <a:txBody>
                    <a:bodyPr/>
                    <a:lstStyle/>
                    <a:p>
                      <a:pPr algn="l" fontAlgn="t"/>
                      <a:r>
                        <a:rPr lang="en-US" sz="1000" u="none" strike="noStrike" dirty="0">
                          <a:solidFill>
                            <a:schemeClr val="tx1">
                              <a:lumMod val="85000"/>
                              <a:lumOff val="15000"/>
                            </a:schemeClr>
                          </a:solidFill>
                          <a:effectLst/>
                        </a:rPr>
                        <a:t>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tc>
                  <a:txBody>
                    <a:bodyPr/>
                    <a:lstStyle/>
                    <a:p>
                      <a:pPr algn="ctr" fontAlgn="t"/>
                      <a:r>
                        <a:rPr lang="en-US" sz="1000" u="none" strike="noStrike" dirty="0">
                          <a:solidFill>
                            <a:schemeClr val="tx1">
                              <a:lumMod val="85000"/>
                              <a:lumOff val="15000"/>
                            </a:schemeClr>
                          </a:solidFill>
                          <a:effectLst/>
                        </a:rPr>
                        <a:t>6%</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extLst>
                  <a:ext uri="{0D108BD9-81ED-4DB2-BD59-A6C34878D82A}">
                    <a16:rowId xmlns:a16="http://schemas.microsoft.com/office/drawing/2014/main" val="10006"/>
                  </a:ext>
                </a:extLst>
              </a:tr>
              <a:tr h="214780">
                <a:tc>
                  <a:txBody>
                    <a:bodyPr/>
                    <a:lstStyle/>
                    <a:p>
                      <a:pPr algn="l" fontAlgn="t"/>
                      <a:r>
                        <a:rPr lang="en-US" sz="1000" u="none" strike="noStrike" dirty="0">
                          <a:solidFill>
                            <a:schemeClr val="tx1">
                              <a:lumMod val="85000"/>
                              <a:lumOff val="15000"/>
                            </a:schemeClr>
                          </a:solidFill>
                          <a:effectLst/>
                        </a:rPr>
                        <a:t>Less than 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tc>
                  <a:txBody>
                    <a:bodyPr/>
                    <a:lstStyle/>
                    <a:p>
                      <a:pPr algn="ctr" fontAlgn="t"/>
                      <a:r>
                        <a:rPr lang="en-US" sz="1000" u="none" strike="noStrike" dirty="0">
                          <a:solidFill>
                            <a:schemeClr val="tx1">
                              <a:lumMod val="85000"/>
                              <a:lumOff val="15000"/>
                            </a:schemeClr>
                          </a:solidFill>
                          <a:effectLst/>
                        </a:rPr>
                        <a:t>25%</a:t>
                      </a:r>
                      <a:endParaRPr lang="en-US" sz="1000" b="0" i="0" u="none" strike="noStrike" dirty="0">
                        <a:solidFill>
                          <a:schemeClr val="tx1">
                            <a:lumMod val="85000"/>
                            <a:lumOff val="15000"/>
                          </a:schemeClr>
                        </a:solidFill>
                        <a:effectLst/>
                        <a:latin typeface="Arial"/>
                      </a:endParaRPr>
                    </a:p>
                  </a:txBody>
                  <a:tcPr marL="12700" marR="12700" marT="12700" marB="0">
                    <a:solidFill>
                      <a:srgbClr val="BFBFBF"/>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50245665"/>
              </p:ext>
            </p:extLst>
          </p:nvPr>
        </p:nvGraphicFramePr>
        <p:xfrm>
          <a:off x="6341294" y="2471298"/>
          <a:ext cx="1888324" cy="1922236"/>
        </p:xfrm>
        <a:graphic>
          <a:graphicData uri="http://schemas.openxmlformats.org/drawingml/2006/table">
            <a:tbl>
              <a:tblPr>
                <a:effectLst>
                  <a:outerShdw blurRad="57150" dist="19050" dir="5400000" algn="tl" rotWithShape="0">
                    <a:srgbClr val="000000">
                      <a:alpha val="63000"/>
                    </a:srgbClr>
                  </a:outerShdw>
                </a:effectLst>
              </a:tblPr>
              <a:tblGrid>
                <a:gridCol w="1270257">
                  <a:extLst>
                    <a:ext uri="{9D8B030D-6E8A-4147-A177-3AD203B41FA5}">
                      <a16:colId xmlns:a16="http://schemas.microsoft.com/office/drawing/2014/main" val="20000"/>
                    </a:ext>
                  </a:extLst>
                </a:gridCol>
                <a:gridCol w="618067">
                  <a:extLst>
                    <a:ext uri="{9D8B030D-6E8A-4147-A177-3AD203B41FA5}">
                      <a16:colId xmlns:a16="http://schemas.microsoft.com/office/drawing/2014/main" val="20001"/>
                    </a:ext>
                  </a:extLst>
                </a:gridCol>
              </a:tblGrid>
              <a:tr h="234436">
                <a:tc gridSpan="2">
                  <a:txBody>
                    <a:bodyPr/>
                    <a:lstStyle/>
                    <a:p>
                      <a:pPr algn="ctr" fontAlgn="t"/>
                      <a:r>
                        <a:rPr lang="en-US" sz="1100" b="1" i="0" u="none" strike="noStrike" dirty="0">
                          <a:solidFill>
                            <a:srgbClr val="000000"/>
                          </a:solidFill>
                          <a:effectLst/>
                          <a:latin typeface="+mn-lt"/>
                        </a:rPr>
                        <a:t>HOW LONG USED CHEWING TOBACCO</a:t>
                      </a:r>
                    </a:p>
                    <a:p>
                      <a:pPr algn="ctr" fontAlgn="t"/>
                      <a:endParaRPr lang="en-US" sz="1100" b="1" i="0" u="none" strike="noStrike" dirty="0">
                        <a:solidFill>
                          <a:srgbClr val="000000"/>
                        </a:solidFill>
                        <a:effectLst/>
                        <a:latin typeface="+mn-lt"/>
                      </a:endParaRPr>
                    </a:p>
                  </a:txBody>
                  <a:tcPr marL="12700" marR="12700" marT="12700" marB="0">
                    <a:lnL>
                      <a:noFill/>
                    </a:lnL>
                    <a:lnR>
                      <a:noFill/>
                    </a:lnR>
                    <a:lnT>
                      <a:noFill/>
                    </a:lnT>
                    <a:lnB>
                      <a:noFill/>
                    </a:lnB>
                    <a:solidFill>
                      <a:schemeClr val="bg1">
                        <a:lumMod val="75000"/>
                      </a:schemeClr>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34436">
                <a:tc>
                  <a:txBody>
                    <a:bodyPr/>
                    <a:lstStyle/>
                    <a:p>
                      <a:pPr algn="l" fontAlgn="t"/>
                      <a:r>
                        <a:rPr lang="en-US" sz="1000" b="0" i="0" u="none" strike="noStrike" dirty="0">
                          <a:solidFill>
                            <a:srgbClr val="000000"/>
                          </a:solidFill>
                          <a:effectLst/>
                          <a:latin typeface="+mn-lt"/>
                        </a:rPr>
                        <a:t>Less than one year</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25%</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1"/>
                  </a:ext>
                </a:extLst>
              </a:tr>
              <a:tr h="234436">
                <a:tc>
                  <a:txBody>
                    <a:bodyPr/>
                    <a:lstStyle/>
                    <a:p>
                      <a:pPr algn="l" fontAlgn="t"/>
                      <a:r>
                        <a:rPr lang="en-US" sz="1000" b="0" i="0" u="none" strike="noStrike" dirty="0">
                          <a:solidFill>
                            <a:srgbClr val="000000"/>
                          </a:solidFill>
                          <a:effectLst/>
                          <a:latin typeface="+mn-lt"/>
                        </a:rPr>
                        <a:t>1-3 years</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20%</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2"/>
                  </a:ext>
                </a:extLst>
              </a:tr>
              <a:tr h="234436">
                <a:tc>
                  <a:txBody>
                    <a:bodyPr/>
                    <a:lstStyle/>
                    <a:p>
                      <a:pPr algn="l" fontAlgn="t"/>
                      <a:r>
                        <a:rPr lang="en-US" sz="1000" b="0" i="0" u="none" strike="noStrike" dirty="0">
                          <a:solidFill>
                            <a:srgbClr val="000000"/>
                          </a:solidFill>
                          <a:effectLst/>
                          <a:latin typeface="+mn-lt"/>
                        </a:rPr>
                        <a:t>4 to 6 years</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23%</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3"/>
                  </a:ext>
                </a:extLst>
              </a:tr>
              <a:tr h="234436">
                <a:tc>
                  <a:txBody>
                    <a:bodyPr/>
                    <a:lstStyle/>
                    <a:p>
                      <a:pPr algn="l" fontAlgn="t"/>
                      <a:r>
                        <a:rPr lang="en-US" sz="1000" b="0" i="0" u="none" strike="noStrike">
                          <a:solidFill>
                            <a:srgbClr val="000000"/>
                          </a:solidFill>
                          <a:effectLst/>
                          <a:latin typeface="+mn-lt"/>
                        </a:rPr>
                        <a:t>7-10 years</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11%</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4"/>
                  </a:ext>
                </a:extLst>
              </a:tr>
              <a:tr h="234436">
                <a:tc>
                  <a:txBody>
                    <a:bodyPr/>
                    <a:lstStyle/>
                    <a:p>
                      <a:pPr algn="l" fontAlgn="t"/>
                      <a:r>
                        <a:rPr lang="en-US" sz="1000" b="0" i="0" u="none" strike="noStrike">
                          <a:solidFill>
                            <a:srgbClr val="000000"/>
                          </a:solidFill>
                          <a:effectLst/>
                          <a:latin typeface="+mn-lt"/>
                        </a:rPr>
                        <a:t>11-20 years</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11%</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5"/>
                  </a:ext>
                </a:extLst>
              </a:tr>
              <a:tr h="234436">
                <a:tc>
                  <a:txBody>
                    <a:bodyPr/>
                    <a:lstStyle/>
                    <a:p>
                      <a:pPr algn="l" fontAlgn="t"/>
                      <a:r>
                        <a:rPr lang="en-US" sz="1000" b="0" i="0" u="none" strike="noStrike">
                          <a:solidFill>
                            <a:srgbClr val="000000"/>
                          </a:solidFill>
                          <a:effectLst/>
                          <a:latin typeface="+mn-lt"/>
                        </a:rPr>
                        <a:t>More than 20 years</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9%</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6"/>
                  </a:ext>
                </a:extLst>
              </a:tr>
            </a:tbl>
          </a:graphicData>
        </a:graphic>
      </p:graphicFrame>
      <p:grpSp>
        <p:nvGrpSpPr>
          <p:cNvPr id="9" name="Group 8"/>
          <p:cNvGrpSpPr/>
          <p:nvPr/>
        </p:nvGrpSpPr>
        <p:grpSpPr>
          <a:xfrm>
            <a:off x="2824861" y="2471298"/>
            <a:ext cx="3127995" cy="2231267"/>
            <a:chOff x="2367643" y="1745650"/>
            <a:chExt cx="3127995" cy="2231267"/>
          </a:xfrm>
        </p:grpSpPr>
        <p:sp>
          <p:nvSpPr>
            <p:cNvPr id="15" name="Right Arrow 14"/>
            <p:cNvSpPr/>
            <p:nvPr/>
          </p:nvSpPr>
          <p:spPr>
            <a:xfrm>
              <a:off x="2367643" y="2030109"/>
              <a:ext cx="299357" cy="203309"/>
            </a:xfrm>
            <a:prstGeom prst="rightArrow">
              <a:avLst/>
            </a:prstGeom>
            <a:solidFill>
              <a:srgbClr val="BFBFB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Chart 15"/>
            <p:cNvGraphicFramePr/>
            <p:nvPr>
              <p:extLst>
                <p:ext uri="{D42A27DB-BD31-4B8C-83A1-F6EECF244321}">
                  <p14:modId xmlns:p14="http://schemas.microsoft.com/office/powerpoint/2010/main" val="3965617980"/>
                </p:ext>
              </p:extLst>
            </p:nvPr>
          </p:nvGraphicFramePr>
          <p:xfrm>
            <a:off x="2825027" y="2165986"/>
            <a:ext cx="2173330" cy="181093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825027" y="1745650"/>
              <a:ext cx="2670611" cy="569387"/>
            </a:xfrm>
            <a:prstGeom prst="rect">
              <a:avLst/>
            </a:prstGeom>
            <a:noFill/>
            <a:ln>
              <a:noFill/>
            </a:ln>
          </p:spPr>
          <p:txBody>
            <a:bodyPr wrap="square" rtlCol="0">
              <a:spAutoFit/>
            </a:bodyPr>
            <a:lstStyle/>
            <a:p>
              <a:r>
                <a:rPr lang="en-US" sz="1100" b="1" dirty="0"/>
                <a:t>HOW MANY TIMES USE CHEWING TOBACCO PER DAY</a:t>
              </a:r>
            </a:p>
            <a:p>
              <a:r>
                <a:rPr lang="en-US" sz="800" dirty="0"/>
                <a:t>(n=19</a:t>
              </a:r>
              <a:r>
                <a:rPr lang="en-US" sz="900" b="1" dirty="0">
                  <a:solidFill>
                    <a:srgbClr val="FF0000"/>
                  </a:solidFill>
                </a:rPr>
                <a:t>*</a:t>
              </a:r>
              <a:r>
                <a:rPr lang="en-US" sz="800" dirty="0"/>
                <a:t> who use multiples times per day)</a:t>
              </a:r>
            </a:p>
          </p:txBody>
        </p:sp>
      </p:grpSp>
      <p:sp>
        <p:nvSpPr>
          <p:cNvPr id="19" name="Rounded Rectangle 18"/>
          <p:cNvSpPr/>
          <p:nvPr/>
        </p:nvSpPr>
        <p:spPr>
          <a:xfrm>
            <a:off x="9033917" y="2550829"/>
            <a:ext cx="2294467" cy="329108"/>
          </a:xfrm>
          <a:prstGeom prst="roundRect">
            <a:avLst/>
          </a:prstGeom>
          <a:no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home</a:t>
            </a:r>
          </a:p>
        </p:txBody>
      </p:sp>
      <p:sp>
        <p:nvSpPr>
          <p:cNvPr id="20" name="Rounded Rectangle 19"/>
          <p:cNvSpPr/>
          <p:nvPr/>
        </p:nvSpPr>
        <p:spPr>
          <a:xfrm>
            <a:off x="9033917" y="2917101"/>
            <a:ext cx="2294467" cy="329108"/>
          </a:xfrm>
          <a:prstGeom prst="roundRect">
            <a:avLst/>
          </a:prstGeom>
          <a:no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 your personal vehicle</a:t>
            </a:r>
          </a:p>
        </p:txBody>
      </p:sp>
      <p:sp>
        <p:nvSpPr>
          <p:cNvPr id="22" name="Rounded Rectangle 21"/>
          <p:cNvSpPr/>
          <p:nvPr/>
        </p:nvSpPr>
        <p:spPr>
          <a:xfrm>
            <a:off x="9033917" y="3291104"/>
            <a:ext cx="2294467" cy="329108"/>
          </a:xfrm>
          <a:prstGeom prst="roundRect">
            <a:avLst/>
          </a:prstGeom>
          <a:no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workplace</a:t>
            </a:r>
          </a:p>
        </p:txBody>
      </p:sp>
      <p:sp>
        <p:nvSpPr>
          <p:cNvPr id="23" name="Rounded Rectangle 22"/>
          <p:cNvSpPr/>
          <p:nvPr/>
        </p:nvSpPr>
        <p:spPr>
          <a:xfrm>
            <a:off x="9033917" y="3666895"/>
            <a:ext cx="2294467" cy="329108"/>
          </a:xfrm>
          <a:prstGeom prst="roundRect">
            <a:avLst/>
          </a:prstGeom>
          <a:no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Designated areas outside</a:t>
            </a:r>
          </a:p>
          <a:p>
            <a:r>
              <a:rPr lang="en-US" sz="1000" dirty="0">
                <a:solidFill>
                  <a:srgbClr val="262626"/>
                </a:solidFill>
              </a:rPr>
              <a:t>               businesses, restaurants, etc.</a:t>
            </a:r>
          </a:p>
        </p:txBody>
      </p:sp>
      <p:sp>
        <p:nvSpPr>
          <p:cNvPr id="24" name="Rounded Rectangle 23"/>
          <p:cNvSpPr/>
          <p:nvPr/>
        </p:nvSpPr>
        <p:spPr>
          <a:xfrm>
            <a:off x="9033917" y="4046805"/>
            <a:ext cx="2294467" cy="329108"/>
          </a:xfrm>
          <a:prstGeom prst="roundRect">
            <a:avLst/>
          </a:prstGeom>
          <a:no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home</a:t>
            </a:r>
          </a:p>
        </p:txBody>
      </p:sp>
      <p:sp>
        <p:nvSpPr>
          <p:cNvPr id="25" name="Rounded Rectangle 24"/>
          <p:cNvSpPr/>
          <p:nvPr/>
        </p:nvSpPr>
        <p:spPr>
          <a:xfrm>
            <a:off x="9033917" y="4421705"/>
            <a:ext cx="2294467" cy="329108"/>
          </a:xfrm>
          <a:prstGeom prst="roundRect">
            <a:avLst/>
          </a:prstGeom>
          <a:no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businesses that allow</a:t>
            </a:r>
          </a:p>
          <a:p>
            <a:r>
              <a:rPr lang="en-US" sz="1000" dirty="0">
                <a:solidFill>
                  <a:srgbClr val="262626"/>
                </a:solidFill>
              </a:rPr>
              <a:t>               smoking</a:t>
            </a:r>
          </a:p>
        </p:txBody>
      </p:sp>
      <p:sp>
        <p:nvSpPr>
          <p:cNvPr id="26" name="Rounded Rectangle 25"/>
          <p:cNvSpPr/>
          <p:nvPr/>
        </p:nvSpPr>
        <p:spPr>
          <a:xfrm>
            <a:off x="9033917" y="4802900"/>
            <a:ext cx="2294467" cy="329108"/>
          </a:xfrm>
          <a:prstGeom prst="roundRect">
            <a:avLst/>
          </a:prstGeom>
          <a:no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workplace</a:t>
            </a:r>
          </a:p>
        </p:txBody>
      </p:sp>
      <p:sp>
        <p:nvSpPr>
          <p:cNvPr id="27" name="Rounded Rectangle 26"/>
          <p:cNvSpPr/>
          <p:nvPr/>
        </p:nvSpPr>
        <p:spPr>
          <a:xfrm>
            <a:off x="9033917" y="5185024"/>
            <a:ext cx="2294467" cy="329108"/>
          </a:xfrm>
          <a:prstGeom prst="roundRect">
            <a:avLst/>
          </a:prstGeom>
          <a:no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Other</a:t>
            </a:r>
          </a:p>
        </p:txBody>
      </p:sp>
      <p:sp>
        <p:nvSpPr>
          <p:cNvPr id="31" name="Hexagon 30"/>
          <p:cNvSpPr/>
          <p:nvPr/>
        </p:nvSpPr>
        <p:spPr>
          <a:xfrm>
            <a:off x="9135530" y="2550829"/>
            <a:ext cx="364067" cy="329108"/>
          </a:xfrm>
          <a:prstGeom prst="hexagon">
            <a:avLst/>
          </a:prstGeom>
          <a:solidFill>
            <a:srgbClr val="BFBFB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39" name="Hexagon 38"/>
          <p:cNvSpPr/>
          <p:nvPr/>
        </p:nvSpPr>
        <p:spPr>
          <a:xfrm>
            <a:off x="9135530" y="2917701"/>
            <a:ext cx="364067" cy="329108"/>
          </a:xfrm>
          <a:prstGeom prst="hexagon">
            <a:avLst/>
          </a:prstGeom>
          <a:solidFill>
            <a:srgbClr val="BFBFB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2" name="Hexagon 41"/>
          <p:cNvSpPr/>
          <p:nvPr/>
        </p:nvSpPr>
        <p:spPr>
          <a:xfrm>
            <a:off x="9135530" y="3295320"/>
            <a:ext cx="364067" cy="329108"/>
          </a:xfrm>
          <a:prstGeom prst="hexagon">
            <a:avLst/>
          </a:prstGeom>
          <a:solidFill>
            <a:srgbClr val="BFBFB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5" name="Hexagon 44"/>
          <p:cNvSpPr/>
          <p:nvPr/>
        </p:nvSpPr>
        <p:spPr>
          <a:xfrm>
            <a:off x="9135530" y="3675609"/>
            <a:ext cx="364067" cy="329108"/>
          </a:xfrm>
          <a:prstGeom prst="hexagon">
            <a:avLst/>
          </a:prstGeom>
          <a:solidFill>
            <a:srgbClr val="BFBFB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8" name="Hexagon 47"/>
          <p:cNvSpPr/>
          <p:nvPr/>
        </p:nvSpPr>
        <p:spPr>
          <a:xfrm>
            <a:off x="9135530" y="4054279"/>
            <a:ext cx="364067" cy="329108"/>
          </a:xfrm>
          <a:prstGeom prst="hexagon">
            <a:avLst/>
          </a:prstGeom>
          <a:solidFill>
            <a:srgbClr val="BFBFB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1" name="Hexagon 50"/>
          <p:cNvSpPr/>
          <p:nvPr/>
        </p:nvSpPr>
        <p:spPr>
          <a:xfrm>
            <a:off x="9135530" y="4421705"/>
            <a:ext cx="364067" cy="329108"/>
          </a:xfrm>
          <a:prstGeom prst="hexagon">
            <a:avLst/>
          </a:prstGeom>
          <a:solidFill>
            <a:srgbClr val="BFBFB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4" name="Hexagon 53"/>
          <p:cNvSpPr/>
          <p:nvPr/>
        </p:nvSpPr>
        <p:spPr>
          <a:xfrm>
            <a:off x="9135530" y="4811731"/>
            <a:ext cx="364067" cy="329108"/>
          </a:xfrm>
          <a:prstGeom prst="hexagon">
            <a:avLst/>
          </a:prstGeom>
          <a:solidFill>
            <a:srgbClr val="BFBFB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7" name="Hexagon 56"/>
          <p:cNvSpPr/>
          <p:nvPr/>
        </p:nvSpPr>
        <p:spPr>
          <a:xfrm>
            <a:off x="9135530" y="5176516"/>
            <a:ext cx="364067" cy="329108"/>
          </a:xfrm>
          <a:prstGeom prst="hexagon">
            <a:avLst/>
          </a:prstGeom>
          <a:solidFill>
            <a:srgbClr val="BFBFB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61" name="TextBox 60"/>
          <p:cNvSpPr txBox="1"/>
          <p:nvPr/>
        </p:nvSpPr>
        <p:spPr>
          <a:xfrm>
            <a:off x="9033917" y="2157262"/>
            <a:ext cx="2294467" cy="261610"/>
          </a:xfrm>
          <a:prstGeom prst="rect">
            <a:avLst/>
          </a:prstGeom>
          <a:noFill/>
        </p:spPr>
        <p:txBody>
          <a:bodyPr wrap="square" rtlCol="0">
            <a:spAutoFit/>
          </a:bodyPr>
          <a:lstStyle/>
          <a:p>
            <a:pPr algn="ctr"/>
            <a:r>
              <a:rPr lang="en-US" sz="1100" b="1" dirty="0">
                <a:solidFill>
                  <a:srgbClr val="262626"/>
                </a:solidFill>
              </a:rPr>
              <a:t>WHERE USE CHEWING TOBACCO</a:t>
            </a:r>
            <a:endParaRPr lang="en-US" sz="1100" dirty="0"/>
          </a:p>
        </p:txBody>
      </p:sp>
      <p:sp>
        <p:nvSpPr>
          <p:cNvPr id="6" name="Rectangle 5"/>
          <p:cNvSpPr/>
          <p:nvPr/>
        </p:nvSpPr>
        <p:spPr>
          <a:xfrm>
            <a:off x="4195251" y="6194137"/>
            <a:ext cx="3848081" cy="584776"/>
          </a:xfrm>
          <a:prstGeom prst="rect">
            <a:avLst/>
          </a:prstGeom>
        </p:spPr>
        <p:txBody>
          <a:bodyPr wrap="square">
            <a:spAutoFit/>
          </a:bodyPr>
          <a:lstStyle/>
          <a:p>
            <a:r>
              <a:rPr lang="en-US" sz="800" dirty="0"/>
              <a:t>Q9. How often do you use…?</a:t>
            </a:r>
          </a:p>
          <a:p>
            <a:r>
              <a:rPr lang="en-US" sz="800" dirty="0"/>
              <a:t>Q10. How many years have you been using…?</a:t>
            </a:r>
          </a:p>
          <a:p>
            <a:pPr lvl="0"/>
            <a:r>
              <a:rPr lang="en-US" sz="800" dirty="0"/>
              <a:t>Q12. How many times do you use each of the following products in a typical day?</a:t>
            </a:r>
          </a:p>
          <a:p>
            <a:r>
              <a:rPr lang="en-US" sz="800" dirty="0"/>
              <a:t>Q13. Where do you typically use…? </a:t>
            </a:r>
          </a:p>
        </p:txBody>
      </p:sp>
      <p:sp>
        <p:nvSpPr>
          <p:cNvPr id="40" name="TextBox 39">
            <a:extLst>
              <a:ext uri="{FF2B5EF4-FFF2-40B4-BE49-F238E27FC236}">
                <a16:creationId xmlns:a16="http://schemas.microsoft.com/office/drawing/2014/main" id="{34204C0C-E397-4B9B-9D16-382BACFA0F76}"/>
              </a:ext>
            </a:extLst>
          </p:cNvPr>
          <p:cNvSpPr txBox="1"/>
          <p:nvPr/>
        </p:nvSpPr>
        <p:spPr>
          <a:xfrm>
            <a:off x="9118601" y="2585468"/>
            <a:ext cx="440266" cy="246221"/>
          </a:xfrm>
          <a:prstGeom prst="rect">
            <a:avLst/>
          </a:prstGeom>
          <a:noFill/>
        </p:spPr>
        <p:txBody>
          <a:bodyPr wrap="square" rtlCol="0">
            <a:spAutoFit/>
          </a:bodyPr>
          <a:lstStyle/>
          <a:p>
            <a:pPr algn="ctr"/>
            <a:r>
              <a:rPr lang="en-US" sz="1000" dirty="0">
                <a:solidFill>
                  <a:srgbClr val="262626"/>
                </a:solidFill>
              </a:rPr>
              <a:t>55%</a:t>
            </a:r>
          </a:p>
        </p:txBody>
      </p:sp>
      <p:sp>
        <p:nvSpPr>
          <p:cNvPr id="43" name="TextBox 42">
            <a:extLst>
              <a:ext uri="{FF2B5EF4-FFF2-40B4-BE49-F238E27FC236}">
                <a16:creationId xmlns:a16="http://schemas.microsoft.com/office/drawing/2014/main" id="{967C1FFE-6A63-406B-8323-917A4DC6494C}"/>
              </a:ext>
            </a:extLst>
          </p:cNvPr>
          <p:cNvSpPr txBox="1"/>
          <p:nvPr/>
        </p:nvSpPr>
        <p:spPr>
          <a:xfrm>
            <a:off x="9118601" y="2952340"/>
            <a:ext cx="440266" cy="246221"/>
          </a:xfrm>
          <a:prstGeom prst="rect">
            <a:avLst/>
          </a:prstGeom>
          <a:noFill/>
        </p:spPr>
        <p:txBody>
          <a:bodyPr wrap="square" rtlCol="0">
            <a:spAutoFit/>
          </a:bodyPr>
          <a:lstStyle/>
          <a:p>
            <a:pPr algn="ctr"/>
            <a:r>
              <a:rPr lang="en-US" sz="1000" dirty="0">
                <a:solidFill>
                  <a:srgbClr val="262626"/>
                </a:solidFill>
              </a:rPr>
              <a:t>45%</a:t>
            </a:r>
          </a:p>
        </p:txBody>
      </p:sp>
      <p:sp>
        <p:nvSpPr>
          <p:cNvPr id="46" name="TextBox 45">
            <a:extLst>
              <a:ext uri="{FF2B5EF4-FFF2-40B4-BE49-F238E27FC236}">
                <a16:creationId xmlns:a16="http://schemas.microsoft.com/office/drawing/2014/main" id="{095FB443-514D-425B-A9D1-F2100DDAE496}"/>
              </a:ext>
            </a:extLst>
          </p:cNvPr>
          <p:cNvSpPr txBox="1"/>
          <p:nvPr/>
        </p:nvSpPr>
        <p:spPr>
          <a:xfrm>
            <a:off x="9118601" y="3329959"/>
            <a:ext cx="440266" cy="246221"/>
          </a:xfrm>
          <a:prstGeom prst="rect">
            <a:avLst/>
          </a:prstGeom>
          <a:noFill/>
        </p:spPr>
        <p:txBody>
          <a:bodyPr wrap="square" rtlCol="0">
            <a:spAutoFit/>
          </a:bodyPr>
          <a:lstStyle/>
          <a:p>
            <a:pPr algn="ctr"/>
            <a:r>
              <a:rPr lang="en-US" sz="1000" dirty="0">
                <a:solidFill>
                  <a:srgbClr val="262626"/>
                </a:solidFill>
              </a:rPr>
              <a:t>45%</a:t>
            </a:r>
          </a:p>
        </p:txBody>
      </p:sp>
      <p:sp>
        <p:nvSpPr>
          <p:cNvPr id="49" name="TextBox 48">
            <a:extLst>
              <a:ext uri="{FF2B5EF4-FFF2-40B4-BE49-F238E27FC236}">
                <a16:creationId xmlns:a16="http://schemas.microsoft.com/office/drawing/2014/main" id="{42A6ADC0-1E2F-4BBA-8063-9227B8DD9A05}"/>
              </a:ext>
            </a:extLst>
          </p:cNvPr>
          <p:cNvSpPr txBox="1"/>
          <p:nvPr/>
        </p:nvSpPr>
        <p:spPr>
          <a:xfrm>
            <a:off x="9118601" y="3710248"/>
            <a:ext cx="440266" cy="246221"/>
          </a:xfrm>
          <a:prstGeom prst="rect">
            <a:avLst/>
          </a:prstGeom>
          <a:noFill/>
        </p:spPr>
        <p:txBody>
          <a:bodyPr wrap="square" rtlCol="0">
            <a:spAutoFit/>
          </a:bodyPr>
          <a:lstStyle/>
          <a:p>
            <a:pPr algn="ctr"/>
            <a:r>
              <a:rPr lang="en-US" sz="1000" dirty="0">
                <a:solidFill>
                  <a:srgbClr val="262626"/>
                </a:solidFill>
              </a:rPr>
              <a:t>19%</a:t>
            </a:r>
          </a:p>
        </p:txBody>
      </p:sp>
      <p:sp>
        <p:nvSpPr>
          <p:cNvPr id="52" name="TextBox 51">
            <a:extLst>
              <a:ext uri="{FF2B5EF4-FFF2-40B4-BE49-F238E27FC236}">
                <a16:creationId xmlns:a16="http://schemas.microsoft.com/office/drawing/2014/main" id="{56DECB26-57D0-47CE-8E7D-D1B9C5B623D9}"/>
              </a:ext>
            </a:extLst>
          </p:cNvPr>
          <p:cNvSpPr txBox="1"/>
          <p:nvPr/>
        </p:nvSpPr>
        <p:spPr>
          <a:xfrm>
            <a:off x="9118601" y="4088918"/>
            <a:ext cx="440266" cy="246221"/>
          </a:xfrm>
          <a:prstGeom prst="rect">
            <a:avLst/>
          </a:prstGeom>
          <a:noFill/>
        </p:spPr>
        <p:txBody>
          <a:bodyPr wrap="square" rtlCol="0">
            <a:spAutoFit/>
          </a:bodyPr>
          <a:lstStyle/>
          <a:p>
            <a:pPr algn="ctr"/>
            <a:r>
              <a:rPr lang="en-US" sz="1000" dirty="0">
                <a:solidFill>
                  <a:srgbClr val="262626"/>
                </a:solidFill>
              </a:rPr>
              <a:t>59%</a:t>
            </a:r>
          </a:p>
        </p:txBody>
      </p:sp>
      <p:sp>
        <p:nvSpPr>
          <p:cNvPr id="55" name="TextBox 54">
            <a:extLst>
              <a:ext uri="{FF2B5EF4-FFF2-40B4-BE49-F238E27FC236}">
                <a16:creationId xmlns:a16="http://schemas.microsoft.com/office/drawing/2014/main" id="{5AF8563B-B08A-483D-9A34-E31D3D5B7DA2}"/>
              </a:ext>
            </a:extLst>
          </p:cNvPr>
          <p:cNvSpPr txBox="1"/>
          <p:nvPr/>
        </p:nvSpPr>
        <p:spPr>
          <a:xfrm>
            <a:off x="9118601" y="4456344"/>
            <a:ext cx="440266" cy="246221"/>
          </a:xfrm>
          <a:prstGeom prst="rect">
            <a:avLst/>
          </a:prstGeom>
          <a:noFill/>
        </p:spPr>
        <p:txBody>
          <a:bodyPr wrap="square" rtlCol="0">
            <a:spAutoFit/>
          </a:bodyPr>
          <a:lstStyle/>
          <a:p>
            <a:pPr algn="ctr"/>
            <a:r>
              <a:rPr lang="en-US" sz="1000" dirty="0">
                <a:solidFill>
                  <a:srgbClr val="262626"/>
                </a:solidFill>
              </a:rPr>
              <a:t>27%</a:t>
            </a:r>
          </a:p>
        </p:txBody>
      </p:sp>
      <p:sp>
        <p:nvSpPr>
          <p:cNvPr id="58" name="TextBox 57">
            <a:extLst>
              <a:ext uri="{FF2B5EF4-FFF2-40B4-BE49-F238E27FC236}">
                <a16:creationId xmlns:a16="http://schemas.microsoft.com/office/drawing/2014/main" id="{AE4B4DEC-E452-44C9-994E-EC307F7AC8A9}"/>
              </a:ext>
            </a:extLst>
          </p:cNvPr>
          <p:cNvSpPr txBox="1"/>
          <p:nvPr/>
        </p:nvSpPr>
        <p:spPr>
          <a:xfrm>
            <a:off x="9118601" y="4846370"/>
            <a:ext cx="440266" cy="246221"/>
          </a:xfrm>
          <a:prstGeom prst="rect">
            <a:avLst/>
          </a:prstGeom>
          <a:noFill/>
        </p:spPr>
        <p:txBody>
          <a:bodyPr wrap="square" rtlCol="0">
            <a:spAutoFit/>
          </a:bodyPr>
          <a:lstStyle/>
          <a:p>
            <a:pPr algn="ctr"/>
            <a:r>
              <a:rPr lang="en-US" sz="1000" dirty="0">
                <a:solidFill>
                  <a:srgbClr val="262626"/>
                </a:solidFill>
              </a:rPr>
              <a:t>42%</a:t>
            </a:r>
          </a:p>
        </p:txBody>
      </p:sp>
      <p:sp>
        <p:nvSpPr>
          <p:cNvPr id="60" name="TextBox 59">
            <a:extLst>
              <a:ext uri="{FF2B5EF4-FFF2-40B4-BE49-F238E27FC236}">
                <a16:creationId xmlns:a16="http://schemas.microsoft.com/office/drawing/2014/main" id="{899EC5A0-EABC-4EB9-A4FE-DAF99A27D99F}"/>
              </a:ext>
            </a:extLst>
          </p:cNvPr>
          <p:cNvSpPr txBox="1"/>
          <p:nvPr/>
        </p:nvSpPr>
        <p:spPr>
          <a:xfrm>
            <a:off x="9118601" y="5211155"/>
            <a:ext cx="440266" cy="246221"/>
          </a:xfrm>
          <a:prstGeom prst="rect">
            <a:avLst/>
          </a:prstGeom>
          <a:noFill/>
        </p:spPr>
        <p:txBody>
          <a:bodyPr wrap="square" rtlCol="0">
            <a:spAutoFit/>
          </a:bodyPr>
          <a:lstStyle/>
          <a:p>
            <a:pPr algn="ctr"/>
            <a:r>
              <a:rPr lang="en-US" sz="1000" dirty="0">
                <a:solidFill>
                  <a:srgbClr val="262626"/>
                </a:solidFill>
              </a:rPr>
              <a:t>3%</a:t>
            </a:r>
          </a:p>
        </p:txBody>
      </p:sp>
      <p:sp>
        <p:nvSpPr>
          <p:cNvPr id="37" name="TextBox 36"/>
          <p:cNvSpPr txBox="1"/>
          <p:nvPr/>
        </p:nvSpPr>
        <p:spPr>
          <a:xfrm>
            <a:off x="8918996" y="5967627"/>
            <a:ext cx="2845675" cy="230832"/>
          </a:xfrm>
          <a:prstGeom prst="rect">
            <a:avLst/>
          </a:prstGeom>
          <a:noFill/>
        </p:spPr>
        <p:txBody>
          <a:bodyPr wrap="square" rtlCol="0">
            <a:spAutoFit/>
          </a:bodyPr>
          <a:lstStyle/>
          <a:p>
            <a:r>
              <a:rPr lang="en-US" sz="900" dirty="0"/>
              <a:t>n=64 chewing tobacco users, unless otherwise noted</a:t>
            </a:r>
          </a:p>
        </p:txBody>
      </p:sp>
      <p:sp>
        <p:nvSpPr>
          <p:cNvPr id="38" name="TextBox 37"/>
          <p:cNvSpPr txBox="1"/>
          <p:nvPr/>
        </p:nvSpPr>
        <p:spPr>
          <a:xfrm>
            <a:off x="365160" y="501709"/>
            <a:ext cx="11574420" cy="1723549"/>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There are about equal numbers of frequent and infrequent users - 30% say they use chewing tobacco multiple times a day, but 25% say they use less than once a month.</a:t>
            </a:r>
          </a:p>
          <a:p>
            <a:pPr marL="285750" indent="-285750">
              <a:buClr>
                <a:schemeClr val="tx1">
                  <a:lumMod val="65000"/>
                  <a:lumOff val="35000"/>
                </a:schemeClr>
              </a:buClr>
              <a:buSzPct val="100000"/>
              <a:buFont typeface="Wingdings" charset="2"/>
              <a:buChar char="v"/>
            </a:pPr>
            <a:endParaRPr lang="en-US" sz="1600" dirty="0"/>
          </a:p>
          <a:p>
            <a:pPr marL="285750" indent="-285750">
              <a:buClr>
                <a:schemeClr val="tx1">
                  <a:lumMod val="65000"/>
                  <a:lumOff val="35000"/>
                </a:schemeClr>
              </a:buClr>
              <a:buSzPct val="100000"/>
              <a:buFont typeface="Wingdings" charset="2"/>
              <a:buChar char="v"/>
            </a:pPr>
            <a:r>
              <a:rPr lang="en-US" sz="1600" dirty="0"/>
              <a:t>Of those using chewing tobacco multiple times a day, most are using between 6-10 times daily.</a:t>
            </a:r>
          </a:p>
          <a:p>
            <a:pPr marL="742950" lvl="1" indent="-285750">
              <a:buClr>
                <a:schemeClr val="tx1">
                  <a:lumMod val="65000"/>
                  <a:lumOff val="35000"/>
                </a:schemeClr>
              </a:buClr>
              <a:buSzPct val="60000"/>
              <a:buFont typeface="Wingdings" charset="2"/>
              <a:buChar char="u"/>
            </a:pPr>
            <a:r>
              <a:rPr lang="en-US" sz="1600" dirty="0"/>
              <a:t>Roughly equal numbers of users are chewing both inside and outside their homes, as well as both inside and outside their workplace.</a:t>
            </a:r>
          </a:p>
        </p:txBody>
      </p:sp>
      <p:sp>
        <p:nvSpPr>
          <p:cNvPr id="41" name="TextBox 40"/>
          <p:cNvSpPr txBox="1"/>
          <p:nvPr/>
        </p:nvSpPr>
        <p:spPr>
          <a:xfrm>
            <a:off x="8918996" y="61459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1720174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9502"/>
            <a:ext cx="12192000" cy="707886"/>
            <a:chOff x="0" y="342747"/>
            <a:chExt cx="12192000" cy="707886"/>
          </a:xfrm>
          <a:solidFill>
            <a:srgbClr val="8C8DDE"/>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rgbClr val="BFBFBF"/>
            </a:solid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342747"/>
              <a:ext cx="12001114" cy="707886"/>
            </a:xfrm>
            <a:prstGeom prst="rect">
              <a:avLst/>
            </a:prstGeom>
            <a:noFill/>
          </p:spPr>
          <p:txBody>
            <a:bodyPr wrap="square" rtlCol="0">
              <a:spAutoFit/>
            </a:bodyPr>
            <a:lstStyle/>
            <a:p>
              <a:r>
                <a:rPr lang="en-US" sz="2000" b="1" dirty="0">
                  <a:solidFill>
                    <a:schemeClr val="tx1">
                      <a:lumMod val="65000"/>
                      <a:lumOff val="35000"/>
                    </a:schemeClr>
                  </a:solidFill>
                </a:rPr>
                <a:t>As seen with other products, most Idahoans are using chewing tobacco in the evening when relaxing; many say they also chew after work.</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46</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165880798"/>
              </p:ext>
            </p:extLst>
          </p:nvPr>
        </p:nvGraphicFramePr>
        <p:xfrm>
          <a:off x="2772464" y="2425706"/>
          <a:ext cx="2379136" cy="2802117"/>
        </p:xfrm>
        <a:graphic>
          <a:graphicData uri="http://schemas.openxmlformats.org/drawingml/2006/table">
            <a:tbl>
              <a:tblPr/>
              <a:tblGrid>
                <a:gridCol w="1744136">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tblGrid>
              <a:tr h="351404">
                <a:tc>
                  <a:txBody>
                    <a:bodyPr/>
                    <a:lstStyle/>
                    <a:p>
                      <a:pPr algn="l" fontAlgn="t"/>
                      <a:r>
                        <a:rPr lang="en-US" sz="1000" b="0" i="0" u="none" strike="noStrike" dirty="0">
                          <a:solidFill>
                            <a:srgbClr val="000000"/>
                          </a:solidFill>
                          <a:effectLst/>
                          <a:latin typeface="+mn-lt"/>
                        </a:rPr>
                        <a:t>After meals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30%</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66046">
                <a:tc>
                  <a:txBody>
                    <a:bodyPr/>
                    <a:lstStyle/>
                    <a:p>
                      <a:pPr algn="l" fontAlgn="t"/>
                      <a:r>
                        <a:rPr lang="en-US" sz="1000" b="0" i="0" u="none" strike="noStrike" dirty="0">
                          <a:solidFill>
                            <a:srgbClr val="000000"/>
                          </a:solidFill>
                          <a:effectLst/>
                          <a:latin typeface="+mn-lt"/>
                        </a:rPr>
                        <a:t>In the evening when you are relaxing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44%</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51404">
                <a:tc>
                  <a:txBody>
                    <a:bodyPr/>
                    <a:lstStyle/>
                    <a:p>
                      <a:pPr algn="l" fontAlgn="t"/>
                      <a:r>
                        <a:rPr lang="en-US" sz="1000" b="0" i="0" u="none" strike="noStrike" dirty="0">
                          <a:solidFill>
                            <a:srgbClr val="000000"/>
                          </a:solidFill>
                          <a:effectLst/>
                          <a:latin typeface="+mn-lt"/>
                        </a:rPr>
                        <a:t>When drinking alcohol</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30%</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51404">
                <a:tc>
                  <a:txBody>
                    <a:bodyPr/>
                    <a:lstStyle/>
                    <a:p>
                      <a:pPr algn="l" fontAlgn="t"/>
                      <a:r>
                        <a:rPr lang="en-US" sz="1000" b="0" i="0" u="none" strike="noStrike" dirty="0">
                          <a:solidFill>
                            <a:srgbClr val="000000"/>
                          </a:solidFill>
                          <a:effectLst/>
                          <a:latin typeface="+mn-lt"/>
                        </a:rPr>
                        <a:t>When you first wake up</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20%</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66046">
                <a:tc>
                  <a:txBody>
                    <a:bodyPr/>
                    <a:lstStyle/>
                    <a:p>
                      <a:pPr algn="l" fontAlgn="t"/>
                      <a:r>
                        <a:rPr lang="en-US" sz="1000" b="0" i="0" u="none" strike="noStrike" dirty="0">
                          <a:solidFill>
                            <a:srgbClr val="000000"/>
                          </a:solidFill>
                          <a:effectLst/>
                          <a:latin typeface="+mn-lt"/>
                        </a:rPr>
                        <a:t>When you are around others who are using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31%</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66046">
                <a:tc>
                  <a:txBody>
                    <a:bodyPr/>
                    <a:lstStyle/>
                    <a:p>
                      <a:pPr algn="l" fontAlgn="t"/>
                      <a:r>
                        <a:rPr lang="en-US" sz="1000" b="0" i="0" u="none" strike="noStrike" dirty="0">
                          <a:solidFill>
                            <a:srgbClr val="000000"/>
                          </a:solidFill>
                          <a:effectLst/>
                          <a:latin typeface="+mn-lt"/>
                        </a:rPr>
                        <a:t>At social events with friends/family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31%</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298363">
                <a:tc>
                  <a:txBody>
                    <a:bodyPr/>
                    <a:lstStyle/>
                    <a:p>
                      <a:pPr algn="l" fontAlgn="t"/>
                      <a:r>
                        <a:rPr lang="en-US" sz="1000" b="0" i="0" u="none" strike="noStrike" dirty="0">
                          <a:solidFill>
                            <a:srgbClr val="000000"/>
                          </a:solidFill>
                          <a:effectLst/>
                          <a:latin typeface="+mn-lt"/>
                        </a:rPr>
                        <a:t>After work</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38%</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51404">
                <a:tc>
                  <a:txBody>
                    <a:bodyPr/>
                    <a:lstStyle/>
                    <a:p>
                      <a:pPr algn="l" fontAlgn="t"/>
                      <a:r>
                        <a:rPr lang="en-US" sz="1000" b="0" i="0" u="none" strike="noStrike" dirty="0">
                          <a:solidFill>
                            <a:srgbClr val="000000"/>
                          </a:solidFill>
                          <a:effectLst/>
                          <a:latin typeface="+mn-lt"/>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13377500"/>
              </p:ext>
            </p:extLst>
          </p:nvPr>
        </p:nvGraphicFramePr>
        <p:xfrm>
          <a:off x="6887229" y="2376938"/>
          <a:ext cx="2235200" cy="2982131"/>
        </p:xfrm>
        <a:graphic>
          <a:graphicData uri="http://schemas.openxmlformats.org/drawingml/2006/table">
            <a:tbl>
              <a:tblPr/>
              <a:tblGrid>
                <a:gridCol w="1744134">
                  <a:extLst>
                    <a:ext uri="{9D8B030D-6E8A-4147-A177-3AD203B41FA5}">
                      <a16:colId xmlns:a16="http://schemas.microsoft.com/office/drawing/2014/main" val="20000"/>
                    </a:ext>
                  </a:extLst>
                </a:gridCol>
                <a:gridCol w="491066">
                  <a:extLst>
                    <a:ext uri="{9D8B030D-6E8A-4147-A177-3AD203B41FA5}">
                      <a16:colId xmlns:a16="http://schemas.microsoft.com/office/drawing/2014/main" val="20001"/>
                    </a:ext>
                  </a:extLst>
                </a:gridCol>
              </a:tblGrid>
              <a:tr h="329821">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63%</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29821">
                <a:tc>
                  <a:txBody>
                    <a:bodyPr/>
                    <a:lstStyle/>
                    <a:p>
                      <a:pPr algn="l" fontAlgn="t"/>
                      <a:r>
                        <a:rPr lang="en-US" sz="1000" b="0" i="0" u="none" strike="noStrike" dirty="0">
                          <a:solidFill>
                            <a:srgbClr val="000000"/>
                          </a:solidFill>
                          <a:effectLst/>
                          <a:latin typeface="Arial"/>
                        </a:rPr>
                        <a:t>Tobacco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29821">
                <a:tc>
                  <a:txBody>
                    <a:bodyPr/>
                    <a:lstStyle/>
                    <a:p>
                      <a:pPr algn="l" fontAlgn="t"/>
                      <a:r>
                        <a:rPr lang="en-US" sz="1000" b="0" i="0" u="none" strike="noStrike" dirty="0">
                          <a:solidFill>
                            <a:srgbClr val="000000"/>
                          </a:solidFill>
                          <a:effectLst/>
                          <a:latin typeface="Arial"/>
                        </a:rPr>
                        <a:t>Grocery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20%</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29821">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11%</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29821">
                <a:tc>
                  <a:txBody>
                    <a:bodyPr/>
                    <a:lstStyle/>
                    <a:p>
                      <a:pPr algn="l" fontAlgn="t"/>
                      <a:r>
                        <a:rPr lang="en-US" sz="1000" b="0" i="0" u="none" strike="noStrike" dirty="0">
                          <a:solidFill>
                            <a:srgbClr val="000000"/>
                          </a:solidFill>
                          <a:effectLst/>
                          <a:latin typeface="Arial"/>
                        </a:rPr>
                        <a:t>Drug store/pharmacy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13%</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29821">
                <a:tc>
                  <a:txBody>
                    <a:bodyPr/>
                    <a:lstStyle/>
                    <a:p>
                      <a:pPr algn="l" fontAlgn="t"/>
                      <a:r>
                        <a:rPr lang="en-US" sz="1000" b="0" i="0" u="none" strike="noStrike">
                          <a:solidFill>
                            <a:srgbClr val="000000"/>
                          </a:solidFill>
                          <a:effectLst/>
                          <a:latin typeface="Arial"/>
                        </a:rPr>
                        <a:t>A friend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14%</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29821">
                <a:tc>
                  <a:txBody>
                    <a:bodyPr/>
                    <a:lstStyle/>
                    <a:p>
                      <a:pPr algn="l" fontAlgn="t"/>
                      <a:r>
                        <a:rPr lang="en-US" sz="1000" b="0" i="0" u="none" strike="noStrike">
                          <a:solidFill>
                            <a:srgbClr val="000000"/>
                          </a:solidFill>
                          <a:effectLst/>
                          <a:latin typeface="Arial"/>
                        </a:rPr>
                        <a:t>Online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14%</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43563">
                <a:tc>
                  <a:txBody>
                    <a:bodyPr/>
                    <a:lstStyle/>
                    <a:p>
                      <a:pPr algn="l" fontAlgn="t"/>
                      <a:r>
                        <a:rPr lang="en-US" sz="1000" b="0" i="0" u="none" strike="noStrike">
                          <a:solidFill>
                            <a:srgbClr val="000000"/>
                          </a:solidFill>
                          <a:effectLst/>
                          <a:latin typeface="Arial"/>
                        </a:rPr>
                        <a:t>A family member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29821">
                <a:tc>
                  <a:txBody>
                    <a:bodyPr/>
                    <a:lstStyle/>
                    <a:p>
                      <a:pPr algn="l" fontAlgn="t"/>
                      <a:r>
                        <a:rPr lang="en-US" sz="1000" b="0" i="0" u="none" strike="noStrike" dirty="0">
                          <a:solidFill>
                            <a:srgbClr val="000000"/>
                          </a:solidFill>
                          <a:effectLst/>
                          <a:latin typeface="Arial"/>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a:t>
                      </a:r>
                    </a:p>
                  </a:txBody>
                  <a:tcPr marL="12700" marR="12700" marT="12700" marB="0" anchor="ctr">
                    <a:lnL>
                      <a:noFill/>
                    </a:lnL>
                    <a:lnR>
                      <a:noFill/>
                    </a:lnR>
                    <a:lnT>
                      <a:noFill/>
                    </a:lnT>
                    <a:lnB>
                      <a:noFill/>
                    </a:lnB>
                  </a:tcPr>
                </a:tc>
                <a:extLst>
                  <a:ext uri="{0D108BD9-81ED-4DB2-BD59-A6C34878D82A}">
                    <a16:rowId xmlns:a16="http://schemas.microsoft.com/office/drawing/2014/main" val="10008"/>
                  </a:ext>
                </a:extLst>
              </a:tr>
            </a:tbl>
          </a:graphicData>
        </a:graphic>
      </p:graphicFrame>
      <p:grpSp>
        <p:nvGrpSpPr>
          <p:cNvPr id="91" name="Group 90"/>
          <p:cNvGrpSpPr/>
          <p:nvPr/>
        </p:nvGrpSpPr>
        <p:grpSpPr>
          <a:xfrm>
            <a:off x="1925762" y="1940217"/>
            <a:ext cx="3225839" cy="3318933"/>
            <a:chOff x="76164" y="3048000"/>
            <a:chExt cx="3225839" cy="3318933"/>
          </a:xfrm>
        </p:grpSpPr>
        <p:sp>
          <p:nvSpPr>
            <p:cNvPr id="69" name="TextBox 68"/>
            <p:cNvSpPr txBox="1"/>
            <p:nvPr/>
          </p:nvSpPr>
          <p:spPr>
            <a:xfrm>
              <a:off x="697254" y="3113283"/>
              <a:ext cx="2294467" cy="261610"/>
            </a:xfrm>
            <a:prstGeom prst="rect">
              <a:avLst/>
            </a:prstGeom>
            <a:noFill/>
          </p:spPr>
          <p:txBody>
            <a:bodyPr wrap="square" rtlCol="0">
              <a:spAutoFit/>
            </a:bodyPr>
            <a:lstStyle/>
            <a:p>
              <a:pPr algn="ctr"/>
              <a:r>
                <a:rPr lang="en-US" sz="1100" b="1" dirty="0">
                  <a:solidFill>
                    <a:srgbClr val="262626"/>
                  </a:solidFill>
                </a:rPr>
                <a:t>WHEN USE CHEWING TOBACCO</a:t>
              </a:r>
              <a:endParaRPr lang="en-US" sz="1100" dirty="0"/>
            </a:p>
          </p:txBody>
        </p:sp>
        <p:grpSp>
          <p:nvGrpSpPr>
            <p:cNvPr id="78" name="Group 77"/>
            <p:cNvGrpSpPr/>
            <p:nvPr/>
          </p:nvGrpSpPr>
          <p:grpSpPr>
            <a:xfrm>
              <a:off x="193683" y="3448599"/>
              <a:ext cx="602185" cy="2452767"/>
              <a:chOff x="-114749" y="3475954"/>
              <a:chExt cx="602185" cy="2452767"/>
            </a:xfrm>
          </p:grpSpPr>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 y="3475954"/>
                <a:ext cx="437299" cy="239576"/>
              </a:xfrm>
              <a:prstGeom prst="rect">
                <a:avLst/>
              </a:prstGeom>
            </p:spPr>
          </p:pic>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49" y="3906030"/>
                <a:ext cx="597319" cy="213442"/>
              </a:xfrm>
              <a:prstGeom prst="rect">
                <a:avLst/>
              </a:prstGeom>
            </p:spPr>
          </p:pic>
          <p:pic>
            <p:nvPicPr>
              <p:cNvPr id="72" name="Picture 7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46" y="4191842"/>
                <a:ext cx="357698" cy="263278"/>
              </a:xfrm>
              <a:prstGeom prst="rect">
                <a:avLst/>
              </a:prstGeom>
            </p:spPr>
          </p:pic>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947" y="4540882"/>
                <a:ext cx="268334" cy="268334"/>
              </a:xfrm>
              <a:prstGeom prst="rect">
                <a:avLst/>
              </a:prstGeom>
            </p:spPr>
          </p:pic>
          <p:pic>
            <p:nvPicPr>
              <p:cNvPr id="74" name="Picture 7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8963" y="4926969"/>
                <a:ext cx="375446" cy="430822"/>
              </a:xfrm>
              <a:prstGeom prst="rect">
                <a:avLst/>
              </a:prstGeom>
            </p:spPr>
          </p:pic>
          <p:pic>
            <p:nvPicPr>
              <p:cNvPr id="75" name="Picture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82" y="5232400"/>
                <a:ext cx="458154" cy="413503"/>
              </a:xfrm>
              <a:prstGeom prst="rect">
                <a:avLst/>
              </a:prstGeom>
            </p:spPr>
          </p:pic>
          <p:pic>
            <p:nvPicPr>
              <p:cNvPr id="76" name="Picture 7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69" y="5603568"/>
                <a:ext cx="325153" cy="325153"/>
              </a:xfrm>
              <a:prstGeom prst="rect">
                <a:avLst/>
              </a:prstGeom>
            </p:spPr>
          </p:pic>
        </p:grpSp>
        <p:sp>
          <p:nvSpPr>
            <p:cNvPr id="79" name="Rounded Rectangle 78"/>
            <p:cNvSpPr/>
            <p:nvPr/>
          </p:nvSpPr>
          <p:spPr>
            <a:xfrm>
              <a:off x="76164" y="3048000"/>
              <a:ext cx="3225839" cy="3318933"/>
            </a:xfrm>
            <a:prstGeom prst="roundRect">
              <a:avLst/>
            </a:prstGeom>
            <a:noFill/>
            <a:ln w="57150" cmpd="sng">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6610567" y="1965513"/>
            <a:ext cx="2294467" cy="261610"/>
          </a:xfrm>
          <a:prstGeom prst="rect">
            <a:avLst/>
          </a:prstGeom>
          <a:noFill/>
        </p:spPr>
        <p:txBody>
          <a:bodyPr wrap="square" rtlCol="0">
            <a:spAutoFit/>
          </a:bodyPr>
          <a:lstStyle/>
          <a:p>
            <a:pPr algn="ctr"/>
            <a:r>
              <a:rPr lang="en-US" sz="1100" b="1" dirty="0">
                <a:solidFill>
                  <a:srgbClr val="262626"/>
                </a:solidFill>
              </a:rPr>
              <a:t>WHERE BUY CHEWING TOBACCO</a:t>
            </a:r>
            <a:endParaRPr lang="en-US" sz="1100" dirty="0"/>
          </a:p>
        </p:txBody>
      </p:sp>
      <p:sp>
        <p:nvSpPr>
          <p:cNvPr id="81" name="Rounded Rectangle 80"/>
          <p:cNvSpPr/>
          <p:nvPr/>
        </p:nvSpPr>
        <p:spPr>
          <a:xfrm>
            <a:off x="6114859" y="1940216"/>
            <a:ext cx="3154502" cy="3504065"/>
          </a:xfrm>
          <a:prstGeom prst="roundRect">
            <a:avLst/>
          </a:prstGeom>
          <a:noFill/>
          <a:ln w="57150" cmpd="sng">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0" name="Group 89"/>
          <p:cNvGrpSpPr/>
          <p:nvPr/>
        </p:nvGrpSpPr>
        <p:grpSpPr>
          <a:xfrm>
            <a:off x="6324108" y="2288664"/>
            <a:ext cx="417693" cy="2774147"/>
            <a:chOff x="5597617" y="3503924"/>
            <a:chExt cx="417693" cy="2774147"/>
          </a:xfrm>
        </p:grpSpPr>
        <p:pic>
          <p:nvPicPr>
            <p:cNvPr id="82" name="Picture 8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29247" y="3503924"/>
              <a:ext cx="386063" cy="370621"/>
            </a:xfrm>
            <a:prstGeom prst="rect">
              <a:avLst/>
            </a:prstGeom>
          </p:spPr>
        </p:pic>
        <p:pic>
          <p:nvPicPr>
            <p:cNvPr id="83" name="Picture 8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29247" y="3888701"/>
              <a:ext cx="377993" cy="309119"/>
            </a:xfrm>
            <a:prstGeom prst="rect">
              <a:avLst/>
            </a:prstGeom>
          </p:spPr>
        </p:pic>
        <p:pic>
          <p:nvPicPr>
            <p:cNvPr id="84" name="Picture 8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4046" y="4226214"/>
              <a:ext cx="309595" cy="309595"/>
            </a:xfrm>
            <a:prstGeom prst="rect">
              <a:avLst/>
            </a:prstGeom>
          </p:spPr>
        </p:pic>
        <p:pic>
          <p:nvPicPr>
            <p:cNvPr id="85" name="Picture 8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52550" y="4552144"/>
              <a:ext cx="362760" cy="286101"/>
            </a:xfrm>
            <a:prstGeom prst="rect">
              <a:avLst/>
            </a:prstGeom>
          </p:spPr>
        </p:pic>
        <p:pic>
          <p:nvPicPr>
            <p:cNvPr id="86" name="Picture 8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78210" y="4899614"/>
              <a:ext cx="305431" cy="305431"/>
            </a:xfrm>
            <a:prstGeom prst="rect">
              <a:avLst/>
            </a:prstGeom>
          </p:spPr>
        </p:pic>
        <p:pic>
          <p:nvPicPr>
            <p:cNvPr id="87" name="Picture 8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97617" y="5261750"/>
              <a:ext cx="337061" cy="255931"/>
            </a:xfrm>
            <a:prstGeom prst="rect">
              <a:avLst/>
            </a:prstGeom>
          </p:spPr>
        </p:pic>
        <p:pic>
          <p:nvPicPr>
            <p:cNvPr id="88" name="Picture 8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29247" y="5556476"/>
              <a:ext cx="344890" cy="344890"/>
            </a:xfrm>
            <a:prstGeom prst="rect">
              <a:avLst/>
            </a:prstGeom>
          </p:spPr>
        </p:pic>
        <p:pic>
          <p:nvPicPr>
            <p:cNvPr id="89" name="Picture 8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8690" y="5930636"/>
              <a:ext cx="384951" cy="347435"/>
            </a:xfrm>
            <a:prstGeom prst="rect">
              <a:avLst/>
            </a:prstGeom>
          </p:spPr>
        </p:pic>
      </p:grpSp>
      <p:sp>
        <p:nvSpPr>
          <p:cNvPr id="6" name="Rectangle 5"/>
          <p:cNvSpPr/>
          <p:nvPr/>
        </p:nvSpPr>
        <p:spPr>
          <a:xfrm>
            <a:off x="4435431" y="6417067"/>
            <a:ext cx="2650067" cy="338554"/>
          </a:xfrm>
          <a:prstGeom prst="rect">
            <a:avLst/>
          </a:prstGeom>
        </p:spPr>
        <p:txBody>
          <a:bodyPr wrap="square">
            <a:spAutoFit/>
          </a:bodyPr>
          <a:lstStyle/>
          <a:p>
            <a:r>
              <a:rPr lang="en-US" sz="800" dirty="0"/>
              <a:t>Q14. When are you most likely to use…? </a:t>
            </a:r>
          </a:p>
          <a:p>
            <a:r>
              <a:rPr lang="en-US" sz="800" dirty="0"/>
              <a:t>Q16. Where do you typically buy…? </a:t>
            </a:r>
          </a:p>
        </p:txBody>
      </p:sp>
      <p:sp>
        <p:nvSpPr>
          <p:cNvPr id="31" name="TextBox 30"/>
          <p:cNvSpPr txBox="1"/>
          <p:nvPr/>
        </p:nvSpPr>
        <p:spPr>
          <a:xfrm>
            <a:off x="8918996" y="5967627"/>
            <a:ext cx="2845675" cy="230832"/>
          </a:xfrm>
          <a:prstGeom prst="rect">
            <a:avLst/>
          </a:prstGeom>
          <a:noFill/>
        </p:spPr>
        <p:txBody>
          <a:bodyPr wrap="square" rtlCol="0">
            <a:spAutoFit/>
          </a:bodyPr>
          <a:lstStyle/>
          <a:p>
            <a:r>
              <a:rPr lang="en-US" sz="900" dirty="0"/>
              <a:t>n=64 chewing tobacco users, unless otherwise noted</a:t>
            </a:r>
          </a:p>
        </p:txBody>
      </p:sp>
      <p:sp>
        <p:nvSpPr>
          <p:cNvPr id="32" name="TextBox 31"/>
          <p:cNvSpPr txBox="1"/>
          <p:nvPr/>
        </p:nvSpPr>
        <p:spPr>
          <a:xfrm>
            <a:off x="402587" y="760810"/>
            <a:ext cx="11574420" cy="738664"/>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Most Idahoans buy their chewing tobacco at a convenience store/gas station, followed closely by a tobacco store. </a:t>
            </a:r>
          </a:p>
          <a:p>
            <a:pPr>
              <a:buClr>
                <a:schemeClr val="tx1">
                  <a:lumMod val="65000"/>
                  <a:lumOff val="35000"/>
                </a:schemeClr>
              </a:buClr>
              <a:buSzPct val="100000"/>
            </a:pPr>
            <a:endParaRPr lang="en-US" sz="1600" dirty="0"/>
          </a:p>
        </p:txBody>
      </p:sp>
    </p:spTree>
    <p:extLst>
      <p:ext uri="{BB962C8B-B14F-4D97-AF65-F5344CB8AC3E}">
        <p14:creationId xmlns:p14="http://schemas.microsoft.com/office/powerpoint/2010/main" val="2836760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FD7656-4A42-4561-9AFC-288927A28ADE}"/>
              </a:ext>
            </a:extLst>
          </p:cNvPr>
          <p:cNvGrpSpPr/>
          <p:nvPr/>
        </p:nvGrpSpPr>
        <p:grpSpPr>
          <a:xfrm>
            <a:off x="4397714" y="2277494"/>
            <a:ext cx="3132898" cy="2962959"/>
            <a:chOff x="5239764" y="857011"/>
            <a:chExt cx="3022599" cy="2171390"/>
          </a:xfrm>
        </p:grpSpPr>
        <p:graphicFrame>
          <p:nvGraphicFramePr>
            <p:cNvPr id="16" name="Chart 15">
              <a:extLst>
                <a:ext uri="{FF2B5EF4-FFF2-40B4-BE49-F238E27FC236}">
                  <a16:creationId xmlns:a16="http://schemas.microsoft.com/office/drawing/2014/main" id="{6EF4A7BF-8F9B-4231-BE7F-E277999C368C}"/>
                </a:ext>
              </a:extLst>
            </p:cNvPr>
            <p:cNvGraphicFramePr/>
            <p:nvPr>
              <p:extLst>
                <p:ext uri="{D42A27DB-BD31-4B8C-83A1-F6EECF244321}">
                  <p14:modId xmlns:p14="http://schemas.microsoft.com/office/powerpoint/2010/main" val="738215922"/>
                </p:ext>
              </p:extLst>
            </p:nvPr>
          </p:nvGraphicFramePr>
          <p:xfrm>
            <a:off x="5239764" y="1164677"/>
            <a:ext cx="3022599" cy="186372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A249C846-DC70-4DE9-B100-10737AFC2207}"/>
                </a:ext>
              </a:extLst>
            </p:cNvPr>
            <p:cNvSpPr/>
            <p:nvPr/>
          </p:nvSpPr>
          <p:spPr>
            <a:xfrm>
              <a:off x="5620763" y="857011"/>
              <a:ext cx="2109370" cy="293219"/>
            </a:xfrm>
            <a:prstGeom prst="rect">
              <a:avLst/>
            </a:prstGeom>
          </p:spPr>
          <p:txBody>
            <a:bodyPr wrap="square">
              <a:spAutoFit/>
            </a:bodyPr>
            <a:lstStyle/>
            <a:p>
              <a:pPr algn="ctr" fontAlgn="t"/>
              <a:r>
                <a:rPr lang="en-US" sz="1100" dirty="0">
                  <a:solidFill>
                    <a:srgbClr val="000000"/>
                  </a:solidFill>
                </a:rPr>
                <a:t>TIMES TRIED TO QUIT  </a:t>
              </a:r>
            </a:p>
            <a:p>
              <a:pPr algn="ctr" fontAlgn="t"/>
              <a:r>
                <a:rPr lang="en-US" sz="800" dirty="0">
                  <a:solidFill>
                    <a:srgbClr val="000000"/>
                  </a:solidFill>
                </a:rPr>
                <a:t>(n=26</a:t>
              </a:r>
              <a:r>
                <a:rPr lang="en-US" sz="900" b="1" dirty="0">
                  <a:solidFill>
                    <a:srgbClr val="FF0000"/>
                  </a:solidFill>
                </a:rPr>
                <a:t>*</a:t>
              </a:r>
              <a:r>
                <a:rPr lang="en-US" sz="800" dirty="0">
                  <a:solidFill>
                    <a:srgbClr val="000000"/>
                  </a:solidFill>
                </a:rPr>
                <a:t> who have quit/tried to quit)</a:t>
              </a:r>
            </a:p>
          </p:txBody>
        </p:sp>
      </p:grpSp>
      <p:grpSp>
        <p:nvGrpSpPr>
          <p:cNvPr id="3" name="Group 2"/>
          <p:cNvGrpSpPr/>
          <p:nvPr/>
        </p:nvGrpSpPr>
        <p:grpSpPr>
          <a:xfrm>
            <a:off x="0" y="0"/>
            <a:ext cx="12192000" cy="580005"/>
            <a:chOff x="0" y="412249"/>
            <a:chExt cx="12192000" cy="580005"/>
          </a:xfrm>
          <a:solidFill>
            <a:srgbClr val="8C8DDE"/>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chemeClr val="bg1">
                <a:lumMod val="75000"/>
              </a:schemeClr>
            </a:solid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12103768" cy="400110"/>
            </a:xfrm>
            <a:prstGeom prst="rect">
              <a:avLst/>
            </a:prstGeom>
            <a:noFill/>
          </p:spPr>
          <p:txBody>
            <a:bodyPr wrap="square" rtlCol="0">
              <a:spAutoFit/>
            </a:bodyPr>
            <a:lstStyle/>
            <a:p>
              <a:r>
                <a:rPr lang="en-US" sz="2000" b="1" dirty="0">
                  <a:solidFill>
                    <a:schemeClr val="tx1">
                      <a:lumMod val="65000"/>
                      <a:lumOff val="35000"/>
                    </a:schemeClr>
                  </a:solidFill>
                </a:rPr>
                <a:t>One-third of Idahoans have tried to quit chewing tobacco (without success), or are planning to quit.</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47</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85651768"/>
              </p:ext>
            </p:extLst>
          </p:nvPr>
        </p:nvGraphicFramePr>
        <p:xfrm>
          <a:off x="8740244" y="2277494"/>
          <a:ext cx="2675468" cy="2090464"/>
        </p:xfrm>
        <a:graphic>
          <a:graphicData uri="http://schemas.openxmlformats.org/drawingml/2006/table">
            <a:tbl>
              <a:tblPr>
                <a:effectLst>
                  <a:outerShdw blurRad="50800" dist="38100" dir="2700000" algn="tl" rotWithShape="0">
                    <a:srgbClr val="000000">
                      <a:alpha val="43000"/>
                    </a:srgbClr>
                  </a:outerShdw>
                </a:effectLst>
              </a:tblPr>
              <a:tblGrid>
                <a:gridCol w="2235201">
                  <a:extLst>
                    <a:ext uri="{9D8B030D-6E8A-4147-A177-3AD203B41FA5}">
                      <a16:colId xmlns:a16="http://schemas.microsoft.com/office/drawing/2014/main" val="20000"/>
                    </a:ext>
                  </a:extLst>
                </a:gridCol>
                <a:gridCol w="440267">
                  <a:extLst>
                    <a:ext uri="{9D8B030D-6E8A-4147-A177-3AD203B41FA5}">
                      <a16:colId xmlns:a16="http://schemas.microsoft.com/office/drawing/2014/main" val="20001"/>
                    </a:ext>
                  </a:extLst>
                </a:gridCol>
              </a:tblGrid>
              <a:tr h="190212">
                <a:tc gridSpan="2">
                  <a:txBody>
                    <a:bodyPr/>
                    <a:lstStyle/>
                    <a:p>
                      <a:pPr algn="ctr" fontAlgn="t"/>
                      <a:r>
                        <a:rPr lang="en-US" sz="1100" b="0" i="0" u="none" strike="noStrike" dirty="0">
                          <a:solidFill>
                            <a:srgbClr val="000000"/>
                          </a:solidFill>
                          <a:effectLst/>
                          <a:latin typeface="+mn-lt"/>
                        </a:rPr>
                        <a:t>REASONS FOR QUITTING</a:t>
                      </a:r>
                    </a:p>
                    <a:p>
                      <a:pPr algn="ctr" fontAlgn="t"/>
                      <a:r>
                        <a:rPr lang="en-US" sz="800" b="0" i="0" u="none" strike="noStrike" dirty="0">
                          <a:solidFill>
                            <a:srgbClr val="000000"/>
                          </a:solidFill>
                          <a:effectLst/>
                          <a:latin typeface="+mn-lt"/>
                        </a:rPr>
                        <a:t>(n=26</a:t>
                      </a:r>
                      <a:r>
                        <a:rPr lang="en-US" sz="900" b="1" i="0" u="none" strike="noStrike" dirty="0">
                          <a:solidFill>
                            <a:srgbClr val="FF0000"/>
                          </a:solidFill>
                          <a:effectLst/>
                          <a:latin typeface="+mn-lt"/>
                        </a:rPr>
                        <a:t>*</a:t>
                      </a:r>
                      <a:r>
                        <a:rPr lang="en-US" sz="800" b="0" i="0" u="none" strike="noStrike" dirty="0">
                          <a:solidFill>
                            <a:srgbClr val="000000"/>
                          </a:solidFill>
                          <a:effectLst/>
                          <a:latin typeface="+mn-lt"/>
                        </a:rPr>
                        <a:t> who have quit/tried to quit)</a:t>
                      </a:r>
                    </a:p>
                    <a:p>
                      <a:pPr algn="ctr" fontAlgn="t"/>
                      <a:endParaRPr lang="en-US" sz="800" b="0" i="0" u="none" strike="noStrike" dirty="0">
                        <a:solidFill>
                          <a:srgbClr val="000000"/>
                        </a:solidFill>
                        <a:effectLst/>
                        <a:latin typeface="+mn-lt"/>
                      </a:endParaRPr>
                    </a:p>
                  </a:txBody>
                  <a:tcPr marL="12700" marR="12700" marT="12700" marB="0">
                    <a:lnL>
                      <a:noFill/>
                    </a:lnL>
                    <a:lnR>
                      <a:noFill/>
                    </a:lnR>
                    <a:lnT>
                      <a:noFill/>
                    </a:lnT>
                    <a:lnB>
                      <a:noFill/>
                    </a:lnB>
                    <a:solidFill>
                      <a:schemeClr val="bg1">
                        <a:lumMod val="75000"/>
                      </a:schemeClr>
                    </a:solidFill>
                  </a:tcPr>
                </a:tc>
                <a:tc hMerge="1">
                  <a:txBody>
                    <a:bodyPr/>
                    <a:lstStyle/>
                    <a:p>
                      <a:pPr algn="ctr" fontAlgn="t"/>
                      <a:endParaRPr lang="en-US" sz="1000" b="0" i="0" u="none" strike="noStrike" dirty="0">
                        <a:solidFill>
                          <a:srgbClr val="000000"/>
                        </a:solidFill>
                        <a:effectLst/>
                        <a:latin typeface="+mn-lt"/>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190212">
                <a:tc>
                  <a:txBody>
                    <a:bodyPr/>
                    <a:lstStyle/>
                    <a:p>
                      <a:pPr algn="l" fontAlgn="t"/>
                      <a:r>
                        <a:rPr lang="en-US" sz="1000" b="0" i="0" u="none" strike="noStrike" dirty="0">
                          <a:solidFill>
                            <a:srgbClr val="000000"/>
                          </a:solidFill>
                          <a:effectLst/>
                          <a:latin typeface="+mn-lt"/>
                        </a:rPr>
                        <a:t>I wanted/want to prevent a health issue.</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46%</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1"/>
                  </a:ext>
                </a:extLst>
              </a:tr>
              <a:tr h="182604">
                <a:tc>
                  <a:txBody>
                    <a:bodyPr/>
                    <a:lstStyle/>
                    <a:p>
                      <a:pPr algn="l" fontAlgn="t"/>
                      <a:r>
                        <a:rPr lang="en-US" sz="1000" b="0" i="0" u="none" strike="noStrike" dirty="0">
                          <a:solidFill>
                            <a:srgbClr val="000000"/>
                          </a:solidFill>
                          <a:effectLst/>
                          <a:latin typeface="+mn-lt"/>
                        </a:rPr>
                        <a:t>Too expensive</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35%</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2"/>
                  </a:ext>
                </a:extLst>
              </a:tr>
              <a:tr h="182604">
                <a:tc>
                  <a:txBody>
                    <a:bodyPr/>
                    <a:lstStyle/>
                    <a:p>
                      <a:pPr algn="l" fontAlgn="t"/>
                      <a:r>
                        <a:rPr lang="en-US" sz="1000" b="0" i="0" u="none" strike="noStrike" dirty="0">
                          <a:solidFill>
                            <a:srgbClr val="000000"/>
                          </a:solidFill>
                          <a:effectLst/>
                          <a:latin typeface="+mn-lt"/>
                        </a:rPr>
                        <a:t>It's not pleasurable anymore.</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23%</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3"/>
                  </a:ext>
                </a:extLst>
              </a:tr>
              <a:tr h="182604">
                <a:tc>
                  <a:txBody>
                    <a:bodyPr/>
                    <a:lstStyle/>
                    <a:p>
                      <a:pPr algn="l" fontAlgn="t"/>
                      <a:r>
                        <a:rPr lang="en-US" sz="1000" b="0" i="0" u="none" strike="noStrike" dirty="0">
                          <a:solidFill>
                            <a:srgbClr val="000000"/>
                          </a:solidFill>
                          <a:effectLst/>
                          <a:latin typeface="+mn-lt"/>
                        </a:rPr>
                        <a:t>Had children in the household</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8%</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4"/>
                  </a:ext>
                </a:extLst>
              </a:tr>
              <a:tr h="182604">
                <a:tc>
                  <a:txBody>
                    <a:bodyPr/>
                    <a:lstStyle/>
                    <a:p>
                      <a:pPr algn="l" fontAlgn="t"/>
                      <a:r>
                        <a:rPr lang="en-US" sz="1000" b="0" i="0" u="none" strike="noStrike" dirty="0">
                          <a:solidFill>
                            <a:srgbClr val="000000"/>
                          </a:solidFill>
                          <a:effectLst/>
                          <a:latin typeface="+mn-lt"/>
                        </a:rPr>
                        <a:t>Family/friends convinced me.</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15%</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5"/>
                  </a:ext>
                </a:extLst>
              </a:tr>
              <a:tr h="182604">
                <a:tc>
                  <a:txBody>
                    <a:bodyPr/>
                    <a:lstStyle/>
                    <a:p>
                      <a:pPr algn="l" fontAlgn="t"/>
                      <a:r>
                        <a:rPr lang="en-US" sz="1000" b="0" i="0" u="none" strike="noStrike" dirty="0">
                          <a:solidFill>
                            <a:srgbClr val="000000"/>
                          </a:solidFill>
                          <a:effectLst/>
                          <a:latin typeface="+mn-lt"/>
                        </a:rPr>
                        <a:t>I developed a medical condition.</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8%</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6"/>
                  </a:ext>
                </a:extLst>
              </a:tr>
              <a:tr h="182604">
                <a:tc>
                  <a:txBody>
                    <a:bodyPr/>
                    <a:lstStyle/>
                    <a:p>
                      <a:pPr algn="l" fontAlgn="t"/>
                      <a:r>
                        <a:rPr lang="en-US" sz="1000" b="0" i="0" u="none" strike="noStrike" dirty="0">
                          <a:solidFill>
                            <a:srgbClr val="000000"/>
                          </a:solidFill>
                          <a:effectLst/>
                          <a:latin typeface="+mn-lt"/>
                        </a:rPr>
                        <a:t>Pregnancy</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8%</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7"/>
                  </a:ext>
                </a:extLst>
              </a:tr>
              <a:tr h="182604">
                <a:tc>
                  <a:txBody>
                    <a:bodyPr/>
                    <a:lstStyle/>
                    <a:p>
                      <a:pPr algn="l" fontAlgn="t"/>
                      <a:r>
                        <a:rPr lang="en-US" sz="1000" b="0" i="0" u="none" strike="noStrike" dirty="0">
                          <a:solidFill>
                            <a:srgbClr val="000000"/>
                          </a:solidFill>
                          <a:effectLst/>
                          <a:latin typeface="+mn-lt"/>
                        </a:rPr>
                        <a:t>A friend/family member died</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8%</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0008"/>
                  </a:ext>
                </a:extLst>
              </a:tr>
              <a:tr h="182604">
                <a:tc>
                  <a:txBody>
                    <a:bodyPr/>
                    <a:lstStyle/>
                    <a:p>
                      <a:pPr algn="l" fontAlgn="t"/>
                      <a:r>
                        <a:rPr lang="en-US" sz="1000" b="0" i="0" u="none" strike="noStrike" dirty="0">
                          <a:solidFill>
                            <a:srgbClr val="000000"/>
                          </a:solidFill>
                          <a:effectLst/>
                          <a:latin typeface="+mn-lt"/>
                        </a:rPr>
                        <a:t>Other</a:t>
                      </a:r>
                    </a:p>
                  </a:txBody>
                  <a:tcPr marL="12700" marR="12700" marT="12700" marB="0">
                    <a:lnL>
                      <a:noFill/>
                    </a:lnL>
                    <a:lnR>
                      <a:noFill/>
                    </a:lnR>
                    <a:lnT>
                      <a:noFill/>
                    </a:lnT>
                    <a:lnB>
                      <a:noFill/>
                    </a:lnB>
                    <a:solidFill>
                      <a:schemeClr val="bg1">
                        <a:lumMod val="75000"/>
                      </a:schemeClr>
                    </a:solidFill>
                  </a:tcPr>
                </a:tc>
                <a:tc>
                  <a:txBody>
                    <a:bodyPr/>
                    <a:lstStyle/>
                    <a:p>
                      <a:pPr algn="ctr" fontAlgn="t"/>
                      <a:r>
                        <a:rPr lang="en-US" sz="1000" b="0" i="0" u="none" strike="noStrike" dirty="0">
                          <a:solidFill>
                            <a:srgbClr val="000000"/>
                          </a:solidFill>
                          <a:effectLst/>
                          <a:latin typeface="+mn-lt"/>
                        </a:rPr>
                        <a:t>8%</a:t>
                      </a:r>
                    </a:p>
                  </a:txBody>
                  <a:tcPr marL="12700" marR="12700" marT="12700" marB="0">
                    <a:lnL>
                      <a:noFill/>
                    </a:lnL>
                    <a:lnR>
                      <a:noFill/>
                    </a:lnR>
                    <a:lnT>
                      <a:noFill/>
                    </a:lnT>
                    <a:lnB>
                      <a:noFill/>
                    </a:lnB>
                    <a:solidFill>
                      <a:schemeClr val="bg1">
                        <a:lumMod val="75000"/>
                      </a:schemeClr>
                    </a:solidFill>
                  </a:tcPr>
                </a:tc>
                <a:extLst>
                  <a:ext uri="{0D108BD9-81ED-4DB2-BD59-A6C34878D82A}">
                    <a16:rowId xmlns:a16="http://schemas.microsoft.com/office/drawing/2014/main" val="1418741837"/>
                  </a:ext>
                </a:extLst>
              </a:tr>
            </a:tbl>
          </a:graphicData>
        </a:graphic>
      </p:graphicFrame>
      <p:grpSp>
        <p:nvGrpSpPr>
          <p:cNvPr id="41" name="Group 40"/>
          <p:cNvGrpSpPr/>
          <p:nvPr/>
        </p:nvGrpSpPr>
        <p:grpSpPr>
          <a:xfrm>
            <a:off x="541795" y="2277494"/>
            <a:ext cx="2870200" cy="2429077"/>
            <a:chOff x="2289063" y="860734"/>
            <a:chExt cx="2870200" cy="2429077"/>
          </a:xfrm>
        </p:grpSpPr>
        <p:graphicFrame>
          <p:nvGraphicFramePr>
            <p:cNvPr id="19" name="Chart 18"/>
            <p:cNvGraphicFramePr/>
            <p:nvPr>
              <p:extLst>
                <p:ext uri="{D42A27DB-BD31-4B8C-83A1-F6EECF244321}">
                  <p14:modId xmlns:p14="http://schemas.microsoft.com/office/powerpoint/2010/main" val="2812412083"/>
                </p:ext>
              </p:extLst>
            </p:nvPr>
          </p:nvGraphicFramePr>
          <p:xfrm>
            <a:off x="2289063" y="1105411"/>
            <a:ext cx="2870200" cy="2184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2441531" y="860734"/>
              <a:ext cx="2109370" cy="261610"/>
            </a:xfrm>
            <a:prstGeom prst="rect">
              <a:avLst/>
            </a:prstGeom>
          </p:spPr>
          <p:txBody>
            <a:bodyPr wrap="square">
              <a:spAutoFit/>
            </a:bodyPr>
            <a:lstStyle/>
            <a:p>
              <a:pPr algn="ctr" fontAlgn="t"/>
              <a:r>
                <a:rPr lang="en-US" sz="1100" dirty="0">
                  <a:solidFill>
                    <a:srgbClr val="000000"/>
                  </a:solidFill>
                </a:rPr>
                <a:t>QUITTING EXPERIENCE</a:t>
              </a:r>
            </a:p>
          </p:txBody>
        </p:sp>
      </p:grpSp>
      <p:sp>
        <p:nvSpPr>
          <p:cNvPr id="43" name="Rectangle 42"/>
          <p:cNvSpPr/>
          <p:nvPr/>
        </p:nvSpPr>
        <p:spPr>
          <a:xfrm>
            <a:off x="2743200" y="6343819"/>
            <a:ext cx="6096000" cy="507831"/>
          </a:xfrm>
          <a:prstGeom prst="rect">
            <a:avLst/>
          </a:prstGeom>
        </p:spPr>
        <p:txBody>
          <a:bodyPr>
            <a:spAutoFit/>
          </a:bodyPr>
          <a:lstStyle/>
          <a:p>
            <a:r>
              <a:rPr lang="en-US" sz="900" dirty="0"/>
              <a:t>Q19. Which statement best describes your experience with…?</a:t>
            </a:r>
          </a:p>
          <a:p>
            <a:r>
              <a:rPr lang="en-US" sz="900" dirty="0"/>
              <a:t>Q20. How many times did you try or have you tried to quit…?</a:t>
            </a:r>
          </a:p>
          <a:p>
            <a:pPr lvl="0"/>
            <a:r>
              <a:rPr lang="en-US" sz="900" dirty="0"/>
              <a:t>Q21. For each product below, what are the main reasons you quit or want to quit?</a:t>
            </a:r>
          </a:p>
        </p:txBody>
      </p:sp>
      <p:sp>
        <p:nvSpPr>
          <p:cNvPr id="18" name="TextBox 17"/>
          <p:cNvSpPr txBox="1"/>
          <p:nvPr/>
        </p:nvSpPr>
        <p:spPr>
          <a:xfrm>
            <a:off x="8918996" y="5967627"/>
            <a:ext cx="2845675" cy="230832"/>
          </a:xfrm>
          <a:prstGeom prst="rect">
            <a:avLst/>
          </a:prstGeom>
          <a:noFill/>
        </p:spPr>
        <p:txBody>
          <a:bodyPr wrap="square" rtlCol="0">
            <a:spAutoFit/>
          </a:bodyPr>
          <a:lstStyle/>
          <a:p>
            <a:r>
              <a:rPr lang="en-US" sz="900" dirty="0"/>
              <a:t>n=64 chewing tobacco users, unless otherwise noted</a:t>
            </a:r>
          </a:p>
        </p:txBody>
      </p:sp>
      <p:sp>
        <p:nvSpPr>
          <p:cNvPr id="20" name="TextBox 19"/>
          <p:cNvSpPr txBox="1"/>
          <p:nvPr/>
        </p:nvSpPr>
        <p:spPr>
          <a:xfrm>
            <a:off x="278447" y="774801"/>
            <a:ext cx="11574420" cy="984885"/>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Some (22%) however, have successfully quit in the past year.</a:t>
            </a:r>
          </a:p>
          <a:p>
            <a:pPr marL="285750" indent="-285750">
              <a:buClr>
                <a:schemeClr val="tx1">
                  <a:lumMod val="65000"/>
                  <a:lumOff val="35000"/>
                </a:schemeClr>
              </a:buClr>
              <a:buSzPct val="100000"/>
              <a:buFont typeface="Wingdings" charset="2"/>
              <a:buChar char="v"/>
            </a:pPr>
            <a:endParaRPr lang="en-US" sz="1600" dirty="0"/>
          </a:p>
          <a:p>
            <a:pPr marL="285750" indent="-285750">
              <a:buClr>
                <a:schemeClr val="tx1">
                  <a:lumMod val="65000"/>
                  <a:lumOff val="35000"/>
                </a:schemeClr>
              </a:buClr>
              <a:buSzPct val="100000"/>
              <a:buFont typeface="Wingdings" charset="2"/>
              <a:buChar char="v"/>
            </a:pPr>
            <a:r>
              <a:rPr lang="en-US" sz="1600" dirty="0"/>
              <a:t>Idahoans want to quit chewing tobacco primarily to prevent health issues, but also due to the expense.</a:t>
            </a:r>
          </a:p>
        </p:txBody>
      </p:sp>
      <p:sp>
        <p:nvSpPr>
          <p:cNvPr id="21" name="TextBox 20"/>
          <p:cNvSpPr txBox="1"/>
          <p:nvPr/>
        </p:nvSpPr>
        <p:spPr>
          <a:xfrm>
            <a:off x="8918996" y="61459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
        <p:nvSpPr>
          <p:cNvPr id="23" name="TextBox 22"/>
          <p:cNvSpPr txBox="1"/>
          <p:nvPr/>
        </p:nvSpPr>
        <p:spPr>
          <a:xfrm>
            <a:off x="9071396" y="62983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3401683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9502"/>
            <a:ext cx="12192000" cy="707886"/>
            <a:chOff x="0" y="342747"/>
            <a:chExt cx="12192000" cy="707886"/>
          </a:xfrm>
          <a:solidFill>
            <a:srgbClr val="8C8DDE"/>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solidFill>
              <a:srgbClr val="BFBFBF"/>
            </a:solid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342747"/>
              <a:ext cx="11894650" cy="707886"/>
            </a:xfrm>
            <a:prstGeom prst="rect">
              <a:avLst/>
            </a:prstGeom>
            <a:noFill/>
          </p:spPr>
          <p:txBody>
            <a:bodyPr wrap="square" rtlCol="0">
              <a:spAutoFit/>
            </a:bodyPr>
            <a:lstStyle/>
            <a:p>
              <a:r>
                <a:rPr lang="en-US" sz="2000" b="1" dirty="0">
                  <a:solidFill>
                    <a:schemeClr val="tx1">
                      <a:lumMod val="65000"/>
                      <a:lumOff val="35000"/>
                    </a:schemeClr>
                  </a:solidFill>
                </a:rPr>
                <a:t>Half of Idahoans who have tried to quit chewing tobacco say they haven’t used any product or service to help them quit. </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48</a:t>
            </a:fld>
            <a:endParaRPr lang="en-US" dirty="0"/>
          </a:p>
        </p:txBody>
      </p:sp>
      <p:sp>
        <p:nvSpPr>
          <p:cNvPr id="17" name="Rectangle 16"/>
          <p:cNvSpPr/>
          <p:nvPr/>
        </p:nvSpPr>
        <p:spPr>
          <a:xfrm>
            <a:off x="3156102" y="6301859"/>
            <a:ext cx="4698803" cy="369332"/>
          </a:xfrm>
          <a:prstGeom prst="rect">
            <a:avLst/>
          </a:prstGeom>
        </p:spPr>
        <p:txBody>
          <a:bodyPr wrap="none">
            <a:spAutoFit/>
          </a:bodyPr>
          <a:lstStyle/>
          <a:p>
            <a:pPr lvl="0"/>
            <a:r>
              <a:rPr lang="en-US" sz="900" dirty="0"/>
              <a:t>Q22. What products or services, if any, did you use or have you tried to help you quit?</a:t>
            </a:r>
          </a:p>
          <a:p>
            <a:r>
              <a:rPr lang="en-US" sz="900" dirty="0"/>
              <a:t>Q23. In your opinion, were the following helpful or not helpful when you quit or tried to quit…? </a:t>
            </a:r>
          </a:p>
        </p:txBody>
      </p:sp>
      <p:sp>
        <p:nvSpPr>
          <p:cNvPr id="11" name="TextBox 10">
            <a:extLst>
              <a:ext uri="{FF2B5EF4-FFF2-40B4-BE49-F238E27FC236}">
                <a16:creationId xmlns:a16="http://schemas.microsoft.com/office/drawing/2014/main" id="{EF711BAB-B5DB-4A29-98E4-FA8D9C59D5C6}"/>
              </a:ext>
            </a:extLst>
          </p:cNvPr>
          <p:cNvSpPr txBox="1"/>
          <p:nvPr/>
        </p:nvSpPr>
        <p:spPr>
          <a:xfrm>
            <a:off x="1362813" y="820871"/>
            <a:ext cx="3586578" cy="553998"/>
          </a:xfrm>
          <a:prstGeom prst="rect">
            <a:avLst/>
          </a:prstGeom>
          <a:noFill/>
        </p:spPr>
        <p:txBody>
          <a:bodyPr wrap="square" rtlCol="0">
            <a:spAutoFit/>
          </a:bodyPr>
          <a:lstStyle/>
          <a:p>
            <a:pPr algn="ctr"/>
            <a:r>
              <a:rPr lang="en-US" dirty="0"/>
              <a:t>Therapies Used to Quit</a:t>
            </a:r>
          </a:p>
          <a:p>
            <a:pPr algn="ctr"/>
            <a:r>
              <a:rPr lang="en-US" sz="1200" dirty="0">
                <a:solidFill>
                  <a:srgbClr val="000000"/>
                </a:solidFill>
              </a:rPr>
              <a:t>(n=26</a:t>
            </a:r>
            <a:r>
              <a:rPr lang="en-US" sz="1200" b="1" dirty="0">
                <a:solidFill>
                  <a:srgbClr val="FF0000"/>
                </a:solidFill>
              </a:rPr>
              <a:t>* </a:t>
            </a:r>
            <a:r>
              <a:rPr lang="en-US" sz="1200" dirty="0">
                <a:solidFill>
                  <a:srgbClr val="000000"/>
                </a:solidFill>
              </a:rPr>
              <a:t>have quit/tried to quit)</a:t>
            </a:r>
          </a:p>
        </p:txBody>
      </p:sp>
      <p:graphicFrame>
        <p:nvGraphicFramePr>
          <p:cNvPr id="15" name="Chart 14">
            <a:extLst>
              <a:ext uri="{FF2B5EF4-FFF2-40B4-BE49-F238E27FC236}">
                <a16:creationId xmlns:a16="http://schemas.microsoft.com/office/drawing/2014/main" id="{11DDDF1A-DAD5-40E8-AA64-441A94AA5603}"/>
              </a:ext>
            </a:extLst>
          </p:cNvPr>
          <p:cNvGraphicFramePr/>
          <p:nvPr>
            <p:extLst>
              <p:ext uri="{D42A27DB-BD31-4B8C-83A1-F6EECF244321}">
                <p14:modId xmlns:p14="http://schemas.microsoft.com/office/powerpoint/2010/main" val="2192612307"/>
              </p:ext>
            </p:extLst>
          </p:nvPr>
        </p:nvGraphicFramePr>
        <p:xfrm>
          <a:off x="6096000" y="1615736"/>
          <a:ext cx="5886882" cy="4589494"/>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C80E4E87-C0D6-4426-9C00-AA87F1997B3A}"/>
              </a:ext>
            </a:extLst>
          </p:cNvPr>
          <p:cNvSpPr txBox="1"/>
          <p:nvPr/>
        </p:nvSpPr>
        <p:spPr>
          <a:xfrm>
            <a:off x="7242609" y="820871"/>
            <a:ext cx="3586578" cy="553998"/>
          </a:xfrm>
          <a:prstGeom prst="rect">
            <a:avLst/>
          </a:prstGeom>
          <a:noFill/>
        </p:spPr>
        <p:txBody>
          <a:bodyPr wrap="square" rtlCol="0">
            <a:spAutoFit/>
          </a:bodyPr>
          <a:lstStyle/>
          <a:p>
            <a:pPr algn="ctr"/>
            <a:r>
              <a:rPr lang="en-US" dirty="0"/>
              <a:t>Was Therapy Helpful?</a:t>
            </a:r>
          </a:p>
          <a:p>
            <a:pPr algn="ctr"/>
            <a:r>
              <a:rPr lang="en-US" sz="1200" dirty="0">
                <a:solidFill>
                  <a:srgbClr val="000000"/>
                </a:solidFill>
              </a:rPr>
              <a:t>(n=13</a:t>
            </a:r>
            <a:r>
              <a:rPr lang="en-US" sz="1200" b="1" dirty="0">
                <a:solidFill>
                  <a:srgbClr val="FF0000"/>
                </a:solidFill>
              </a:rPr>
              <a:t>*</a:t>
            </a:r>
            <a:r>
              <a:rPr lang="en-US" sz="1200" dirty="0">
                <a:solidFill>
                  <a:srgbClr val="000000"/>
                </a:solidFill>
              </a:rPr>
              <a:t> who used a therapy)</a:t>
            </a:r>
          </a:p>
        </p:txBody>
      </p:sp>
      <p:sp>
        <p:nvSpPr>
          <p:cNvPr id="12" name="TextBox 11">
            <a:extLst>
              <a:ext uri="{FF2B5EF4-FFF2-40B4-BE49-F238E27FC236}">
                <a16:creationId xmlns:a16="http://schemas.microsoft.com/office/drawing/2014/main" id="{6EE463B8-5725-4BC8-BA35-F4373673AB2A}"/>
              </a:ext>
            </a:extLst>
          </p:cNvPr>
          <p:cNvSpPr txBox="1"/>
          <p:nvPr/>
        </p:nvSpPr>
        <p:spPr>
          <a:xfrm>
            <a:off x="7940631" y="2114096"/>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n=7</a:t>
            </a:r>
          </a:p>
        </p:txBody>
      </p:sp>
      <p:sp>
        <p:nvSpPr>
          <p:cNvPr id="20" name="TextBox 19">
            <a:extLst>
              <a:ext uri="{FF2B5EF4-FFF2-40B4-BE49-F238E27FC236}">
                <a16:creationId xmlns:a16="http://schemas.microsoft.com/office/drawing/2014/main" id="{680AC6EC-8473-4217-89ED-E4BDE7C2CA26}"/>
              </a:ext>
            </a:extLst>
          </p:cNvPr>
          <p:cNvSpPr txBox="1"/>
          <p:nvPr/>
        </p:nvSpPr>
        <p:spPr>
          <a:xfrm>
            <a:off x="7940631" y="403510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22" name="TextBox 21">
            <a:extLst>
              <a:ext uri="{FF2B5EF4-FFF2-40B4-BE49-F238E27FC236}">
                <a16:creationId xmlns:a16="http://schemas.microsoft.com/office/drawing/2014/main" id="{EE2CC447-D584-436A-93AD-F2490FA45612}"/>
              </a:ext>
            </a:extLst>
          </p:cNvPr>
          <p:cNvSpPr txBox="1"/>
          <p:nvPr/>
        </p:nvSpPr>
        <p:spPr>
          <a:xfrm>
            <a:off x="7940631" y="5112993"/>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n=6</a:t>
            </a:r>
          </a:p>
        </p:txBody>
      </p:sp>
      <p:sp>
        <p:nvSpPr>
          <p:cNvPr id="23" name="TextBox 22">
            <a:extLst>
              <a:ext uri="{FF2B5EF4-FFF2-40B4-BE49-F238E27FC236}">
                <a16:creationId xmlns:a16="http://schemas.microsoft.com/office/drawing/2014/main" id="{137D8A06-9A28-46BE-AB61-D58D1E9D7FF9}"/>
              </a:ext>
            </a:extLst>
          </p:cNvPr>
          <p:cNvSpPr txBox="1"/>
          <p:nvPr/>
        </p:nvSpPr>
        <p:spPr>
          <a:xfrm>
            <a:off x="7940631" y="3335888"/>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a:t>
            </a:r>
          </a:p>
        </p:txBody>
      </p:sp>
      <p:sp>
        <p:nvSpPr>
          <p:cNvPr id="25" name="TextBox 24">
            <a:extLst>
              <a:ext uri="{FF2B5EF4-FFF2-40B4-BE49-F238E27FC236}">
                <a16:creationId xmlns:a16="http://schemas.microsoft.com/office/drawing/2014/main" id="{FFC316BD-3D7F-49FA-896E-ADEE95E7C84B}"/>
              </a:ext>
            </a:extLst>
          </p:cNvPr>
          <p:cNvSpPr txBox="1"/>
          <p:nvPr/>
        </p:nvSpPr>
        <p:spPr>
          <a:xfrm>
            <a:off x="7940631" y="2709319"/>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26" name="TextBox 25">
            <a:extLst>
              <a:ext uri="{FF2B5EF4-FFF2-40B4-BE49-F238E27FC236}">
                <a16:creationId xmlns:a16="http://schemas.microsoft.com/office/drawing/2014/main" id="{E093877C-828D-475E-AB36-ECD036032550}"/>
              </a:ext>
            </a:extLst>
          </p:cNvPr>
          <p:cNvSpPr txBox="1"/>
          <p:nvPr/>
        </p:nvSpPr>
        <p:spPr>
          <a:xfrm>
            <a:off x="7940631" y="4610516"/>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30" name="TextBox 29">
            <a:extLst>
              <a:ext uri="{FF2B5EF4-FFF2-40B4-BE49-F238E27FC236}">
                <a16:creationId xmlns:a16="http://schemas.microsoft.com/office/drawing/2014/main" id="{1A0B12B5-A03C-4F32-B23C-AB791AA65861}"/>
              </a:ext>
            </a:extLst>
          </p:cNvPr>
          <p:cNvSpPr txBox="1"/>
          <p:nvPr/>
        </p:nvSpPr>
        <p:spPr>
          <a:xfrm>
            <a:off x="7940631" y="584291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graphicFrame>
        <p:nvGraphicFramePr>
          <p:cNvPr id="24" name="Chart 23">
            <a:extLst>
              <a:ext uri="{FF2B5EF4-FFF2-40B4-BE49-F238E27FC236}">
                <a16:creationId xmlns:a16="http://schemas.microsoft.com/office/drawing/2014/main" id="{F6D1C92C-427F-46F8-B766-2E6E7F61D4C1}"/>
              </a:ext>
            </a:extLst>
          </p:cNvPr>
          <p:cNvGraphicFramePr/>
          <p:nvPr>
            <p:extLst>
              <p:ext uri="{D42A27DB-BD31-4B8C-83A1-F6EECF244321}">
                <p14:modId xmlns:p14="http://schemas.microsoft.com/office/powerpoint/2010/main" val="1670494198"/>
              </p:ext>
            </p:extLst>
          </p:nvPr>
        </p:nvGraphicFramePr>
        <p:xfrm>
          <a:off x="212661" y="1615736"/>
          <a:ext cx="5886882" cy="458949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8918996" y="61459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110400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rgbClr val="DA9CA1"/>
          </a:solidFill>
          <a:ln w="38100" cmpd="sng">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3963555"/>
            <a:ext cx="12192000"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rgbClr val="595959"/>
                </a:solidFill>
                <a:latin typeface="Franklin Gothic Demi Cond" charset="0"/>
                <a:ea typeface="Franklin Gothic Demi Cond" charset="0"/>
                <a:cs typeface="Franklin Gothic Demi Cond" charset="0"/>
              </a:rPr>
              <a:t>Detailed Findings – DISSOLVABLE USERS</a:t>
            </a:r>
          </a:p>
        </p:txBody>
      </p:sp>
      <p:sp>
        <p:nvSpPr>
          <p:cNvPr id="3" name="Slide Number Placeholder 2"/>
          <p:cNvSpPr>
            <a:spLocks noGrp="1"/>
          </p:cNvSpPr>
          <p:nvPr>
            <p:ph type="sldNum" sz="quarter" idx="12"/>
          </p:nvPr>
        </p:nvSpPr>
        <p:spPr/>
        <p:txBody>
          <a:bodyPr/>
          <a:lstStyle/>
          <a:p>
            <a:fld id="{B7C5CABF-F878-C74C-8870-EC106A83C25A}" type="slidenum">
              <a:rPr lang="en-US" smtClean="0"/>
              <a:t>49</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5966" y="1753838"/>
            <a:ext cx="2465917" cy="1280222"/>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2748" y="594962"/>
            <a:ext cx="2730500" cy="202141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5966" y="260658"/>
            <a:ext cx="2010833" cy="1226118"/>
          </a:xfrm>
          <a:prstGeom prst="rect">
            <a:avLst/>
          </a:prstGeom>
        </p:spPr>
      </p:pic>
    </p:spTree>
    <p:extLst>
      <p:ext uri="{BB962C8B-B14F-4D97-AF65-F5344CB8AC3E}">
        <p14:creationId xmlns:p14="http://schemas.microsoft.com/office/powerpoint/2010/main" val="125655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773" y="580005"/>
            <a:ext cx="11627107" cy="7386640"/>
          </a:xfrm>
          <a:prstGeom prst="rect">
            <a:avLst/>
          </a:prstGeom>
          <a:noFill/>
        </p:spPr>
        <p:txBody>
          <a:bodyPr wrap="square" rtlCol="0">
            <a:spAutoFit/>
          </a:bodyPr>
          <a:lstStyle/>
          <a:p>
            <a:pPr marL="285750" indent="-285750">
              <a:buFont typeface="Wingdings" charset="2"/>
              <a:buChar char="v"/>
            </a:pPr>
            <a:endParaRPr lang="en-US" sz="1600" dirty="0"/>
          </a:p>
          <a:p>
            <a:pPr marL="285750" indent="-285750">
              <a:buFont typeface="Wingdings" charset="2"/>
              <a:buChar char="v"/>
            </a:pPr>
            <a:r>
              <a:rPr lang="en-US" sz="1600" dirty="0"/>
              <a:t>There is a high level of concomitant use of cigarettes, e-cigarettes/</a:t>
            </a:r>
            <a:r>
              <a:rPr lang="en-US" sz="1600" dirty="0" err="1"/>
              <a:t>vaping</a:t>
            </a:r>
            <a:r>
              <a:rPr lang="en-US" sz="1600" dirty="0"/>
              <a:t> products and other tobacco products – 68% of Idahoans surveyed smoke cigarettes while 57% smoke e-cigarettes. Usage of other tobacco products is much lower, with 22% smoking cigars and 13% each smoking pipes and using chewing tobacco. Smokeless products and </a:t>
            </a:r>
            <a:r>
              <a:rPr lang="en-US" sz="1600" dirty="0" err="1"/>
              <a:t>dissolvables</a:t>
            </a:r>
            <a:r>
              <a:rPr lang="en-US" sz="1600" dirty="0"/>
              <a:t> have the least amount of users.</a:t>
            </a:r>
          </a:p>
          <a:p>
            <a:pPr marL="285750" indent="-285750">
              <a:buFont typeface="Wingdings" charset="2"/>
              <a:buChar char="v"/>
            </a:pPr>
            <a:endParaRPr lang="en-US" sz="1600" dirty="0"/>
          </a:p>
          <a:p>
            <a:pPr marL="285750" indent="-285750">
              <a:buFont typeface="Wingdings" charset="2"/>
              <a:buChar char="v"/>
            </a:pPr>
            <a:r>
              <a:rPr lang="en-US" sz="1600" dirty="0"/>
              <a:t>Most Idahoans acknowledge cigarettes are harmful to their health. Opinions about </a:t>
            </a:r>
            <a:r>
              <a:rPr lang="en-US" sz="1600" dirty="0" err="1"/>
              <a:t>vaping</a:t>
            </a:r>
            <a:r>
              <a:rPr lang="en-US" sz="1600" dirty="0"/>
              <a:t> are mixed. Most Idahoans believe </a:t>
            </a:r>
            <a:r>
              <a:rPr lang="en-US" sz="1600" dirty="0" err="1"/>
              <a:t>vaping</a:t>
            </a:r>
            <a:r>
              <a:rPr lang="en-US" sz="1600" dirty="0"/>
              <a:t> products are as addictive as cigarettes, but many also feel that e-cigarettes are less harmful than cigarettes and </a:t>
            </a:r>
            <a:r>
              <a:rPr lang="en-US" sz="1600" dirty="0" err="1"/>
              <a:t>vaping</a:t>
            </a:r>
            <a:r>
              <a:rPr lang="en-US" sz="1600" dirty="0"/>
              <a:t> products can help them quit tobacco products.</a:t>
            </a:r>
          </a:p>
          <a:p>
            <a:pPr marL="285750" indent="-285750">
              <a:buFont typeface="Wingdings" charset="2"/>
              <a:buChar char="v"/>
            </a:pPr>
            <a:endParaRPr lang="en-US" sz="1600" dirty="0"/>
          </a:p>
          <a:p>
            <a:pPr marL="285750" indent="-285750">
              <a:buFont typeface="Wingdings" charset="2"/>
              <a:buChar char="v"/>
            </a:pPr>
            <a:r>
              <a:rPr lang="en-US" sz="1600" dirty="0"/>
              <a:t>Key reasons Idahoans cite for using cigarettes are to help them relax/deal with stress and smoking is pleasurable. They are also using </a:t>
            </a:r>
            <a:r>
              <a:rPr lang="en-US" sz="1600" dirty="0" err="1"/>
              <a:t>vaping</a:t>
            </a:r>
            <a:r>
              <a:rPr lang="en-US" sz="1600" dirty="0"/>
              <a:t> products to help them relax/deal with stress and because they like the taste/flavors available for </a:t>
            </a:r>
            <a:r>
              <a:rPr lang="en-US" sz="1600" dirty="0" err="1"/>
              <a:t>vaping</a:t>
            </a:r>
            <a:r>
              <a:rPr lang="en-US" sz="1600" dirty="0"/>
              <a:t>.</a:t>
            </a:r>
          </a:p>
          <a:p>
            <a:pPr marL="285750" indent="-285750">
              <a:buFont typeface="Wingdings" charset="2"/>
              <a:buChar char="v"/>
            </a:pPr>
            <a:endParaRPr lang="en-US" sz="1600" dirty="0"/>
          </a:p>
          <a:p>
            <a:pPr marL="285750" indent="-285750">
              <a:buFont typeface="Wingdings" charset="2"/>
              <a:buChar char="v"/>
            </a:pPr>
            <a:r>
              <a:rPr lang="en-US" sz="1600" dirty="0"/>
              <a:t>About half of those who smoke cigarettes have tried to quit (without success) or are planning to quit. Interest in quitting e-cigarettes and other tobacco products is much lower.</a:t>
            </a:r>
          </a:p>
          <a:p>
            <a:pPr marL="742950" lvl="1" indent="-285750">
              <a:buFont typeface="Wingdings" charset="2"/>
              <a:buChar char="v"/>
            </a:pPr>
            <a:r>
              <a:rPr lang="en-US" sz="1600" dirty="0"/>
              <a:t>The key reason Idahoans want to quit is to prevent health problems associated with smoking.</a:t>
            </a:r>
          </a:p>
          <a:p>
            <a:pPr marL="742950" lvl="1" indent="-285750">
              <a:buFont typeface="Wingdings" charset="2"/>
              <a:buChar char="v"/>
            </a:pPr>
            <a:r>
              <a:rPr lang="en-US" sz="1600" dirty="0"/>
              <a:t>Physicians and family members/friends are most likely to convince users of tobacco products to quit.</a:t>
            </a:r>
          </a:p>
          <a:p>
            <a:pPr marL="742950" lvl="1" indent="-285750">
              <a:buFont typeface="Wingdings" charset="2"/>
              <a:buChar char="v"/>
            </a:pPr>
            <a:endParaRPr lang="en-US" sz="1600" dirty="0"/>
          </a:p>
          <a:p>
            <a:pPr marL="285750" indent="-285750">
              <a:buFont typeface="Wingdings" charset="2"/>
              <a:buChar char="v"/>
            </a:pPr>
            <a:r>
              <a:rPr lang="en-US" sz="1600" dirty="0"/>
              <a:t>Most Idahoans say they do not pay attention to anti-smoking/</a:t>
            </a:r>
            <a:r>
              <a:rPr lang="en-US" sz="1600" dirty="0" err="1"/>
              <a:t>vaping</a:t>
            </a:r>
            <a:r>
              <a:rPr lang="en-US" sz="1600" dirty="0"/>
              <a:t> advertisements so they are not impactful. Only 28% say ads make them want to quit using smoking/</a:t>
            </a:r>
            <a:r>
              <a:rPr lang="en-US" sz="1600" dirty="0" err="1"/>
              <a:t>vaping</a:t>
            </a:r>
            <a:r>
              <a:rPr lang="en-US" sz="1600" dirty="0"/>
              <a:t> products.  </a:t>
            </a:r>
            <a:endParaRPr lang="en-US" sz="1000" dirty="0"/>
          </a:p>
          <a:p>
            <a:pPr>
              <a:buSzPct val="100000"/>
            </a:pPr>
            <a:endParaRPr lang="en-US" sz="1600" dirty="0"/>
          </a:p>
          <a:p>
            <a:pPr marL="285750" indent="-285750">
              <a:buSzPct val="100000"/>
              <a:buFont typeface="Wingdings" charset="2"/>
              <a:buChar char="v"/>
            </a:pPr>
            <a:r>
              <a:rPr lang="en-US" sz="1600" dirty="0"/>
              <a:t>Three distinct segments of tobacco/</a:t>
            </a:r>
            <a:r>
              <a:rPr lang="en-US" sz="1600" dirty="0" err="1"/>
              <a:t>vaping</a:t>
            </a:r>
            <a:r>
              <a:rPr lang="en-US" sz="1600" dirty="0"/>
              <a:t> product users have been identified – Socialite Sue, Desperate Dan and Hardcore Harley.</a:t>
            </a:r>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pPr marL="285750" indent="-285750">
              <a:buSzPct val="100000"/>
              <a:buFont typeface="Wingdings" charset="2"/>
              <a:buChar char="v"/>
            </a:pPr>
            <a:endParaRPr lang="en-US" sz="1600" dirty="0"/>
          </a:p>
          <a:p>
            <a:endParaRPr lang="en-US" sz="1600" dirty="0"/>
          </a:p>
          <a:p>
            <a:endParaRPr lang="en-US" sz="1600" dirty="0"/>
          </a:p>
          <a:p>
            <a:pPr marL="742950" lvl="1" indent="-285750">
              <a:buFont typeface="Wingdings" panose="05000000000000000000" pitchFamily="2" charset="2"/>
              <a:buChar char="v"/>
            </a:pPr>
            <a:endParaRPr lang="en-US" sz="1600" dirty="0">
              <a:solidFill>
                <a:srgbClr val="FF0000"/>
              </a:solidFill>
            </a:endParaRP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Summary of Findings</a:t>
            </a:r>
          </a:p>
        </p:txBody>
      </p:sp>
      <p:sp>
        <p:nvSpPr>
          <p:cNvPr id="3" name="Slide Number Placeholder 2"/>
          <p:cNvSpPr>
            <a:spLocks noGrp="1"/>
          </p:cNvSpPr>
          <p:nvPr>
            <p:ph type="sldNum" sz="quarter" idx="12"/>
          </p:nvPr>
        </p:nvSpPr>
        <p:spPr/>
        <p:txBody>
          <a:bodyPr/>
          <a:lstStyle/>
          <a:p>
            <a:fld id="{B7C5CABF-F878-C74C-8870-EC106A83C25A}" type="slidenum">
              <a:rPr lang="en-US" smtClean="0"/>
              <a:t>5</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199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9502"/>
            <a:ext cx="12192000" cy="707886"/>
            <a:chOff x="0" y="342747"/>
            <a:chExt cx="12192000" cy="707886"/>
          </a:xfrm>
          <a:solidFill>
            <a:srgbClr val="DA9CA1"/>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342747"/>
              <a:ext cx="12020212" cy="707886"/>
            </a:xfrm>
            <a:prstGeom prst="rect">
              <a:avLst/>
            </a:prstGeom>
            <a:noFill/>
          </p:spPr>
          <p:txBody>
            <a:bodyPr wrap="square" rtlCol="0">
              <a:spAutoFit/>
            </a:bodyPr>
            <a:lstStyle/>
            <a:p>
              <a:r>
                <a:rPr lang="en-US" sz="2000" b="1" dirty="0">
                  <a:solidFill>
                    <a:schemeClr val="tx1">
                      <a:lumMod val="65000"/>
                      <a:lumOff val="35000"/>
                    </a:schemeClr>
                  </a:solidFill>
                </a:rPr>
                <a:t>Few Idahoans use </a:t>
              </a:r>
              <a:r>
                <a:rPr lang="en-US" sz="2000" b="1" dirty="0" err="1">
                  <a:solidFill>
                    <a:schemeClr val="tx1">
                      <a:lumMod val="65000"/>
                      <a:lumOff val="35000"/>
                    </a:schemeClr>
                  </a:solidFill>
                </a:rPr>
                <a:t>dissolvables</a:t>
              </a:r>
              <a:r>
                <a:rPr lang="en-US" sz="2000" b="1" dirty="0">
                  <a:solidFill>
                    <a:schemeClr val="tx1">
                      <a:lumMod val="65000"/>
                      <a:lumOff val="35000"/>
                    </a:schemeClr>
                  </a:solidFill>
                </a:rPr>
                <a:t>, and those who do use them less frequently than other tobacco/</a:t>
              </a:r>
              <a:r>
                <a:rPr lang="en-US" sz="2000" b="1" dirty="0" err="1">
                  <a:solidFill>
                    <a:schemeClr val="tx1">
                      <a:lumMod val="65000"/>
                      <a:lumOff val="35000"/>
                    </a:schemeClr>
                  </a:solidFill>
                </a:rPr>
                <a:t>vaping</a:t>
              </a:r>
              <a:r>
                <a:rPr lang="en-US" sz="2000" b="1" dirty="0">
                  <a:solidFill>
                    <a:schemeClr val="tx1">
                      <a:lumMod val="65000"/>
                      <a:lumOff val="35000"/>
                    </a:schemeClr>
                  </a:solidFill>
                </a:rPr>
                <a:t> products. </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50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65780262"/>
              </p:ext>
            </p:extLst>
          </p:nvPr>
        </p:nvGraphicFramePr>
        <p:xfrm>
          <a:off x="717332" y="2687387"/>
          <a:ext cx="2004273" cy="1851440"/>
        </p:xfrm>
        <a:graphic>
          <a:graphicData uri="http://schemas.openxmlformats.org/drawingml/2006/table">
            <a:tbl>
              <a:tblPr>
                <a:tableStyleId>{18603FDC-E32A-4AB5-989C-0864C3EAD2B8}</a:tableStyleId>
              </a:tblPr>
              <a:tblGrid>
                <a:gridCol w="1492325">
                  <a:extLst>
                    <a:ext uri="{9D8B030D-6E8A-4147-A177-3AD203B41FA5}">
                      <a16:colId xmlns:a16="http://schemas.microsoft.com/office/drawing/2014/main" val="20000"/>
                    </a:ext>
                  </a:extLst>
                </a:gridCol>
                <a:gridCol w="511948">
                  <a:extLst>
                    <a:ext uri="{9D8B030D-6E8A-4147-A177-3AD203B41FA5}">
                      <a16:colId xmlns:a16="http://schemas.microsoft.com/office/drawing/2014/main" val="20001"/>
                    </a:ext>
                  </a:extLst>
                </a:gridCol>
              </a:tblGrid>
              <a:tr h="333055">
                <a:tc gridSpan="2">
                  <a:txBody>
                    <a:bodyPr/>
                    <a:lstStyle/>
                    <a:p>
                      <a:pPr algn="ctr" fontAlgn="t"/>
                      <a:r>
                        <a:rPr lang="en-US" sz="1100" b="1" u="none" strike="noStrike" dirty="0">
                          <a:solidFill>
                            <a:schemeClr val="tx1">
                              <a:lumMod val="85000"/>
                              <a:lumOff val="15000"/>
                            </a:schemeClr>
                          </a:solidFill>
                          <a:effectLst/>
                        </a:rPr>
                        <a:t>HOW OFTEN USE DISSOLVABLE PRODUCTS</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14780">
                <a:tc>
                  <a:txBody>
                    <a:bodyPr/>
                    <a:lstStyle/>
                    <a:p>
                      <a:pPr algn="l" fontAlgn="t"/>
                      <a:r>
                        <a:rPr lang="en-US" sz="1000" u="none" strike="noStrike" dirty="0">
                          <a:solidFill>
                            <a:schemeClr val="tx1">
                              <a:lumMod val="85000"/>
                              <a:lumOff val="15000"/>
                            </a:schemeClr>
                          </a:solidFill>
                          <a:effectLst/>
                        </a:rPr>
                        <a:t>Multiple times a day</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extLst>
                  <a:ext uri="{0D108BD9-81ED-4DB2-BD59-A6C34878D82A}">
                    <a16:rowId xmlns:a16="http://schemas.microsoft.com/office/drawing/2014/main" val="10001"/>
                  </a:ext>
                </a:extLst>
              </a:tr>
              <a:tr h="214780">
                <a:tc>
                  <a:txBody>
                    <a:bodyPr/>
                    <a:lstStyle/>
                    <a:p>
                      <a:pPr algn="l" fontAlgn="t"/>
                      <a:r>
                        <a:rPr lang="en-US" sz="1000" u="none" strike="noStrike" dirty="0">
                          <a:solidFill>
                            <a:schemeClr val="tx1">
                              <a:lumMod val="85000"/>
                              <a:lumOff val="15000"/>
                            </a:schemeClr>
                          </a:solidFill>
                          <a:effectLst/>
                        </a:rPr>
                        <a:t>Once a day</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extLst>
                  <a:ext uri="{0D108BD9-81ED-4DB2-BD59-A6C34878D82A}">
                    <a16:rowId xmlns:a16="http://schemas.microsoft.com/office/drawing/2014/main" val="10002"/>
                  </a:ext>
                </a:extLst>
              </a:tr>
              <a:tr h="214780">
                <a:tc>
                  <a:txBody>
                    <a:bodyPr/>
                    <a:lstStyle/>
                    <a:p>
                      <a:pPr algn="l" fontAlgn="t"/>
                      <a:r>
                        <a:rPr lang="en-US" sz="1000" u="none" strike="noStrike" dirty="0">
                          <a:solidFill>
                            <a:schemeClr val="tx1">
                              <a:lumMod val="85000"/>
                              <a:lumOff val="15000"/>
                            </a:schemeClr>
                          </a:solidFill>
                          <a:effectLst/>
                        </a:rPr>
                        <a:t>Several times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tc>
                  <a:txBody>
                    <a:bodyPr/>
                    <a:lstStyle/>
                    <a:p>
                      <a:pPr algn="ctr" fontAlgn="t"/>
                      <a:r>
                        <a:rPr lang="en-US" sz="1000" u="none" strike="noStrike" dirty="0">
                          <a:solidFill>
                            <a:schemeClr val="tx1">
                              <a:lumMod val="85000"/>
                              <a:lumOff val="15000"/>
                            </a:schemeClr>
                          </a:solidFill>
                          <a:effectLst/>
                        </a:rPr>
                        <a:t>30%</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extLst>
                  <a:ext uri="{0D108BD9-81ED-4DB2-BD59-A6C34878D82A}">
                    <a16:rowId xmlns:a16="http://schemas.microsoft.com/office/drawing/2014/main" val="10003"/>
                  </a:ext>
                </a:extLst>
              </a:tr>
              <a:tr h="214780">
                <a:tc>
                  <a:txBody>
                    <a:bodyPr/>
                    <a:lstStyle/>
                    <a:p>
                      <a:pPr algn="l" fontAlgn="t"/>
                      <a:r>
                        <a:rPr lang="en-US" sz="1000" u="none" strike="noStrike" dirty="0">
                          <a:solidFill>
                            <a:schemeClr val="tx1">
                              <a:lumMod val="85000"/>
                              <a:lumOff val="15000"/>
                            </a:schemeClr>
                          </a:solidFill>
                          <a:effectLst/>
                        </a:rPr>
                        <a:t>Once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extLst>
                  <a:ext uri="{0D108BD9-81ED-4DB2-BD59-A6C34878D82A}">
                    <a16:rowId xmlns:a16="http://schemas.microsoft.com/office/drawing/2014/main" val="10004"/>
                  </a:ext>
                </a:extLst>
              </a:tr>
              <a:tr h="214780">
                <a:tc>
                  <a:txBody>
                    <a:bodyPr/>
                    <a:lstStyle/>
                    <a:p>
                      <a:pPr algn="l" fontAlgn="t"/>
                      <a:r>
                        <a:rPr lang="en-US" sz="1000" u="none" strike="noStrike" dirty="0">
                          <a:solidFill>
                            <a:schemeClr val="tx1">
                              <a:lumMod val="85000"/>
                              <a:lumOff val="15000"/>
                            </a:schemeClr>
                          </a:solidFill>
                          <a:effectLst/>
                        </a:rPr>
                        <a:t>Several times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tc>
                  <a:txBody>
                    <a:bodyPr/>
                    <a:lstStyle/>
                    <a:p>
                      <a:pPr algn="ctr" fontAlgn="t"/>
                      <a:r>
                        <a:rPr lang="en-US" sz="1000" u="none" strike="noStrike" dirty="0">
                          <a:solidFill>
                            <a:schemeClr val="tx1">
                              <a:lumMod val="85000"/>
                              <a:lumOff val="15000"/>
                            </a:schemeClr>
                          </a:solidFill>
                          <a:effectLst/>
                        </a:rPr>
                        <a:t>12%</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extLst>
                  <a:ext uri="{0D108BD9-81ED-4DB2-BD59-A6C34878D82A}">
                    <a16:rowId xmlns:a16="http://schemas.microsoft.com/office/drawing/2014/main" val="10005"/>
                  </a:ext>
                </a:extLst>
              </a:tr>
              <a:tr h="214780">
                <a:tc>
                  <a:txBody>
                    <a:bodyPr/>
                    <a:lstStyle/>
                    <a:p>
                      <a:pPr algn="l" fontAlgn="t"/>
                      <a:r>
                        <a:rPr lang="en-US" sz="1000" u="none" strike="noStrike" dirty="0">
                          <a:solidFill>
                            <a:schemeClr val="tx1">
                              <a:lumMod val="85000"/>
                              <a:lumOff val="15000"/>
                            </a:schemeClr>
                          </a:solidFill>
                          <a:effectLst/>
                        </a:rPr>
                        <a:t>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tc>
                  <a:txBody>
                    <a:bodyPr/>
                    <a:lstStyle/>
                    <a:p>
                      <a:pPr algn="ctr" fontAlgn="t"/>
                      <a:r>
                        <a:rPr lang="en-US" sz="1000" u="none" strike="noStrike" dirty="0">
                          <a:solidFill>
                            <a:schemeClr val="tx1">
                              <a:lumMod val="85000"/>
                              <a:lumOff val="15000"/>
                            </a:schemeClr>
                          </a:solidFill>
                          <a:effectLst/>
                        </a:rPr>
                        <a:t>6%</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extLst>
                  <a:ext uri="{0D108BD9-81ED-4DB2-BD59-A6C34878D82A}">
                    <a16:rowId xmlns:a16="http://schemas.microsoft.com/office/drawing/2014/main" val="10006"/>
                  </a:ext>
                </a:extLst>
              </a:tr>
              <a:tr h="214780">
                <a:tc>
                  <a:txBody>
                    <a:bodyPr/>
                    <a:lstStyle/>
                    <a:p>
                      <a:pPr algn="l" fontAlgn="t"/>
                      <a:r>
                        <a:rPr lang="en-US" sz="1000" u="none" strike="noStrike" dirty="0">
                          <a:solidFill>
                            <a:schemeClr val="tx1">
                              <a:lumMod val="85000"/>
                              <a:lumOff val="15000"/>
                            </a:schemeClr>
                          </a:solidFill>
                          <a:effectLst/>
                        </a:rPr>
                        <a:t>Less than 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tc>
                  <a:txBody>
                    <a:bodyPr/>
                    <a:lstStyle/>
                    <a:p>
                      <a:pPr algn="ctr" fontAlgn="t"/>
                      <a:r>
                        <a:rPr lang="en-US" sz="1000" u="none" strike="noStrike" dirty="0">
                          <a:solidFill>
                            <a:schemeClr val="tx1">
                              <a:lumMod val="85000"/>
                              <a:lumOff val="15000"/>
                            </a:schemeClr>
                          </a:solidFill>
                          <a:effectLst/>
                        </a:rPr>
                        <a:t>24%</a:t>
                      </a:r>
                      <a:endParaRPr lang="en-US" sz="1000" b="0" i="0" u="none" strike="noStrike" dirty="0">
                        <a:solidFill>
                          <a:schemeClr val="tx1">
                            <a:lumMod val="85000"/>
                            <a:lumOff val="15000"/>
                          </a:schemeClr>
                        </a:solidFill>
                        <a:effectLst/>
                        <a:latin typeface="Arial"/>
                      </a:endParaRPr>
                    </a:p>
                  </a:txBody>
                  <a:tcPr marL="12700" marR="12700" marT="12700" marB="0">
                    <a:solidFill>
                      <a:srgbClr val="DA9CA1"/>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61006491"/>
              </p:ext>
            </p:extLst>
          </p:nvPr>
        </p:nvGraphicFramePr>
        <p:xfrm>
          <a:off x="6341294" y="2423558"/>
          <a:ext cx="1888324" cy="1922236"/>
        </p:xfrm>
        <a:graphic>
          <a:graphicData uri="http://schemas.openxmlformats.org/drawingml/2006/table">
            <a:tbl>
              <a:tblPr>
                <a:effectLst>
                  <a:outerShdw blurRad="57150" dist="19050" dir="5400000" algn="tl" rotWithShape="0">
                    <a:srgbClr val="000000">
                      <a:alpha val="63000"/>
                    </a:srgbClr>
                  </a:outerShdw>
                </a:effectLst>
              </a:tblPr>
              <a:tblGrid>
                <a:gridCol w="1270257">
                  <a:extLst>
                    <a:ext uri="{9D8B030D-6E8A-4147-A177-3AD203B41FA5}">
                      <a16:colId xmlns:a16="http://schemas.microsoft.com/office/drawing/2014/main" val="20000"/>
                    </a:ext>
                  </a:extLst>
                </a:gridCol>
                <a:gridCol w="618067">
                  <a:extLst>
                    <a:ext uri="{9D8B030D-6E8A-4147-A177-3AD203B41FA5}">
                      <a16:colId xmlns:a16="http://schemas.microsoft.com/office/drawing/2014/main" val="20001"/>
                    </a:ext>
                  </a:extLst>
                </a:gridCol>
              </a:tblGrid>
              <a:tr h="234436">
                <a:tc gridSpan="2">
                  <a:txBody>
                    <a:bodyPr/>
                    <a:lstStyle/>
                    <a:p>
                      <a:pPr algn="ctr" fontAlgn="t"/>
                      <a:r>
                        <a:rPr lang="en-US" sz="1100" b="1" i="0" u="none" strike="noStrike" dirty="0">
                          <a:solidFill>
                            <a:srgbClr val="000000"/>
                          </a:solidFill>
                          <a:effectLst/>
                          <a:latin typeface="+mn-lt"/>
                        </a:rPr>
                        <a:t>HOW LONG USED DISSOLVABLE PRODUCTS</a:t>
                      </a:r>
                    </a:p>
                    <a:p>
                      <a:pPr algn="ctr" fontAlgn="t"/>
                      <a:endParaRPr lang="en-US" sz="1100" b="1" i="0" u="none" strike="noStrike" dirty="0">
                        <a:solidFill>
                          <a:srgbClr val="000000"/>
                        </a:solidFill>
                        <a:effectLst/>
                        <a:latin typeface="+mn-lt"/>
                      </a:endParaRPr>
                    </a:p>
                  </a:txBody>
                  <a:tcPr marL="12700" marR="12700" marT="12700" marB="0">
                    <a:lnL>
                      <a:noFill/>
                    </a:lnL>
                    <a:lnR>
                      <a:noFill/>
                    </a:lnR>
                    <a:lnT>
                      <a:noFill/>
                    </a:lnT>
                    <a:lnB>
                      <a:noFill/>
                    </a:lnB>
                    <a:solidFill>
                      <a:srgbClr val="DA9CA1"/>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34436">
                <a:tc>
                  <a:txBody>
                    <a:bodyPr/>
                    <a:lstStyle/>
                    <a:p>
                      <a:pPr algn="l" fontAlgn="t"/>
                      <a:r>
                        <a:rPr lang="en-US" sz="1000" b="0" i="0" u="none" strike="noStrike" dirty="0">
                          <a:solidFill>
                            <a:srgbClr val="000000"/>
                          </a:solidFill>
                          <a:effectLst/>
                          <a:latin typeface="+mn-lt"/>
                        </a:rPr>
                        <a:t>Less than one year</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39%</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1"/>
                  </a:ext>
                </a:extLst>
              </a:tr>
              <a:tr h="234436">
                <a:tc>
                  <a:txBody>
                    <a:bodyPr/>
                    <a:lstStyle/>
                    <a:p>
                      <a:pPr algn="l" fontAlgn="t"/>
                      <a:r>
                        <a:rPr lang="en-US" sz="1000" b="0" i="0" u="none" strike="noStrike" dirty="0">
                          <a:solidFill>
                            <a:srgbClr val="000000"/>
                          </a:solidFill>
                          <a:effectLst/>
                          <a:latin typeface="+mn-lt"/>
                        </a:rPr>
                        <a:t>1-3 years</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24%</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2"/>
                  </a:ext>
                </a:extLst>
              </a:tr>
              <a:tr h="234436">
                <a:tc>
                  <a:txBody>
                    <a:bodyPr/>
                    <a:lstStyle/>
                    <a:p>
                      <a:pPr algn="l" fontAlgn="t"/>
                      <a:r>
                        <a:rPr lang="en-US" sz="1000" b="0" i="0" u="none" strike="noStrike" dirty="0">
                          <a:solidFill>
                            <a:srgbClr val="000000"/>
                          </a:solidFill>
                          <a:effectLst/>
                          <a:latin typeface="+mn-lt"/>
                        </a:rPr>
                        <a:t>4 to 6 years</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24%</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3"/>
                  </a:ext>
                </a:extLst>
              </a:tr>
              <a:tr h="234436">
                <a:tc>
                  <a:txBody>
                    <a:bodyPr/>
                    <a:lstStyle/>
                    <a:p>
                      <a:pPr algn="l" fontAlgn="t"/>
                      <a:r>
                        <a:rPr lang="en-US" sz="1000" b="0" i="0" u="none" strike="noStrike" dirty="0">
                          <a:solidFill>
                            <a:srgbClr val="000000"/>
                          </a:solidFill>
                          <a:effectLst/>
                          <a:latin typeface="+mn-lt"/>
                        </a:rPr>
                        <a:t>7-10 years</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12%</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4"/>
                  </a:ext>
                </a:extLst>
              </a:tr>
              <a:tr h="234436">
                <a:tc>
                  <a:txBody>
                    <a:bodyPr/>
                    <a:lstStyle/>
                    <a:p>
                      <a:pPr algn="l" fontAlgn="t"/>
                      <a:r>
                        <a:rPr lang="en-US" sz="1000" b="0" i="0" u="none" strike="noStrike" dirty="0">
                          <a:solidFill>
                            <a:srgbClr val="000000"/>
                          </a:solidFill>
                          <a:effectLst/>
                          <a:latin typeface="+mn-lt"/>
                        </a:rPr>
                        <a:t>11-20 years</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0%</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5"/>
                  </a:ext>
                </a:extLst>
              </a:tr>
              <a:tr h="234436">
                <a:tc>
                  <a:txBody>
                    <a:bodyPr/>
                    <a:lstStyle/>
                    <a:p>
                      <a:pPr algn="l" fontAlgn="t"/>
                      <a:r>
                        <a:rPr lang="en-US" sz="1000" b="0" i="0" u="none" strike="noStrike" dirty="0">
                          <a:solidFill>
                            <a:srgbClr val="000000"/>
                          </a:solidFill>
                          <a:effectLst/>
                          <a:latin typeface="+mn-lt"/>
                        </a:rPr>
                        <a:t>More than 20 years</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0%</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6"/>
                  </a:ext>
                </a:extLst>
              </a:tr>
            </a:tbl>
          </a:graphicData>
        </a:graphic>
      </p:graphicFrame>
      <p:grpSp>
        <p:nvGrpSpPr>
          <p:cNvPr id="9" name="Group 8"/>
          <p:cNvGrpSpPr/>
          <p:nvPr/>
        </p:nvGrpSpPr>
        <p:grpSpPr>
          <a:xfrm>
            <a:off x="2824861" y="2423558"/>
            <a:ext cx="3127995" cy="2231267"/>
            <a:chOff x="2367643" y="1745650"/>
            <a:chExt cx="3127995" cy="2231267"/>
          </a:xfrm>
        </p:grpSpPr>
        <p:sp>
          <p:nvSpPr>
            <p:cNvPr id="15" name="Right Arrow 14"/>
            <p:cNvSpPr/>
            <p:nvPr/>
          </p:nvSpPr>
          <p:spPr>
            <a:xfrm>
              <a:off x="2367643" y="2030109"/>
              <a:ext cx="299357" cy="203309"/>
            </a:xfrm>
            <a:prstGeom prst="rightArrow">
              <a:avLst/>
            </a:prstGeom>
            <a:solidFill>
              <a:srgbClr val="DA9CA1"/>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6" name="Chart 15"/>
            <p:cNvGraphicFramePr/>
            <p:nvPr>
              <p:extLst>
                <p:ext uri="{D42A27DB-BD31-4B8C-83A1-F6EECF244321}">
                  <p14:modId xmlns:p14="http://schemas.microsoft.com/office/powerpoint/2010/main" val="2303697189"/>
                </p:ext>
              </p:extLst>
            </p:nvPr>
          </p:nvGraphicFramePr>
          <p:xfrm>
            <a:off x="2825027" y="2165986"/>
            <a:ext cx="2173330" cy="181093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825027" y="1745650"/>
              <a:ext cx="2670611" cy="569387"/>
            </a:xfrm>
            <a:prstGeom prst="rect">
              <a:avLst/>
            </a:prstGeom>
            <a:noFill/>
            <a:ln>
              <a:noFill/>
            </a:ln>
          </p:spPr>
          <p:txBody>
            <a:bodyPr wrap="square" rtlCol="0">
              <a:spAutoFit/>
            </a:bodyPr>
            <a:lstStyle/>
            <a:p>
              <a:r>
                <a:rPr lang="en-US" sz="1100" b="1" dirty="0"/>
                <a:t>HOW MANY TIMES USE DISSOLVABLE PRODUCTS PER DAY</a:t>
              </a:r>
            </a:p>
            <a:p>
              <a:r>
                <a:rPr lang="en-US" sz="800" dirty="0"/>
                <a:t>(n=3</a:t>
              </a:r>
              <a:r>
                <a:rPr lang="en-US" sz="900" b="1" dirty="0">
                  <a:solidFill>
                    <a:srgbClr val="FF0000"/>
                  </a:solidFill>
                </a:rPr>
                <a:t>*</a:t>
              </a:r>
              <a:r>
                <a:rPr lang="en-US" sz="800" dirty="0"/>
                <a:t> who use multiples times per day)</a:t>
              </a:r>
            </a:p>
          </p:txBody>
        </p:sp>
      </p:grpSp>
      <p:sp>
        <p:nvSpPr>
          <p:cNvPr id="19" name="Rounded Rectangle 18"/>
          <p:cNvSpPr/>
          <p:nvPr/>
        </p:nvSpPr>
        <p:spPr>
          <a:xfrm>
            <a:off x="9033917" y="2503089"/>
            <a:ext cx="2294467" cy="329108"/>
          </a:xfrm>
          <a:prstGeom prst="roundRect">
            <a:avLst/>
          </a:prstGeom>
          <a:noFill/>
          <a:ln w="190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home</a:t>
            </a:r>
          </a:p>
        </p:txBody>
      </p:sp>
      <p:sp>
        <p:nvSpPr>
          <p:cNvPr id="20" name="Rounded Rectangle 19"/>
          <p:cNvSpPr/>
          <p:nvPr/>
        </p:nvSpPr>
        <p:spPr>
          <a:xfrm>
            <a:off x="9033917" y="2869361"/>
            <a:ext cx="2294467" cy="329108"/>
          </a:xfrm>
          <a:prstGeom prst="roundRect">
            <a:avLst/>
          </a:prstGeom>
          <a:noFill/>
          <a:ln w="190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 your personal vehicle</a:t>
            </a:r>
          </a:p>
        </p:txBody>
      </p:sp>
      <p:sp>
        <p:nvSpPr>
          <p:cNvPr id="22" name="Rounded Rectangle 21"/>
          <p:cNvSpPr/>
          <p:nvPr/>
        </p:nvSpPr>
        <p:spPr>
          <a:xfrm>
            <a:off x="9033917" y="3243364"/>
            <a:ext cx="2294467" cy="329108"/>
          </a:xfrm>
          <a:prstGeom prst="roundRect">
            <a:avLst/>
          </a:prstGeom>
          <a:noFill/>
          <a:ln w="190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workplace</a:t>
            </a:r>
          </a:p>
        </p:txBody>
      </p:sp>
      <p:sp>
        <p:nvSpPr>
          <p:cNvPr id="23" name="Rounded Rectangle 22"/>
          <p:cNvSpPr/>
          <p:nvPr/>
        </p:nvSpPr>
        <p:spPr>
          <a:xfrm>
            <a:off x="9033917" y="3619155"/>
            <a:ext cx="2294467" cy="329108"/>
          </a:xfrm>
          <a:prstGeom prst="roundRect">
            <a:avLst/>
          </a:prstGeom>
          <a:noFill/>
          <a:ln w="190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Designated areas outside</a:t>
            </a:r>
          </a:p>
          <a:p>
            <a:r>
              <a:rPr lang="en-US" sz="1000" dirty="0">
                <a:solidFill>
                  <a:srgbClr val="262626"/>
                </a:solidFill>
              </a:rPr>
              <a:t>               businesses, restaurants, etc.</a:t>
            </a:r>
          </a:p>
        </p:txBody>
      </p:sp>
      <p:sp>
        <p:nvSpPr>
          <p:cNvPr id="24" name="Rounded Rectangle 23"/>
          <p:cNvSpPr/>
          <p:nvPr/>
        </p:nvSpPr>
        <p:spPr>
          <a:xfrm>
            <a:off x="9033917" y="3999065"/>
            <a:ext cx="2294467" cy="329108"/>
          </a:xfrm>
          <a:prstGeom prst="roundRect">
            <a:avLst/>
          </a:prstGeom>
          <a:noFill/>
          <a:ln w="190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home</a:t>
            </a:r>
          </a:p>
        </p:txBody>
      </p:sp>
      <p:sp>
        <p:nvSpPr>
          <p:cNvPr id="25" name="Rounded Rectangle 24"/>
          <p:cNvSpPr/>
          <p:nvPr/>
        </p:nvSpPr>
        <p:spPr>
          <a:xfrm>
            <a:off x="9033917" y="4373965"/>
            <a:ext cx="2294467" cy="329108"/>
          </a:xfrm>
          <a:prstGeom prst="roundRect">
            <a:avLst/>
          </a:prstGeom>
          <a:noFill/>
          <a:ln w="190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businesses that allow</a:t>
            </a:r>
          </a:p>
          <a:p>
            <a:r>
              <a:rPr lang="en-US" sz="1000" dirty="0">
                <a:solidFill>
                  <a:srgbClr val="262626"/>
                </a:solidFill>
              </a:rPr>
              <a:t>               smoking</a:t>
            </a:r>
          </a:p>
        </p:txBody>
      </p:sp>
      <p:sp>
        <p:nvSpPr>
          <p:cNvPr id="26" name="Rounded Rectangle 25"/>
          <p:cNvSpPr/>
          <p:nvPr/>
        </p:nvSpPr>
        <p:spPr>
          <a:xfrm>
            <a:off x="9033917" y="4755160"/>
            <a:ext cx="2294467" cy="329108"/>
          </a:xfrm>
          <a:prstGeom prst="roundRect">
            <a:avLst/>
          </a:prstGeom>
          <a:noFill/>
          <a:ln w="190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workplace</a:t>
            </a:r>
          </a:p>
        </p:txBody>
      </p:sp>
      <p:sp>
        <p:nvSpPr>
          <p:cNvPr id="27" name="Rounded Rectangle 26"/>
          <p:cNvSpPr/>
          <p:nvPr/>
        </p:nvSpPr>
        <p:spPr>
          <a:xfrm>
            <a:off x="9033917" y="5137284"/>
            <a:ext cx="2294467" cy="329108"/>
          </a:xfrm>
          <a:prstGeom prst="roundRect">
            <a:avLst/>
          </a:prstGeom>
          <a:noFill/>
          <a:ln w="190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Other</a:t>
            </a:r>
          </a:p>
        </p:txBody>
      </p:sp>
      <p:sp>
        <p:nvSpPr>
          <p:cNvPr id="31" name="Hexagon 30"/>
          <p:cNvSpPr/>
          <p:nvPr/>
        </p:nvSpPr>
        <p:spPr>
          <a:xfrm>
            <a:off x="9135530" y="2503089"/>
            <a:ext cx="364067" cy="329108"/>
          </a:xfrm>
          <a:prstGeom prst="hexagon">
            <a:avLst/>
          </a:prstGeom>
          <a:solidFill>
            <a:srgbClr val="DA9CA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39" name="Hexagon 38"/>
          <p:cNvSpPr/>
          <p:nvPr/>
        </p:nvSpPr>
        <p:spPr>
          <a:xfrm>
            <a:off x="9135530" y="2869961"/>
            <a:ext cx="364067" cy="329108"/>
          </a:xfrm>
          <a:prstGeom prst="hexagon">
            <a:avLst/>
          </a:prstGeom>
          <a:solidFill>
            <a:srgbClr val="DA9CA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2" name="Hexagon 41"/>
          <p:cNvSpPr/>
          <p:nvPr/>
        </p:nvSpPr>
        <p:spPr>
          <a:xfrm>
            <a:off x="9135530" y="3247580"/>
            <a:ext cx="364067" cy="329108"/>
          </a:xfrm>
          <a:prstGeom prst="hexagon">
            <a:avLst/>
          </a:prstGeom>
          <a:solidFill>
            <a:srgbClr val="DA9CA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5" name="Hexagon 44"/>
          <p:cNvSpPr/>
          <p:nvPr/>
        </p:nvSpPr>
        <p:spPr>
          <a:xfrm>
            <a:off x="9135530" y="3627869"/>
            <a:ext cx="364067" cy="329108"/>
          </a:xfrm>
          <a:prstGeom prst="hexagon">
            <a:avLst/>
          </a:prstGeom>
          <a:solidFill>
            <a:srgbClr val="DA9CA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8" name="Hexagon 47"/>
          <p:cNvSpPr/>
          <p:nvPr/>
        </p:nvSpPr>
        <p:spPr>
          <a:xfrm>
            <a:off x="9135530" y="4006539"/>
            <a:ext cx="364067" cy="329108"/>
          </a:xfrm>
          <a:prstGeom prst="hexagon">
            <a:avLst/>
          </a:prstGeom>
          <a:solidFill>
            <a:srgbClr val="DA9CA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1" name="Hexagon 50"/>
          <p:cNvSpPr/>
          <p:nvPr/>
        </p:nvSpPr>
        <p:spPr>
          <a:xfrm>
            <a:off x="9135530" y="4373965"/>
            <a:ext cx="364067" cy="329108"/>
          </a:xfrm>
          <a:prstGeom prst="hexagon">
            <a:avLst/>
          </a:prstGeom>
          <a:solidFill>
            <a:srgbClr val="DA9CA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4" name="Hexagon 53"/>
          <p:cNvSpPr/>
          <p:nvPr/>
        </p:nvSpPr>
        <p:spPr>
          <a:xfrm>
            <a:off x="9135530" y="4763991"/>
            <a:ext cx="364067" cy="329108"/>
          </a:xfrm>
          <a:prstGeom prst="hexagon">
            <a:avLst/>
          </a:prstGeom>
          <a:solidFill>
            <a:srgbClr val="DA9CA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7" name="Hexagon 56"/>
          <p:cNvSpPr/>
          <p:nvPr/>
        </p:nvSpPr>
        <p:spPr>
          <a:xfrm>
            <a:off x="9135530" y="5128776"/>
            <a:ext cx="364067" cy="329108"/>
          </a:xfrm>
          <a:prstGeom prst="hexagon">
            <a:avLst/>
          </a:prstGeom>
          <a:solidFill>
            <a:srgbClr val="DA9CA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61" name="TextBox 60"/>
          <p:cNvSpPr txBox="1"/>
          <p:nvPr/>
        </p:nvSpPr>
        <p:spPr>
          <a:xfrm>
            <a:off x="9033917" y="2052774"/>
            <a:ext cx="2294467" cy="430887"/>
          </a:xfrm>
          <a:prstGeom prst="rect">
            <a:avLst/>
          </a:prstGeom>
          <a:noFill/>
        </p:spPr>
        <p:txBody>
          <a:bodyPr wrap="square" rtlCol="0">
            <a:spAutoFit/>
          </a:bodyPr>
          <a:lstStyle/>
          <a:p>
            <a:pPr algn="ctr"/>
            <a:r>
              <a:rPr lang="en-US" sz="1100" b="1" dirty="0">
                <a:solidFill>
                  <a:srgbClr val="262626"/>
                </a:solidFill>
              </a:rPr>
              <a:t>WHERE USE DISSOLVABLE PRODUCTS</a:t>
            </a:r>
            <a:endParaRPr lang="en-US" sz="1100" dirty="0"/>
          </a:p>
        </p:txBody>
      </p:sp>
      <p:sp>
        <p:nvSpPr>
          <p:cNvPr id="6" name="Rectangle 5"/>
          <p:cNvSpPr/>
          <p:nvPr/>
        </p:nvSpPr>
        <p:spPr>
          <a:xfrm>
            <a:off x="4195251" y="6194137"/>
            <a:ext cx="3848081" cy="584776"/>
          </a:xfrm>
          <a:prstGeom prst="rect">
            <a:avLst/>
          </a:prstGeom>
        </p:spPr>
        <p:txBody>
          <a:bodyPr wrap="square">
            <a:spAutoFit/>
          </a:bodyPr>
          <a:lstStyle/>
          <a:p>
            <a:r>
              <a:rPr lang="en-US" sz="800" dirty="0"/>
              <a:t>Q9. How often do you use…?</a:t>
            </a:r>
          </a:p>
          <a:p>
            <a:r>
              <a:rPr lang="en-US" sz="800" dirty="0"/>
              <a:t>Q10. How many years have you been using…?</a:t>
            </a:r>
          </a:p>
          <a:p>
            <a:pPr lvl="0"/>
            <a:r>
              <a:rPr lang="en-US" sz="800" dirty="0"/>
              <a:t>Q12. How many times do you use each of the following products in a typical day?</a:t>
            </a:r>
          </a:p>
          <a:p>
            <a:r>
              <a:rPr lang="en-US" sz="800" dirty="0"/>
              <a:t>Q13. Where do you typically use…? </a:t>
            </a:r>
          </a:p>
        </p:txBody>
      </p:sp>
      <p:sp>
        <p:nvSpPr>
          <p:cNvPr id="56" name="TextBox 55">
            <a:extLst>
              <a:ext uri="{FF2B5EF4-FFF2-40B4-BE49-F238E27FC236}">
                <a16:creationId xmlns:a16="http://schemas.microsoft.com/office/drawing/2014/main" id="{A7D75C76-DFD1-46C6-B2CF-D0F081F9C991}"/>
              </a:ext>
            </a:extLst>
          </p:cNvPr>
          <p:cNvSpPr txBox="1"/>
          <p:nvPr/>
        </p:nvSpPr>
        <p:spPr>
          <a:xfrm>
            <a:off x="9118601" y="2537728"/>
            <a:ext cx="440266" cy="246221"/>
          </a:xfrm>
          <a:prstGeom prst="rect">
            <a:avLst/>
          </a:prstGeom>
          <a:noFill/>
        </p:spPr>
        <p:txBody>
          <a:bodyPr wrap="square" rtlCol="0">
            <a:spAutoFit/>
          </a:bodyPr>
          <a:lstStyle/>
          <a:p>
            <a:pPr algn="ctr"/>
            <a:r>
              <a:rPr lang="en-US" sz="1000" dirty="0">
                <a:solidFill>
                  <a:srgbClr val="262626"/>
                </a:solidFill>
              </a:rPr>
              <a:t>58%</a:t>
            </a:r>
          </a:p>
        </p:txBody>
      </p:sp>
      <p:sp>
        <p:nvSpPr>
          <p:cNvPr id="59" name="TextBox 58">
            <a:extLst>
              <a:ext uri="{FF2B5EF4-FFF2-40B4-BE49-F238E27FC236}">
                <a16:creationId xmlns:a16="http://schemas.microsoft.com/office/drawing/2014/main" id="{D4DE887C-C162-49B5-8BD9-471B750AE554}"/>
              </a:ext>
            </a:extLst>
          </p:cNvPr>
          <p:cNvSpPr txBox="1"/>
          <p:nvPr/>
        </p:nvSpPr>
        <p:spPr>
          <a:xfrm>
            <a:off x="9118601" y="2904600"/>
            <a:ext cx="440266" cy="246221"/>
          </a:xfrm>
          <a:prstGeom prst="rect">
            <a:avLst/>
          </a:prstGeom>
          <a:noFill/>
        </p:spPr>
        <p:txBody>
          <a:bodyPr wrap="square" rtlCol="0">
            <a:spAutoFit/>
          </a:bodyPr>
          <a:lstStyle/>
          <a:p>
            <a:pPr algn="ctr"/>
            <a:r>
              <a:rPr lang="en-US" sz="1000" dirty="0">
                <a:solidFill>
                  <a:srgbClr val="262626"/>
                </a:solidFill>
              </a:rPr>
              <a:t>55%</a:t>
            </a:r>
          </a:p>
        </p:txBody>
      </p:sp>
      <p:sp>
        <p:nvSpPr>
          <p:cNvPr id="62" name="TextBox 61">
            <a:extLst>
              <a:ext uri="{FF2B5EF4-FFF2-40B4-BE49-F238E27FC236}">
                <a16:creationId xmlns:a16="http://schemas.microsoft.com/office/drawing/2014/main" id="{7FE4DC69-7568-4DD4-B49D-AEA476B46463}"/>
              </a:ext>
            </a:extLst>
          </p:cNvPr>
          <p:cNvSpPr txBox="1"/>
          <p:nvPr/>
        </p:nvSpPr>
        <p:spPr>
          <a:xfrm>
            <a:off x="9118601" y="3282219"/>
            <a:ext cx="440266" cy="246221"/>
          </a:xfrm>
          <a:prstGeom prst="rect">
            <a:avLst/>
          </a:prstGeom>
          <a:noFill/>
        </p:spPr>
        <p:txBody>
          <a:bodyPr wrap="square" rtlCol="0">
            <a:spAutoFit/>
          </a:bodyPr>
          <a:lstStyle/>
          <a:p>
            <a:pPr algn="ctr"/>
            <a:r>
              <a:rPr lang="en-US" sz="1000" dirty="0">
                <a:solidFill>
                  <a:srgbClr val="262626"/>
                </a:solidFill>
              </a:rPr>
              <a:t>27%</a:t>
            </a:r>
          </a:p>
        </p:txBody>
      </p:sp>
      <p:sp>
        <p:nvSpPr>
          <p:cNvPr id="63" name="TextBox 62">
            <a:extLst>
              <a:ext uri="{FF2B5EF4-FFF2-40B4-BE49-F238E27FC236}">
                <a16:creationId xmlns:a16="http://schemas.microsoft.com/office/drawing/2014/main" id="{90DB15F8-BD8D-4D4E-BB7C-BE3B80895B6B}"/>
              </a:ext>
            </a:extLst>
          </p:cNvPr>
          <p:cNvSpPr txBox="1"/>
          <p:nvPr/>
        </p:nvSpPr>
        <p:spPr>
          <a:xfrm>
            <a:off x="9118601" y="3662508"/>
            <a:ext cx="440266" cy="246221"/>
          </a:xfrm>
          <a:prstGeom prst="rect">
            <a:avLst/>
          </a:prstGeom>
          <a:noFill/>
        </p:spPr>
        <p:txBody>
          <a:bodyPr wrap="square" rtlCol="0">
            <a:spAutoFit/>
          </a:bodyPr>
          <a:lstStyle/>
          <a:p>
            <a:pPr algn="ctr"/>
            <a:r>
              <a:rPr lang="en-US" sz="1000" dirty="0">
                <a:solidFill>
                  <a:srgbClr val="262626"/>
                </a:solidFill>
              </a:rPr>
              <a:t>18%</a:t>
            </a:r>
          </a:p>
        </p:txBody>
      </p:sp>
      <p:sp>
        <p:nvSpPr>
          <p:cNvPr id="64" name="TextBox 63">
            <a:extLst>
              <a:ext uri="{FF2B5EF4-FFF2-40B4-BE49-F238E27FC236}">
                <a16:creationId xmlns:a16="http://schemas.microsoft.com/office/drawing/2014/main" id="{85BAFA8C-7EBF-4A1D-BAD2-1D1FA4027A89}"/>
              </a:ext>
            </a:extLst>
          </p:cNvPr>
          <p:cNvSpPr txBox="1"/>
          <p:nvPr/>
        </p:nvSpPr>
        <p:spPr>
          <a:xfrm>
            <a:off x="9118601" y="4041178"/>
            <a:ext cx="440266" cy="246221"/>
          </a:xfrm>
          <a:prstGeom prst="rect">
            <a:avLst/>
          </a:prstGeom>
          <a:noFill/>
        </p:spPr>
        <p:txBody>
          <a:bodyPr wrap="square" rtlCol="0">
            <a:spAutoFit/>
          </a:bodyPr>
          <a:lstStyle/>
          <a:p>
            <a:pPr algn="ctr"/>
            <a:r>
              <a:rPr lang="en-US" sz="1000" dirty="0">
                <a:solidFill>
                  <a:srgbClr val="262626"/>
                </a:solidFill>
              </a:rPr>
              <a:t>67%</a:t>
            </a:r>
          </a:p>
        </p:txBody>
      </p:sp>
      <p:sp>
        <p:nvSpPr>
          <p:cNvPr id="65" name="TextBox 64">
            <a:extLst>
              <a:ext uri="{FF2B5EF4-FFF2-40B4-BE49-F238E27FC236}">
                <a16:creationId xmlns:a16="http://schemas.microsoft.com/office/drawing/2014/main" id="{070F1709-4717-46F2-8683-C0976AEBDEDE}"/>
              </a:ext>
            </a:extLst>
          </p:cNvPr>
          <p:cNvSpPr txBox="1"/>
          <p:nvPr/>
        </p:nvSpPr>
        <p:spPr>
          <a:xfrm>
            <a:off x="9118601" y="4408604"/>
            <a:ext cx="440266" cy="246221"/>
          </a:xfrm>
          <a:prstGeom prst="rect">
            <a:avLst/>
          </a:prstGeom>
          <a:noFill/>
        </p:spPr>
        <p:txBody>
          <a:bodyPr wrap="square" rtlCol="0">
            <a:spAutoFit/>
          </a:bodyPr>
          <a:lstStyle/>
          <a:p>
            <a:pPr algn="ctr"/>
            <a:r>
              <a:rPr lang="en-US" sz="1000" dirty="0">
                <a:solidFill>
                  <a:srgbClr val="262626"/>
                </a:solidFill>
              </a:rPr>
              <a:t>36%</a:t>
            </a:r>
          </a:p>
        </p:txBody>
      </p:sp>
      <p:sp>
        <p:nvSpPr>
          <p:cNvPr id="66" name="TextBox 65">
            <a:extLst>
              <a:ext uri="{FF2B5EF4-FFF2-40B4-BE49-F238E27FC236}">
                <a16:creationId xmlns:a16="http://schemas.microsoft.com/office/drawing/2014/main" id="{D7680F44-2E21-4D0C-A347-7E1515306E39}"/>
              </a:ext>
            </a:extLst>
          </p:cNvPr>
          <p:cNvSpPr txBox="1"/>
          <p:nvPr/>
        </p:nvSpPr>
        <p:spPr>
          <a:xfrm>
            <a:off x="9118601" y="4798630"/>
            <a:ext cx="440266" cy="246221"/>
          </a:xfrm>
          <a:prstGeom prst="rect">
            <a:avLst/>
          </a:prstGeom>
          <a:noFill/>
        </p:spPr>
        <p:txBody>
          <a:bodyPr wrap="square" rtlCol="0">
            <a:spAutoFit/>
          </a:bodyPr>
          <a:lstStyle/>
          <a:p>
            <a:pPr algn="ctr"/>
            <a:r>
              <a:rPr lang="en-US" sz="1000" dirty="0">
                <a:solidFill>
                  <a:srgbClr val="262626"/>
                </a:solidFill>
              </a:rPr>
              <a:t>15%</a:t>
            </a:r>
          </a:p>
        </p:txBody>
      </p:sp>
      <p:sp>
        <p:nvSpPr>
          <p:cNvPr id="67" name="TextBox 66">
            <a:extLst>
              <a:ext uri="{FF2B5EF4-FFF2-40B4-BE49-F238E27FC236}">
                <a16:creationId xmlns:a16="http://schemas.microsoft.com/office/drawing/2014/main" id="{0A9AA48D-2AAE-4DD8-80CE-FC9D58332FB0}"/>
              </a:ext>
            </a:extLst>
          </p:cNvPr>
          <p:cNvSpPr txBox="1"/>
          <p:nvPr/>
        </p:nvSpPr>
        <p:spPr>
          <a:xfrm>
            <a:off x="9118601" y="5163415"/>
            <a:ext cx="440266" cy="246221"/>
          </a:xfrm>
          <a:prstGeom prst="rect">
            <a:avLst/>
          </a:prstGeom>
          <a:noFill/>
        </p:spPr>
        <p:txBody>
          <a:bodyPr wrap="square" rtlCol="0">
            <a:spAutoFit/>
          </a:bodyPr>
          <a:lstStyle/>
          <a:p>
            <a:pPr algn="ctr"/>
            <a:r>
              <a:rPr lang="en-US" sz="1000" dirty="0">
                <a:solidFill>
                  <a:srgbClr val="262626"/>
                </a:solidFill>
              </a:rPr>
              <a:t>3%</a:t>
            </a:r>
          </a:p>
        </p:txBody>
      </p:sp>
      <p:sp>
        <p:nvSpPr>
          <p:cNvPr id="38" name="TextBox 37"/>
          <p:cNvSpPr txBox="1"/>
          <p:nvPr/>
        </p:nvSpPr>
        <p:spPr>
          <a:xfrm>
            <a:off x="8918996" y="5967627"/>
            <a:ext cx="2845675" cy="230832"/>
          </a:xfrm>
          <a:prstGeom prst="rect">
            <a:avLst/>
          </a:prstGeom>
          <a:noFill/>
        </p:spPr>
        <p:txBody>
          <a:bodyPr wrap="square" rtlCol="0">
            <a:spAutoFit/>
          </a:bodyPr>
          <a:lstStyle/>
          <a:p>
            <a:r>
              <a:rPr lang="en-US" sz="900" dirty="0"/>
              <a:t>n=33 dissolvable users, unless otherwise noted</a:t>
            </a:r>
          </a:p>
        </p:txBody>
      </p:sp>
      <p:sp>
        <p:nvSpPr>
          <p:cNvPr id="40" name="TextBox 39"/>
          <p:cNvSpPr txBox="1"/>
          <p:nvPr/>
        </p:nvSpPr>
        <p:spPr>
          <a:xfrm>
            <a:off x="278447" y="774801"/>
            <a:ext cx="11574420" cy="738664"/>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Most say they’ve used </a:t>
            </a:r>
            <a:r>
              <a:rPr lang="en-US" sz="1600" dirty="0" err="1"/>
              <a:t>dissolvables</a:t>
            </a:r>
            <a:r>
              <a:rPr lang="en-US" sz="1600" dirty="0"/>
              <a:t> for less than a year; they are mainly using them inside and outside the homes, and in their personal vehicles.</a:t>
            </a:r>
          </a:p>
        </p:txBody>
      </p:sp>
      <p:sp>
        <p:nvSpPr>
          <p:cNvPr id="41" name="TextBox 40"/>
          <p:cNvSpPr txBox="1"/>
          <p:nvPr/>
        </p:nvSpPr>
        <p:spPr>
          <a:xfrm>
            <a:off x="8918996" y="61459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2742158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580005"/>
            <a:chOff x="0" y="412249"/>
            <a:chExt cx="12192000" cy="580005"/>
          </a:xfrm>
          <a:solidFill>
            <a:srgbClr val="DA9CA1"/>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9360568" cy="400110"/>
            </a:xfrm>
            <a:prstGeom prst="rect">
              <a:avLst/>
            </a:prstGeom>
            <a:grpFill/>
          </p:spPr>
          <p:txBody>
            <a:bodyPr wrap="square" rtlCol="0">
              <a:spAutoFit/>
            </a:bodyPr>
            <a:lstStyle/>
            <a:p>
              <a:r>
                <a:rPr lang="en-US" sz="2000" b="1" dirty="0">
                  <a:solidFill>
                    <a:schemeClr val="tx1">
                      <a:lumMod val="65000"/>
                      <a:lumOff val="35000"/>
                    </a:schemeClr>
                  </a:solidFill>
                </a:rPr>
                <a:t>Idahoans are using </a:t>
              </a:r>
              <a:r>
                <a:rPr lang="en-US" sz="2000" b="1" dirty="0" err="1">
                  <a:solidFill>
                    <a:schemeClr val="tx1">
                      <a:lumMod val="65000"/>
                      <a:lumOff val="35000"/>
                    </a:schemeClr>
                  </a:solidFill>
                </a:rPr>
                <a:t>dissolvables</a:t>
              </a:r>
              <a:r>
                <a:rPr lang="en-US" sz="2000" b="1" dirty="0">
                  <a:solidFill>
                    <a:schemeClr val="tx1">
                      <a:lumMod val="65000"/>
                      <a:lumOff val="35000"/>
                    </a:schemeClr>
                  </a:solidFill>
                </a:rPr>
                <a:t> primarily in the evening when relaxing.</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51</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88398218"/>
              </p:ext>
            </p:extLst>
          </p:nvPr>
        </p:nvGraphicFramePr>
        <p:xfrm>
          <a:off x="2772464" y="2425706"/>
          <a:ext cx="2379136" cy="2802117"/>
        </p:xfrm>
        <a:graphic>
          <a:graphicData uri="http://schemas.openxmlformats.org/drawingml/2006/table">
            <a:tbl>
              <a:tblPr/>
              <a:tblGrid>
                <a:gridCol w="1744136">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tblGrid>
              <a:tr h="351404">
                <a:tc>
                  <a:txBody>
                    <a:bodyPr/>
                    <a:lstStyle/>
                    <a:p>
                      <a:pPr algn="l" fontAlgn="t"/>
                      <a:r>
                        <a:rPr lang="en-US" sz="1000" b="0" i="0" u="none" strike="noStrike" dirty="0">
                          <a:solidFill>
                            <a:srgbClr val="000000"/>
                          </a:solidFill>
                          <a:effectLst/>
                          <a:latin typeface="+mn-lt"/>
                        </a:rPr>
                        <a:t>After meals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33%</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66046">
                <a:tc>
                  <a:txBody>
                    <a:bodyPr/>
                    <a:lstStyle/>
                    <a:p>
                      <a:pPr algn="l" fontAlgn="t"/>
                      <a:r>
                        <a:rPr lang="en-US" sz="1000" b="0" i="0" u="none" strike="noStrike" dirty="0">
                          <a:solidFill>
                            <a:srgbClr val="000000"/>
                          </a:solidFill>
                          <a:effectLst/>
                          <a:latin typeface="+mn-lt"/>
                        </a:rPr>
                        <a:t>In the evening when you are relaxing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51404">
                <a:tc>
                  <a:txBody>
                    <a:bodyPr/>
                    <a:lstStyle/>
                    <a:p>
                      <a:pPr algn="l" fontAlgn="t"/>
                      <a:r>
                        <a:rPr lang="en-US" sz="1000" b="0" i="0" u="none" strike="noStrike" dirty="0">
                          <a:solidFill>
                            <a:srgbClr val="000000"/>
                          </a:solidFill>
                          <a:effectLst/>
                          <a:latin typeface="+mn-lt"/>
                        </a:rPr>
                        <a:t>When drinking alcohol</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21%</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51404">
                <a:tc>
                  <a:txBody>
                    <a:bodyPr/>
                    <a:lstStyle/>
                    <a:p>
                      <a:pPr algn="l" fontAlgn="t"/>
                      <a:r>
                        <a:rPr lang="en-US" sz="1000" b="0" i="0" u="none" strike="noStrike" dirty="0">
                          <a:solidFill>
                            <a:srgbClr val="000000"/>
                          </a:solidFill>
                          <a:effectLst/>
                          <a:latin typeface="+mn-lt"/>
                        </a:rPr>
                        <a:t>When you first wake up</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24%</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66046">
                <a:tc>
                  <a:txBody>
                    <a:bodyPr/>
                    <a:lstStyle/>
                    <a:p>
                      <a:pPr algn="l" fontAlgn="t"/>
                      <a:r>
                        <a:rPr lang="en-US" sz="1000" b="0" i="0" u="none" strike="noStrike" dirty="0">
                          <a:solidFill>
                            <a:srgbClr val="000000"/>
                          </a:solidFill>
                          <a:effectLst/>
                          <a:latin typeface="+mn-lt"/>
                        </a:rPr>
                        <a:t>When you are around others who are using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30%</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66046">
                <a:tc>
                  <a:txBody>
                    <a:bodyPr/>
                    <a:lstStyle/>
                    <a:p>
                      <a:pPr algn="l" fontAlgn="t"/>
                      <a:r>
                        <a:rPr lang="en-US" sz="1000" b="0" i="0" u="none" strike="noStrike" dirty="0">
                          <a:solidFill>
                            <a:srgbClr val="000000"/>
                          </a:solidFill>
                          <a:effectLst/>
                          <a:latin typeface="+mn-lt"/>
                        </a:rPr>
                        <a:t>At social events with friends/family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39%</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298363">
                <a:tc>
                  <a:txBody>
                    <a:bodyPr/>
                    <a:lstStyle/>
                    <a:p>
                      <a:pPr algn="l" fontAlgn="t"/>
                      <a:r>
                        <a:rPr lang="en-US" sz="1000" b="0" i="0" u="none" strike="noStrike" dirty="0">
                          <a:solidFill>
                            <a:srgbClr val="000000"/>
                          </a:solidFill>
                          <a:effectLst/>
                          <a:latin typeface="+mn-lt"/>
                        </a:rPr>
                        <a:t>After work</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18%</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51404">
                <a:tc>
                  <a:txBody>
                    <a:bodyPr/>
                    <a:lstStyle/>
                    <a:p>
                      <a:pPr algn="l" fontAlgn="t"/>
                      <a:r>
                        <a:rPr lang="en-US" sz="1000" b="0" i="0" u="none" strike="noStrike" dirty="0">
                          <a:solidFill>
                            <a:srgbClr val="000000"/>
                          </a:solidFill>
                          <a:effectLst/>
                          <a:latin typeface="+mn-lt"/>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9%</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81059136"/>
              </p:ext>
            </p:extLst>
          </p:nvPr>
        </p:nvGraphicFramePr>
        <p:xfrm>
          <a:off x="6887229" y="2376938"/>
          <a:ext cx="2235200" cy="2982131"/>
        </p:xfrm>
        <a:graphic>
          <a:graphicData uri="http://schemas.openxmlformats.org/drawingml/2006/table">
            <a:tbl>
              <a:tblPr/>
              <a:tblGrid>
                <a:gridCol w="1744134">
                  <a:extLst>
                    <a:ext uri="{9D8B030D-6E8A-4147-A177-3AD203B41FA5}">
                      <a16:colId xmlns:a16="http://schemas.microsoft.com/office/drawing/2014/main" val="20000"/>
                    </a:ext>
                  </a:extLst>
                </a:gridCol>
                <a:gridCol w="491066">
                  <a:extLst>
                    <a:ext uri="{9D8B030D-6E8A-4147-A177-3AD203B41FA5}">
                      <a16:colId xmlns:a16="http://schemas.microsoft.com/office/drawing/2014/main" val="20001"/>
                    </a:ext>
                  </a:extLst>
                </a:gridCol>
              </a:tblGrid>
              <a:tr h="329821">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49%</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29821">
                <a:tc>
                  <a:txBody>
                    <a:bodyPr/>
                    <a:lstStyle/>
                    <a:p>
                      <a:pPr algn="l" fontAlgn="t"/>
                      <a:r>
                        <a:rPr lang="en-US" sz="1000" b="0" i="0" u="none" strike="noStrike" dirty="0">
                          <a:solidFill>
                            <a:srgbClr val="000000"/>
                          </a:solidFill>
                          <a:effectLst/>
                          <a:latin typeface="Arial"/>
                        </a:rPr>
                        <a:t>Tobacco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29821">
                <a:tc>
                  <a:txBody>
                    <a:bodyPr/>
                    <a:lstStyle/>
                    <a:p>
                      <a:pPr algn="l" fontAlgn="t"/>
                      <a:r>
                        <a:rPr lang="en-US" sz="1000" b="0" i="0" u="none" strike="noStrike" dirty="0">
                          <a:solidFill>
                            <a:srgbClr val="000000"/>
                          </a:solidFill>
                          <a:effectLst/>
                          <a:latin typeface="Arial"/>
                        </a:rPr>
                        <a:t>Grocery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30%</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29821">
                <a:tc>
                  <a:txBody>
                    <a:bodyPr/>
                    <a:lstStyle/>
                    <a:p>
                      <a:pPr algn="l" fontAlgn="t"/>
                      <a:r>
                        <a:rPr lang="en-US" sz="1000" b="0" i="0" u="none" strike="noStrike" dirty="0">
                          <a:solidFill>
                            <a:srgbClr val="000000"/>
                          </a:solidFill>
                          <a:effectLst/>
                          <a:latin typeface="Arial"/>
                        </a:rPr>
                        <a:t>Vape shops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18%</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29821">
                <a:tc>
                  <a:txBody>
                    <a:bodyPr/>
                    <a:lstStyle/>
                    <a:p>
                      <a:pPr algn="l" fontAlgn="t"/>
                      <a:r>
                        <a:rPr lang="en-US" sz="1000" b="0" i="0" u="none" strike="noStrike" dirty="0">
                          <a:solidFill>
                            <a:srgbClr val="000000"/>
                          </a:solidFill>
                          <a:effectLst/>
                          <a:latin typeface="Arial"/>
                        </a:rPr>
                        <a:t>Drug store/pharmacy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24%</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29821">
                <a:tc>
                  <a:txBody>
                    <a:bodyPr/>
                    <a:lstStyle/>
                    <a:p>
                      <a:pPr algn="l" fontAlgn="t"/>
                      <a:r>
                        <a:rPr lang="en-US" sz="1000" b="0" i="0" u="none" strike="noStrike" dirty="0">
                          <a:solidFill>
                            <a:srgbClr val="000000"/>
                          </a:solidFill>
                          <a:effectLst/>
                          <a:latin typeface="Arial"/>
                        </a:rPr>
                        <a:t>A friend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12%</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29821">
                <a:tc>
                  <a:txBody>
                    <a:bodyPr/>
                    <a:lstStyle/>
                    <a:p>
                      <a:pPr algn="l" fontAlgn="t"/>
                      <a:r>
                        <a:rPr lang="en-US" sz="1000" b="0" i="0" u="none" strike="noStrike" dirty="0">
                          <a:solidFill>
                            <a:srgbClr val="000000"/>
                          </a:solidFill>
                          <a:effectLst/>
                          <a:latin typeface="Arial"/>
                        </a:rPr>
                        <a:t>Online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36%</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43563">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29821">
                <a:tc>
                  <a:txBody>
                    <a:bodyPr/>
                    <a:lstStyle/>
                    <a:p>
                      <a:pPr algn="l" fontAlgn="t"/>
                      <a:r>
                        <a:rPr lang="en-US" sz="1000" b="0" i="0" u="none" strike="noStrike" dirty="0">
                          <a:solidFill>
                            <a:srgbClr val="000000"/>
                          </a:solidFill>
                          <a:effectLst/>
                          <a:latin typeface="Arial"/>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0%</a:t>
                      </a:r>
                    </a:p>
                  </a:txBody>
                  <a:tcPr marL="12700" marR="12700" marT="12700" marB="0" anchor="ctr">
                    <a:lnL>
                      <a:noFill/>
                    </a:lnL>
                    <a:lnR>
                      <a:noFill/>
                    </a:lnR>
                    <a:lnT>
                      <a:noFill/>
                    </a:lnT>
                    <a:lnB>
                      <a:noFill/>
                    </a:lnB>
                  </a:tcPr>
                </a:tc>
                <a:extLst>
                  <a:ext uri="{0D108BD9-81ED-4DB2-BD59-A6C34878D82A}">
                    <a16:rowId xmlns:a16="http://schemas.microsoft.com/office/drawing/2014/main" val="10008"/>
                  </a:ext>
                </a:extLst>
              </a:tr>
            </a:tbl>
          </a:graphicData>
        </a:graphic>
      </p:graphicFrame>
      <p:grpSp>
        <p:nvGrpSpPr>
          <p:cNvPr id="91" name="Group 90"/>
          <p:cNvGrpSpPr/>
          <p:nvPr/>
        </p:nvGrpSpPr>
        <p:grpSpPr>
          <a:xfrm>
            <a:off x="1925762" y="1940217"/>
            <a:ext cx="3225839" cy="3318933"/>
            <a:chOff x="76164" y="3048000"/>
            <a:chExt cx="3225839" cy="3318933"/>
          </a:xfrm>
        </p:grpSpPr>
        <p:sp>
          <p:nvSpPr>
            <p:cNvPr id="69" name="TextBox 68"/>
            <p:cNvSpPr txBox="1"/>
            <p:nvPr/>
          </p:nvSpPr>
          <p:spPr>
            <a:xfrm>
              <a:off x="697254" y="3113283"/>
              <a:ext cx="2294467" cy="430887"/>
            </a:xfrm>
            <a:prstGeom prst="rect">
              <a:avLst/>
            </a:prstGeom>
            <a:noFill/>
          </p:spPr>
          <p:txBody>
            <a:bodyPr wrap="square" rtlCol="0">
              <a:spAutoFit/>
            </a:bodyPr>
            <a:lstStyle/>
            <a:p>
              <a:pPr algn="ctr"/>
              <a:r>
                <a:rPr lang="en-US" sz="1100" b="1" dirty="0">
                  <a:solidFill>
                    <a:srgbClr val="262626"/>
                  </a:solidFill>
                </a:rPr>
                <a:t>WHEN USE DISSOLVABLE PRODUCTS</a:t>
              </a:r>
              <a:endParaRPr lang="en-US" sz="1100" dirty="0"/>
            </a:p>
          </p:txBody>
        </p:sp>
        <p:grpSp>
          <p:nvGrpSpPr>
            <p:cNvPr id="78" name="Group 77"/>
            <p:cNvGrpSpPr/>
            <p:nvPr/>
          </p:nvGrpSpPr>
          <p:grpSpPr>
            <a:xfrm>
              <a:off x="193683" y="3448599"/>
              <a:ext cx="602185" cy="2452767"/>
              <a:chOff x="-114749" y="3475954"/>
              <a:chExt cx="602185" cy="2452767"/>
            </a:xfrm>
          </p:grpSpPr>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 y="3475954"/>
                <a:ext cx="437299" cy="239576"/>
              </a:xfrm>
              <a:prstGeom prst="rect">
                <a:avLst/>
              </a:prstGeom>
            </p:spPr>
          </p:pic>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49" y="3906030"/>
                <a:ext cx="597319" cy="213442"/>
              </a:xfrm>
              <a:prstGeom prst="rect">
                <a:avLst/>
              </a:prstGeom>
            </p:spPr>
          </p:pic>
          <p:pic>
            <p:nvPicPr>
              <p:cNvPr id="72" name="Picture 7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46" y="4191842"/>
                <a:ext cx="357698" cy="263278"/>
              </a:xfrm>
              <a:prstGeom prst="rect">
                <a:avLst/>
              </a:prstGeom>
            </p:spPr>
          </p:pic>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947" y="4540882"/>
                <a:ext cx="268334" cy="268334"/>
              </a:xfrm>
              <a:prstGeom prst="rect">
                <a:avLst/>
              </a:prstGeom>
            </p:spPr>
          </p:pic>
          <p:pic>
            <p:nvPicPr>
              <p:cNvPr id="74" name="Picture 7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8963" y="4926969"/>
                <a:ext cx="375446" cy="430822"/>
              </a:xfrm>
              <a:prstGeom prst="rect">
                <a:avLst/>
              </a:prstGeom>
            </p:spPr>
          </p:pic>
          <p:pic>
            <p:nvPicPr>
              <p:cNvPr id="75" name="Picture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82" y="5232400"/>
                <a:ext cx="458154" cy="413503"/>
              </a:xfrm>
              <a:prstGeom prst="rect">
                <a:avLst/>
              </a:prstGeom>
            </p:spPr>
          </p:pic>
          <p:pic>
            <p:nvPicPr>
              <p:cNvPr id="76" name="Picture 7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69" y="5603568"/>
                <a:ext cx="325153" cy="325153"/>
              </a:xfrm>
              <a:prstGeom prst="rect">
                <a:avLst/>
              </a:prstGeom>
            </p:spPr>
          </p:pic>
        </p:grpSp>
        <p:sp>
          <p:nvSpPr>
            <p:cNvPr id="79" name="Rounded Rectangle 78"/>
            <p:cNvSpPr/>
            <p:nvPr/>
          </p:nvSpPr>
          <p:spPr>
            <a:xfrm>
              <a:off x="76164" y="3048000"/>
              <a:ext cx="3225839" cy="3318933"/>
            </a:xfrm>
            <a:prstGeom prst="roundRect">
              <a:avLst/>
            </a:prstGeom>
            <a:noFill/>
            <a:ln w="571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0" name="TextBox 79"/>
          <p:cNvSpPr txBox="1"/>
          <p:nvPr/>
        </p:nvSpPr>
        <p:spPr>
          <a:xfrm>
            <a:off x="6610567" y="1965513"/>
            <a:ext cx="2294467" cy="430887"/>
          </a:xfrm>
          <a:prstGeom prst="rect">
            <a:avLst/>
          </a:prstGeom>
          <a:noFill/>
        </p:spPr>
        <p:txBody>
          <a:bodyPr wrap="square" rtlCol="0">
            <a:spAutoFit/>
          </a:bodyPr>
          <a:lstStyle/>
          <a:p>
            <a:pPr algn="ctr"/>
            <a:r>
              <a:rPr lang="en-US" sz="1100" b="1" dirty="0">
                <a:solidFill>
                  <a:srgbClr val="262626"/>
                </a:solidFill>
              </a:rPr>
              <a:t>WHERE BUY DISSOLVABLE PRODUCTS</a:t>
            </a:r>
            <a:endParaRPr lang="en-US" sz="1100" dirty="0"/>
          </a:p>
        </p:txBody>
      </p:sp>
      <p:sp>
        <p:nvSpPr>
          <p:cNvPr id="81" name="Rounded Rectangle 80"/>
          <p:cNvSpPr/>
          <p:nvPr/>
        </p:nvSpPr>
        <p:spPr>
          <a:xfrm>
            <a:off x="6114859" y="1940216"/>
            <a:ext cx="3154502" cy="3504065"/>
          </a:xfrm>
          <a:prstGeom prst="roundRect">
            <a:avLst/>
          </a:prstGeom>
          <a:noFill/>
          <a:ln w="57150" cmpd="sng">
            <a:solidFill>
              <a:srgbClr val="DA9C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0" name="Group 89"/>
          <p:cNvGrpSpPr/>
          <p:nvPr/>
        </p:nvGrpSpPr>
        <p:grpSpPr>
          <a:xfrm>
            <a:off x="6324108" y="2288664"/>
            <a:ext cx="417693" cy="2774147"/>
            <a:chOff x="5597617" y="3503924"/>
            <a:chExt cx="417693" cy="2774147"/>
          </a:xfrm>
        </p:grpSpPr>
        <p:pic>
          <p:nvPicPr>
            <p:cNvPr id="82" name="Picture 8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29247" y="3503924"/>
              <a:ext cx="386063" cy="370621"/>
            </a:xfrm>
            <a:prstGeom prst="rect">
              <a:avLst/>
            </a:prstGeom>
          </p:spPr>
        </p:pic>
        <p:pic>
          <p:nvPicPr>
            <p:cNvPr id="83" name="Picture 8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29247" y="3888701"/>
              <a:ext cx="377993" cy="309119"/>
            </a:xfrm>
            <a:prstGeom prst="rect">
              <a:avLst/>
            </a:prstGeom>
          </p:spPr>
        </p:pic>
        <p:pic>
          <p:nvPicPr>
            <p:cNvPr id="84" name="Picture 8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4046" y="4226214"/>
              <a:ext cx="309595" cy="309595"/>
            </a:xfrm>
            <a:prstGeom prst="rect">
              <a:avLst/>
            </a:prstGeom>
          </p:spPr>
        </p:pic>
        <p:pic>
          <p:nvPicPr>
            <p:cNvPr id="85" name="Picture 8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52550" y="4552144"/>
              <a:ext cx="362760" cy="286101"/>
            </a:xfrm>
            <a:prstGeom prst="rect">
              <a:avLst/>
            </a:prstGeom>
          </p:spPr>
        </p:pic>
        <p:pic>
          <p:nvPicPr>
            <p:cNvPr id="86" name="Picture 8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78210" y="4899614"/>
              <a:ext cx="305431" cy="305431"/>
            </a:xfrm>
            <a:prstGeom prst="rect">
              <a:avLst/>
            </a:prstGeom>
          </p:spPr>
        </p:pic>
        <p:pic>
          <p:nvPicPr>
            <p:cNvPr id="87" name="Picture 8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97617" y="5261750"/>
              <a:ext cx="337061" cy="255931"/>
            </a:xfrm>
            <a:prstGeom prst="rect">
              <a:avLst/>
            </a:prstGeom>
          </p:spPr>
        </p:pic>
        <p:pic>
          <p:nvPicPr>
            <p:cNvPr id="88" name="Picture 8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29247" y="5556476"/>
              <a:ext cx="344890" cy="344890"/>
            </a:xfrm>
            <a:prstGeom prst="rect">
              <a:avLst/>
            </a:prstGeom>
          </p:spPr>
        </p:pic>
        <p:pic>
          <p:nvPicPr>
            <p:cNvPr id="89" name="Picture 8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8690" y="5930636"/>
              <a:ext cx="384951" cy="347435"/>
            </a:xfrm>
            <a:prstGeom prst="rect">
              <a:avLst/>
            </a:prstGeom>
          </p:spPr>
        </p:pic>
      </p:grpSp>
      <p:sp>
        <p:nvSpPr>
          <p:cNvPr id="6" name="Rectangle 5"/>
          <p:cNvSpPr/>
          <p:nvPr/>
        </p:nvSpPr>
        <p:spPr>
          <a:xfrm>
            <a:off x="4435431" y="6417067"/>
            <a:ext cx="2650067" cy="338554"/>
          </a:xfrm>
          <a:prstGeom prst="rect">
            <a:avLst/>
          </a:prstGeom>
        </p:spPr>
        <p:txBody>
          <a:bodyPr wrap="square">
            <a:spAutoFit/>
          </a:bodyPr>
          <a:lstStyle/>
          <a:p>
            <a:r>
              <a:rPr lang="en-US" sz="800" dirty="0"/>
              <a:t>Q14. When are you most likely to use…? </a:t>
            </a:r>
          </a:p>
          <a:p>
            <a:r>
              <a:rPr lang="en-US" sz="800" dirty="0"/>
              <a:t>Q16. Where do you typically buy…? </a:t>
            </a:r>
          </a:p>
        </p:txBody>
      </p:sp>
      <p:sp>
        <p:nvSpPr>
          <p:cNvPr id="31" name="TextBox 30"/>
          <p:cNvSpPr txBox="1"/>
          <p:nvPr/>
        </p:nvSpPr>
        <p:spPr>
          <a:xfrm>
            <a:off x="8918996" y="5967627"/>
            <a:ext cx="2845675" cy="230832"/>
          </a:xfrm>
          <a:prstGeom prst="rect">
            <a:avLst/>
          </a:prstGeom>
          <a:noFill/>
        </p:spPr>
        <p:txBody>
          <a:bodyPr wrap="square" rtlCol="0">
            <a:spAutoFit/>
          </a:bodyPr>
          <a:lstStyle/>
          <a:p>
            <a:r>
              <a:rPr lang="en-US" sz="900" dirty="0"/>
              <a:t>n=33 dissolvable users, unless otherwise noted</a:t>
            </a:r>
          </a:p>
        </p:txBody>
      </p:sp>
      <p:sp>
        <p:nvSpPr>
          <p:cNvPr id="32" name="TextBox 31"/>
          <p:cNvSpPr txBox="1"/>
          <p:nvPr/>
        </p:nvSpPr>
        <p:spPr>
          <a:xfrm>
            <a:off x="8918996" y="6145937"/>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
        <p:nvSpPr>
          <p:cNvPr id="33" name="TextBox 32"/>
          <p:cNvSpPr txBox="1"/>
          <p:nvPr/>
        </p:nvSpPr>
        <p:spPr>
          <a:xfrm>
            <a:off x="278447" y="774801"/>
            <a:ext cx="11574420" cy="738664"/>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They are purchasing dissolvable products at a variety of places – at convenience stores/gas stations, tobacco stores, online and at grocery stores.</a:t>
            </a:r>
          </a:p>
        </p:txBody>
      </p:sp>
    </p:spTree>
    <p:extLst>
      <p:ext uri="{BB962C8B-B14F-4D97-AF65-F5344CB8AC3E}">
        <p14:creationId xmlns:p14="http://schemas.microsoft.com/office/powerpoint/2010/main" val="2112200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FD7656-4A42-4561-9AFC-288927A28ADE}"/>
              </a:ext>
            </a:extLst>
          </p:cNvPr>
          <p:cNvGrpSpPr/>
          <p:nvPr/>
        </p:nvGrpSpPr>
        <p:grpSpPr>
          <a:xfrm>
            <a:off x="4407264" y="2301611"/>
            <a:ext cx="3132898" cy="2962959"/>
            <a:chOff x="5239764" y="857011"/>
            <a:chExt cx="3022599" cy="2171390"/>
          </a:xfrm>
        </p:grpSpPr>
        <p:graphicFrame>
          <p:nvGraphicFramePr>
            <p:cNvPr id="16" name="Chart 15">
              <a:extLst>
                <a:ext uri="{FF2B5EF4-FFF2-40B4-BE49-F238E27FC236}">
                  <a16:creationId xmlns:a16="http://schemas.microsoft.com/office/drawing/2014/main" id="{6EF4A7BF-8F9B-4231-BE7F-E277999C368C}"/>
                </a:ext>
              </a:extLst>
            </p:cNvPr>
            <p:cNvGraphicFramePr/>
            <p:nvPr>
              <p:extLst>
                <p:ext uri="{D42A27DB-BD31-4B8C-83A1-F6EECF244321}">
                  <p14:modId xmlns:p14="http://schemas.microsoft.com/office/powerpoint/2010/main" val="3810018944"/>
                </p:ext>
              </p:extLst>
            </p:nvPr>
          </p:nvGraphicFramePr>
          <p:xfrm>
            <a:off x="5239764" y="1164677"/>
            <a:ext cx="3022599" cy="186372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A249C846-DC70-4DE9-B100-10737AFC2207}"/>
                </a:ext>
              </a:extLst>
            </p:cNvPr>
            <p:cNvSpPr/>
            <p:nvPr/>
          </p:nvSpPr>
          <p:spPr>
            <a:xfrm>
              <a:off x="5620763" y="857011"/>
              <a:ext cx="2109370" cy="281941"/>
            </a:xfrm>
            <a:prstGeom prst="rect">
              <a:avLst/>
            </a:prstGeom>
          </p:spPr>
          <p:txBody>
            <a:bodyPr wrap="square">
              <a:spAutoFit/>
            </a:bodyPr>
            <a:lstStyle/>
            <a:p>
              <a:pPr algn="ctr" fontAlgn="t"/>
              <a:r>
                <a:rPr lang="en-US" sz="1100" dirty="0">
                  <a:solidFill>
                    <a:srgbClr val="000000"/>
                  </a:solidFill>
                </a:rPr>
                <a:t>TIMES TRIED TO QUIT  </a:t>
              </a:r>
            </a:p>
            <a:p>
              <a:pPr algn="ctr" fontAlgn="t"/>
              <a:r>
                <a:rPr lang="en-US" sz="800" dirty="0">
                  <a:solidFill>
                    <a:srgbClr val="000000"/>
                  </a:solidFill>
                </a:rPr>
                <a:t>(n=11 who have quit/tried to quit)</a:t>
              </a:r>
            </a:p>
          </p:txBody>
        </p:sp>
      </p:grpSp>
      <p:grpSp>
        <p:nvGrpSpPr>
          <p:cNvPr id="3" name="Group 2"/>
          <p:cNvGrpSpPr/>
          <p:nvPr/>
        </p:nvGrpSpPr>
        <p:grpSpPr>
          <a:xfrm>
            <a:off x="0" y="-88598"/>
            <a:ext cx="12192000" cy="707886"/>
            <a:chOff x="0" y="323651"/>
            <a:chExt cx="12192000" cy="707886"/>
          </a:xfrm>
          <a:solidFill>
            <a:srgbClr val="DA9CA1"/>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1" y="323651"/>
              <a:ext cx="11982015" cy="707886"/>
            </a:xfrm>
            <a:prstGeom prst="rect">
              <a:avLst/>
            </a:prstGeom>
            <a:noFill/>
          </p:spPr>
          <p:txBody>
            <a:bodyPr wrap="square" rtlCol="0">
              <a:spAutoFit/>
            </a:bodyPr>
            <a:lstStyle/>
            <a:p>
              <a:r>
                <a:rPr lang="en-US" sz="2000" b="1" dirty="0">
                  <a:solidFill>
                    <a:schemeClr val="tx1">
                      <a:lumMod val="65000"/>
                      <a:lumOff val="35000"/>
                    </a:schemeClr>
                  </a:solidFill>
                </a:rPr>
                <a:t>One-quarter of users of </a:t>
              </a:r>
              <a:r>
                <a:rPr lang="en-US" sz="2000" b="1" dirty="0" err="1">
                  <a:solidFill>
                    <a:schemeClr val="tx1">
                      <a:lumMod val="65000"/>
                      <a:lumOff val="35000"/>
                    </a:schemeClr>
                  </a:solidFill>
                </a:rPr>
                <a:t>dissolvables</a:t>
              </a:r>
              <a:r>
                <a:rPr lang="en-US" sz="2000" b="1" dirty="0">
                  <a:solidFill>
                    <a:schemeClr val="tx1">
                      <a:lumMod val="65000"/>
                      <a:lumOff val="35000"/>
                    </a:schemeClr>
                  </a:solidFill>
                </a:rPr>
                <a:t> are planning to quit; another one-quarter say they only use the product socially.</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52</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368021238"/>
              </p:ext>
            </p:extLst>
          </p:nvPr>
        </p:nvGraphicFramePr>
        <p:xfrm>
          <a:off x="8616104" y="2311652"/>
          <a:ext cx="2675468" cy="2075224"/>
        </p:xfrm>
        <a:graphic>
          <a:graphicData uri="http://schemas.openxmlformats.org/drawingml/2006/table">
            <a:tbl>
              <a:tblPr>
                <a:effectLst>
                  <a:outerShdw blurRad="50800" dist="38100" dir="2700000" algn="tl" rotWithShape="0">
                    <a:srgbClr val="000000">
                      <a:alpha val="43000"/>
                    </a:srgbClr>
                  </a:outerShdw>
                </a:effectLst>
              </a:tblPr>
              <a:tblGrid>
                <a:gridCol w="2235201">
                  <a:extLst>
                    <a:ext uri="{9D8B030D-6E8A-4147-A177-3AD203B41FA5}">
                      <a16:colId xmlns:a16="http://schemas.microsoft.com/office/drawing/2014/main" val="20000"/>
                    </a:ext>
                  </a:extLst>
                </a:gridCol>
                <a:gridCol w="440267">
                  <a:extLst>
                    <a:ext uri="{9D8B030D-6E8A-4147-A177-3AD203B41FA5}">
                      <a16:colId xmlns:a16="http://schemas.microsoft.com/office/drawing/2014/main" val="20001"/>
                    </a:ext>
                  </a:extLst>
                </a:gridCol>
              </a:tblGrid>
              <a:tr h="190212">
                <a:tc gridSpan="2">
                  <a:txBody>
                    <a:bodyPr/>
                    <a:lstStyle/>
                    <a:p>
                      <a:pPr algn="ctr" fontAlgn="t"/>
                      <a:r>
                        <a:rPr lang="en-US" sz="1100" b="0" i="0" u="none" strike="noStrike" dirty="0">
                          <a:solidFill>
                            <a:srgbClr val="000000"/>
                          </a:solidFill>
                          <a:effectLst/>
                          <a:latin typeface="+mn-lt"/>
                        </a:rPr>
                        <a:t>REASONS FOR QUITTING</a:t>
                      </a:r>
                    </a:p>
                    <a:p>
                      <a:pPr algn="ctr" fontAlgn="t"/>
                      <a:r>
                        <a:rPr lang="en-US" sz="800" b="0" i="0" u="none" strike="noStrike" dirty="0">
                          <a:solidFill>
                            <a:srgbClr val="000000"/>
                          </a:solidFill>
                          <a:effectLst/>
                          <a:latin typeface="+mn-lt"/>
                        </a:rPr>
                        <a:t>(n=11 who have quit/tried to quit)</a:t>
                      </a:r>
                    </a:p>
                    <a:p>
                      <a:pPr algn="ctr" fontAlgn="t"/>
                      <a:endParaRPr lang="en-US" sz="800" b="0" i="0" u="none" strike="noStrike" dirty="0">
                        <a:solidFill>
                          <a:srgbClr val="000000"/>
                        </a:solidFill>
                        <a:effectLst/>
                        <a:latin typeface="+mn-lt"/>
                      </a:endParaRPr>
                    </a:p>
                  </a:txBody>
                  <a:tcPr marL="12700" marR="12700" marT="12700" marB="0">
                    <a:lnL>
                      <a:noFill/>
                    </a:lnL>
                    <a:lnR>
                      <a:noFill/>
                    </a:lnR>
                    <a:lnT>
                      <a:noFill/>
                    </a:lnT>
                    <a:lnB>
                      <a:noFill/>
                    </a:lnB>
                    <a:solidFill>
                      <a:srgbClr val="DA9CA1"/>
                    </a:solidFill>
                  </a:tcPr>
                </a:tc>
                <a:tc hMerge="1">
                  <a:txBody>
                    <a:bodyPr/>
                    <a:lstStyle/>
                    <a:p>
                      <a:pPr algn="ctr" fontAlgn="t"/>
                      <a:endParaRPr lang="en-US" sz="1000" b="0" i="0" u="none" strike="noStrike" dirty="0">
                        <a:solidFill>
                          <a:srgbClr val="000000"/>
                        </a:solidFill>
                        <a:effectLst/>
                        <a:latin typeface="+mn-lt"/>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190212">
                <a:tc>
                  <a:txBody>
                    <a:bodyPr/>
                    <a:lstStyle/>
                    <a:p>
                      <a:pPr algn="l" fontAlgn="t"/>
                      <a:r>
                        <a:rPr lang="en-US" sz="1000" b="0" i="0" u="none" strike="noStrike" dirty="0">
                          <a:solidFill>
                            <a:srgbClr val="000000"/>
                          </a:solidFill>
                          <a:effectLst/>
                          <a:latin typeface="+mn-lt"/>
                        </a:rPr>
                        <a:t>I wanted/want to prevent a health issue.</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64%</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1"/>
                  </a:ext>
                </a:extLst>
              </a:tr>
              <a:tr h="182604">
                <a:tc>
                  <a:txBody>
                    <a:bodyPr/>
                    <a:lstStyle/>
                    <a:p>
                      <a:pPr algn="l" fontAlgn="t"/>
                      <a:r>
                        <a:rPr lang="en-US" sz="1000" b="0" i="0" u="none" strike="noStrike" dirty="0">
                          <a:solidFill>
                            <a:srgbClr val="000000"/>
                          </a:solidFill>
                          <a:effectLst/>
                          <a:latin typeface="+mn-lt"/>
                        </a:rPr>
                        <a:t>Too expensive</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36%</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2"/>
                  </a:ext>
                </a:extLst>
              </a:tr>
              <a:tr h="182604">
                <a:tc>
                  <a:txBody>
                    <a:bodyPr/>
                    <a:lstStyle/>
                    <a:p>
                      <a:pPr algn="l" fontAlgn="t"/>
                      <a:r>
                        <a:rPr lang="en-US" sz="1000" b="0" i="0" u="none" strike="noStrike" dirty="0">
                          <a:solidFill>
                            <a:srgbClr val="000000"/>
                          </a:solidFill>
                          <a:effectLst/>
                          <a:latin typeface="+mn-lt"/>
                        </a:rPr>
                        <a:t>It's not pleasurable anymore.</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18%</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3"/>
                  </a:ext>
                </a:extLst>
              </a:tr>
              <a:tr h="182604">
                <a:tc>
                  <a:txBody>
                    <a:bodyPr/>
                    <a:lstStyle/>
                    <a:p>
                      <a:pPr algn="l" fontAlgn="t"/>
                      <a:r>
                        <a:rPr lang="en-US" sz="1000" b="0" i="0" u="none" strike="noStrike" dirty="0">
                          <a:solidFill>
                            <a:srgbClr val="000000"/>
                          </a:solidFill>
                          <a:effectLst/>
                          <a:latin typeface="+mn-lt"/>
                        </a:rPr>
                        <a:t>Had children in the household</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36%</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4"/>
                  </a:ext>
                </a:extLst>
              </a:tr>
              <a:tr h="182604">
                <a:tc>
                  <a:txBody>
                    <a:bodyPr/>
                    <a:lstStyle/>
                    <a:p>
                      <a:pPr algn="l" fontAlgn="t"/>
                      <a:r>
                        <a:rPr lang="en-US" sz="1000" b="0" i="0" u="none" strike="noStrike" dirty="0">
                          <a:solidFill>
                            <a:srgbClr val="000000"/>
                          </a:solidFill>
                          <a:effectLst/>
                          <a:latin typeface="+mn-lt"/>
                        </a:rPr>
                        <a:t>Family/friends convinced me.</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0%</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5"/>
                  </a:ext>
                </a:extLst>
              </a:tr>
              <a:tr h="182604">
                <a:tc>
                  <a:txBody>
                    <a:bodyPr/>
                    <a:lstStyle/>
                    <a:p>
                      <a:pPr algn="l" fontAlgn="t"/>
                      <a:r>
                        <a:rPr lang="en-US" sz="1000" b="0" i="0" u="none" strike="noStrike" dirty="0">
                          <a:solidFill>
                            <a:srgbClr val="000000"/>
                          </a:solidFill>
                          <a:effectLst/>
                          <a:latin typeface="+mn-lt"/>
                        </a:rPr>
                        <a:t>I developed a medical condition.</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9%</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6"/>
                  </a:ext>
                </a:extLst>
              </a:tr>
              <a:tr h="182604">
                <a:tc>
                  <a:txBody>
                    <a:bodyPr/>
                    <a:lstStyle/>
                    <a:p>
                      <a:pPr algn="l" fontAlgn="t"/>
                      <a:r>
                        <a:rPr lang="en-US" sz="1000" b="0" i="0" u="none" strike="noStrike" dirty="0">
                          <a:solidFill>
                            <a:srgbClr val="000000"/>
                          </a:solidFill>
                          <a:effectLst/>
                          <a:latin typeface="+mn-lt"/>
                        </a:rPr>
                        <a:t>Pregnancy</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0%</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7"/>
                  </a:ext>
                </a:extLst>
              </a:tr>
              <a:tr h="182604">
                <a:tc>
                  <a:txBody>
                    <a:bodyPr/>
                    <a:lstStyle/>
                    <a:p>
                      <a:pPr algn="l" fontAlgn="t"/>
                      <a:r>
                        <a:rPr lang="en-US" sz="1000" b="0" i="0" u="none" strike="noStrike" dirty="0">
                          <a:solidFill>
                            <a:srgbClr val="000000"/>
                          </a:solidFill>
                          <a:effectLst/>
                          <a:latin typeface="+mn-lt"/>
                        </a:rPr>
                        <a:t>A friend/family member died</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9%</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0008"/>
                  </a:ext>
                </a:extLst>
              </a:tr>
              <a:tr h="182604">
                <a:tc>
                  <a:txBody>
                    <a:bodyPr/>
                    <a:lstStyle/>
                    <a:p>
                      <a:pPr algn="l" fontAlgn="t"/>
                      <a:r>
                        <a:rPr lang="en-US" sz="1000" b="0" i="0" u="none" strike="noStrike" dirty="0">
                          <a:solidFill>
                            <a:srgbClr val="000000"/>
                          </a:solidFill>
                          <a:effectLst/>
                          <a:latin typeface="+mn-lt"/>
                        </a:rPr>
                        <a:t>Other</a:t>
                      </a:r>
                    </a:p>
                  </a:txBody>
                  <a:tcPr marL="12700" marR="12700" marT="12700" marB="0">
                    <a:lnL>
                      <a:noFill/>
                    </a:lnL>
                    <a:lnR>
                      <a:noFill/>
                    </a:lnR>
                    <a:lnT>
                      <a:noFill/>
                    </a:lnT>
                    <a:lnB>
                      <a:noFill/>
                    </a:lnB>
                    <a:solidFill>
                      <a:srgbClr val="DA9CA1"/>
                    </a:solidFill>
                  </a:tcPr>
                </a:tc>
                <a:tc>
                  <a:txBody>
                    <a:bodyPr/>
                    <a:lstStyle/>
                    <a:p>
                      <a:pPr algn="ctr" fontAlgn="t"/>
                      <a:r>
                        <a:rPr lang="en-US" sz="1000" b="0" i="0" u="none" strike="noStrike" dirty="0">
                          <a:solidFill>
                            <a:srgbClr val="000000"/>
                          </a:solidFill>
                          <a:effectLst/>
                          <a:latin typeface="+mn-lt"/>
                        </a:rPr>
                        <a:t>9%</a:t>
                      </a:r>
                    </a:p>
                  </a:txBody>
                  <a:tcPr marL="12700" marR="12700" marT="12700" marB="0">
                    <a:lnL>
                      <a:noFill/>
                    </a:lnL>
                    <a:lnR>
                      <a:noFill/>
                    </a:lnR>
                    <a:lnT>
                      <a:noFill/>
                    </a:lnT>
                    <a:lnB>
                      <a:noFill/>
                    </a:lnB>
                    <a:solidFill>
                      <a:srgbClr val="DA9CA1"/>
                    </a:solidFill>
                  </a:tcPr>
                </a:tc>
                <a:extLst>
                  <a:ext uri="{0D108BD9-81ED-4DB2-BD59-A6C34878D82A}">
                    <a16:rowId xmlns:a16="http://schemas.microsoft.com/office/drawing/2014/main" val="1418741837"/>
                  </a:ext>
                </a:extLst>
              </a:tr>
            </a:tbl>
          </a:graphicData>
        </a:graphic>
      </p:graphicFrame>
      <p:grpSp>
        <p:nvGrpSpPr>
          <p:cNvPr id="41" name="Group 40"/>
          <p:cNvGrpSpPr/>
          <p:nvPr/>
        </p:nvGrpSpPr>
        <p:grpSpPr>
          <a:xfrm>
            <a:off x="770977" y="2277494"/>
            <a:ext cx="2870200" cy="2429077"/>
            <a:chOff x="2289063" y="860734"/>
            <a:chExt cx="2870200" cy="2429077"/>
          </a:xfrm>
        </p:grpSpPr>
        <p:graphicFrame>
          <p:nvGraphicFramePr>
            <p:cNvPr id="19" name="Chart 18"/>
            <p:cNvGraphicFramePr/>
            <p:nvPr>
              <p:extLst>
                <p:ext uri="{D42A27DB-BD31-4B8C-83A1-F6EECF244321}">
                  <p14:modId xmlns:p14="http://schemas.microsoft.com/office/powerpoint/2010/main" val="1303988112"/>
                </p:ext>
              </p:extLst>
            </p:nvPr>
          </p:nvGraphicFramePr>
          <p:xfrm>
            <a:off x="2289063" y="1105411"/>
            <a:ext cx="2870200" cy="2184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2441531" y="860734"/>
              <a:ext cx="2109370" cy="261610"/>
            </a:xfrm>
            <a:prstGeom prst="rect">
              <a:avLst/>
            </a:prstGeom>
          </p:spPr>
          <p:txBody>
            <a:bodyPr wrap="square">
              <a:spAutoFit/>
            </a:bodyPr>
            <a:lstStyle/>
            <a:p>
              <a:pPr algn="ctr" fontAlgn="t"/>
              <a:r>
                <a:rPr lang="en-US" sz="1100" dirty="0">
                  <a:solidFill>
                    <a:srgbClr val="000000"/>
                  </a:solidFill>
                </a:rPr>
                <a:t>QUITTING EXPERIENCE</a:t>
              </a:r>
            </a:p>
          </p:txBody>
        </p:sp>
      </p:grpSp>
      <p:sp>
        <p:nvSpPr>
          <p:cNvPr id="43" name="Rectangle 42"/>
          <p:cNvSpPr/>
          <p:nvPr/>
        </p:nvSpPr>
        <p:spPr>
          <a:xfrm>
            <a:off x="2743200" y="6343819"/>
            <a:ext cx="6096000" cy="507831"/>
          </a:xfrm>
          <a:prstGeom prst="rect">
            <a:avLst/>
          </a:prstGeom>
        </p:spPr>
        <p:txBody>
          <a:bodyPr>
            <a:spAutoFit/>
          </a:bodyPr>
          <a:lstStyle/>
          <a:p>
            <a:r>
              <a:rPr lang="en-US" sz="900" dirty="0"/>
              <a:t>Q19. Which statement best describes your experience with…?</a:t>
            </a:r>
          </a:p>
          <a:p>
            <a:r>
              <a:rPr lang="en-US" sz="900" dirty="0"/>
              <a:t>Q20. How many times did you try or have you tried to quit…?</a:t>
            </a:r>
          </a:p>
          <a:p>
            <a:pPr lvl="0"/>
            <a:r>
              <a:rPr lang="en-US" sz="900" dirty="0"/>
              <a:t>Q21. For each product below, what are the main reasons you quit or want to quit?</a:t>
            </a:r>
          </a:p>
        </p:txBody>
      </p:sp>
      <p:sp>
        <p:nvSpPr>
          <p:cNvPr id="18" name="TextBox 17"/>
          <p:cNvSpPr txBox="1"/>
          <p:nvPr/>
        </p:nvSpPr>
        <p:spPr>
          <a:xfrm>
            <a:off x="278447" y="774801"/>
            <a:ext cx="11574420" cy="738664"/>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Idahoans want to quit using </a:t>
            </a:r>
            <a:r>
              <a:rPr lang="en-US" sz="1600" dirty="0" err="1"/>
              <a:t>dissolvables</a:t>
            </a:r>
            <a:r>
              <a:rPr lang="en-US" sz="1600" dirty="0"/>
              <a:t> due to health reasons and the expense, but also because they have children in the household.</a:t>
            </a:r>
          </a:p>
        </p:txBody>
      </p:sp>
      <p:sp>
        <p:nvSpPr>
          <p:cNvPr id="20" name="TextBox 19"/>
          <p:cNvSpPr txBox="1"/>
          <p:nvPr/>
        </p:nvSpPr>
        <p:spPr>
          <a:xfrm>
            <a:off x="8918996" y="5853051"/>
            <a:ext cx="2845675" cy="230832"/>
          </a:xfrm>
          <a:prstGeom prst="rect">
            <a:avLst/>
          </a:prstGeom>
          <a:noFill/>
        </p:spPr>
        <p:txBody>
          <a:bodyPr wrap="square" rtlCol="0">
            <a:spAutoFit/>
          </a:bodyPr>
          <a:lstStyle/>
          <a:p>
            <a:r>
              <a:rPr lang="en-US" sz="900" dirty="0"/>
              <a:t>n=33 dissolvable users, unless otherwise noted</a:t>
            </a:r>
          </a:p>
        </p:txBody>
      </p:sp>
      <p:sp>
        <p:nvSpPr>
          <p:cNvPr id="21" name="TextBox 20"/>
          <p:cNvSpPr txBox="1"/>
          <p:nvPr/>
        </p:nvSpPr>
        <p:spPr>
          <a:xfrm>
            <a:off x="8918996" y="6031361"/>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3303434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580005"/>
            <a:chOff x="0" y="412249"/>
            <a:chExt cx="12192000" cy="580005"/>
          </a:xfrm>
          <a:solidFill>
            <a:srgbClr val="DA9CA1"/>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495515"/>
              <a:ext cx="12103768" cy="400110"/>
            </a:xfrm>
            <a:prstGeom prst="rect">
              <a:avLst/>
            </a:prstGeom>
            <a:grpFill/>
          </p:spPr>
          <p:txBody>
            <a:bodyPr wrap="square" rtlCol="0">
              <a:spAutoFit/>
            </a:bodyPr>
            <a:lstStyle/>
            <a:p>
              <a:r>
                <a:rPr lang="en-US" sz="2000" b="1" dirty="0">
                  <a:solidFill>
                    <a:schemeClr val="tx1">
                      <a:lumMod val="65000"/>
                      <a:lumOff val="35000"/>
                    </a:schemeClr>
                  </a:solidFill>
                </a:rPr>
                <a:t>A third of dissolvable users who have tried to quit have used a nicotine replacement therapy to help them quit.</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53</a:t>
            </a:fld>
            <a:endParaRPr lang="en-US" dirty="0"/>
          </a:p>
        </p:txBody>
      </p:sp>
      <p:sp>
        <p:nvSpPr>
          <p:cNvPr id="17" name="Rectangle 16"/>
          <p:cNvSpPr/>
          <p:nvPr/>
        </p:nvSpPr>
        <p:spPr>
          <a:xfrm>
            <a:off x="3156102" y="6301859"/>
            <a:ext cx="4698803" cy="369332"/>
          </a:xfrm>
          <a:prstGeom prst="rect">
            <a:avLst/>
          </a:prstGeom>
        </p:spPr>
        <p:txBody>
          <a:bodyPr wrap="none">
            <a:spAutoFit/>
          </a:bodyPr>
          <a:lstStyle/>
          <a:p>
            <a:pPr lvl="0"/>
            <a:r>
              <a:rPr lang="en-US" sz="900" dirty="0"/>
              <a:t>Q22. What products or services, if any, did you use or have you tried to help you quit?</a:t>
            </a:r>
          </a:p>
          <a:p>
            <a:r>
              <a:rPr lang="en-US" sz="900" dirty="0"/>
              <a:t>Q23. In your opinion, were the following helpful or not helpful when you quit or tried to quit…? </a:t>
            </a:r>
          </a:p>
        </p:txBody>
      </p:sp>
      <p:sp>
        <p:nvSpPr>
          <p:cNvPr id="11" name="TextBox 10">
            <a:extLst>
              <a:ext uri="{FF2B5EF4-FFF2-40B4-BE49-F238E27FC236}">
                <a16:creationId xmlns:a16="http://schemas.microsoft.com/office/drawing/2014/main" id="{EF711BAB-B5DB-4A29-98E4-FA8D9C59D5C6}"/>
              </a:ext>
            </a:extLst>
          </p:cNvPr>
          <p:cNvSpPr txBox="1"/>
          <p:nvPr/>
        </p:nvSpPr>
        <p:spPr>
          <a:xfrm>
            <a:off x="1362813" y="820871"/>
            <a:ext cx="3586578" cy="553998"/>
          </a:xfrm>
          <a:prstGeom prst="rect">
            <a:avLst/>
          </a:prstGeom>
          <a:noFill/>
        </p:spPr>
        <p:txBody>
          <a:bodyPr wrap="square" rtlCol="0">
            <a:spAutoFit/>
          </a:bodyPr>
          <a:lstStyle/>
          <a:p>
            <a:pPr algn="ctr"/>
            <a:r>
              <a:rPr lang="en-US" dirty="0"/>
              <a:t>Therapies Used to Quit</a:t>
            </a:r>
          </a:p>
          <a:p>
            <a:pPr algn="ctr"/>
            <a:r>
              <a:rPr lang="en-US" sz="1200" dirty="0">
                <a:solidFill>
                  <a:srgbClr val="000000"/>
                </a:solidFill>
              </a:rPr>
              <a:t>(n=11</a:t>
            </a:r>
            <a:r>
              <a:rPr lang="en-US" sz="1200" b="1" dirty="0">
                <a:solidFill>
                  <a:srgbClr val="FF0000"/>
                </a:solidFill>
              </a:rPr>
              <a:t>*</a:t>
            </a:r>
            <a:r>
              <a:rPr lang="en-US" sz="1200" dirty="0">
                <a:solidFill>
                  <a:srgbClr val="000000"/>
                </a:solidFill>
              </a:rPr>
              <a:t> have quit/tried to quit)</a:t>
            </a:r>
          </a:p>
        </p:txBody>
      </p:sp>
      <p:graphicFrame>
        <p:nvGraphicFramePr>
          <p:cNvPr id="15" name="Chart 14">
            <a:extLst>
              <a:ext uri="{FF2B5EF4-FFF2-40B4-BE49-F238E27FC236}">
                <a16:creationId xmlns:a16="http://schemas.microsoft.com/office/drawing/2014/main" id="{11DDDF1A-DAD5-40E8-AA64-441A94AA5603}"/>
              </a:ext>
            </a:extLst>
          </p:cNvPr>
          <p:cNvGraphicFramePr/>
          <p:nvPr>
            <p:extLst>
              <p:ext uri="{D42A27DB-BD31-4B8C-83A1-F6EECF244321}">
                <p14:modId xmlns:p14="http://schemas.microsoft.com/office/powerpoint/2010/main" val="709028524"/>
              </p:ext>
            </p:extLst>
          </p:nvPr>
        </p:nvGraphicFramePr>
        <p:xfrm>
          <a:off x="6096000" y="1615736"/>
          <a:ext cx="5886882" cy="4589494"/>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C80E4E87-C0D6-4426-9C00-AA87F1997B3A}"/>
              </a:ext>
            </a:extLst>
          </p:cNvPr>
          <p:cNvSpPr txBox="1"/>
          <p:nvPr/>
        </p:nvSpPr>
        <p:spPr>
          <a:xfrm>
            <a:off x="7242609" y="820871"/>
            <a:ext cx="3586578" cy="553998"/>
          </a:xfrm>
          <a:prstGeom prst="rect">
            <a:avLst/>
          </a:prstGeom>
          <a:noFill/>
        </p:spPr>
        <p:txBody>
          <a:bodyPr wrap="square" rtlCol="0">
            <a:spAutoFit/>
          </a:bodyPr>
          <a:lstStyle/>
          <a:p>
            <a:pPr algn="ctr"/>
            <a:r>
              <a:rPr lang="en-US" dirty="0"/>
              <a:t>Was Therapy Helpful?</a:t>
            </a:r>
          </a:p>
          <a:p>
            <a:pPr algn="ctr"/>
            <a:r>
              <a:rPr lang="en-US" sz="1200" dirty="0">
                <a:solidFill>
                  <a:srgbClr val="000000"/>
                </a:solidFill>
              </a:rPr>
              <a:t>(n=6</a:t>
            </a:r>
            <a:r>
              <a:rPr lang="en-US" sz="1200" b="1" dirty="0">
                <a:solidFill>
                  <a:srgbClr val="FF0000"/>
                </a:solidFill>
              </a:rPr>
              <a:t>*</a:t>
            </a:r>
            <a:r>
              <a:rPr lang="en-US" sz="1200" dirty="0">
                <a:solidFill>
                  <a:srgbClr val="000000"/>
                </a:solidFill>
              </a:rPr>
              <a:t> who used a therapy)</a:t>
            </a:r>
          </a:p>
        </p:txBody>
      </p:sp>
      <p:sp>
        <p:nvSpPr>
          <p:cNvPr id="20" name="TextBox 19">
            <a:extLst>
              <a:ext uri="{FF2B5EF4-FFF2-40B4-BE49-F238E27FC236}">
                <a16:creationId xmlns:a16="http://schemas.microsoft.com/office/drawing/2014/main" id="{680AC6EC-8473-4217-89ED-E4BDE7C2CA26}"/>
              </a:ext>
            </a:extLst>
          </p:cNvPr>
          <p:cNvSpPr txBox="1"/>
          <p:nvPr/>
        </p:nvSpPr>
        <p:spPr>
          <a:xfrm>
            <a:off x="7940631" y="2279795"/>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a:t>
            </a:r>
          </a:p>
        </p:txBody>
      </p:sp>
      <p:sp>
        <p:nvSpPr>
          <p:cNvPr id="22" name="TextBox 21">
            <a:extLst>
              <a:ext uri="{FF2B5EF4-FFF2-40B4-BE49-F238E27FC236}">
                <a16:creationId xmlns:a16="http://schemas.microsoft.com/office/drawing/2014/main" id="{EE2CC447-D584-436A-93AD-F2490FA45612}"/>
              </a:ext>
            </a:extLst>
          </p:cNvPr>
          <p:cNvSpPr txBox="1"/>
          <p:nvPr/>
        </p:nvSpPr>
        <p:spPr>
          <a:xfrm>
            <a:off x="7940631" y="4517676"/>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n=4</a:t>
            </a:r>
          </a:p>
        </p:txBody>
      </p:sp>
      <p:sp>
        <p:nvSpPr>
          <p:cNvPr id="26" name="TextBox 25">
            <a:extLst>
              <a:ext uri="{FF2B5EF4-FFF2-40B4-BE49-F238E27FC236}">
                <a16:creationId xmlns:a16="http://schemas.microsoft.com/office/drawing/2014/main" id="{E093877C-828D-475E-AB36-ECD036032550}"/>
              </a:ext>
            </a:extLst>
          </p:cNvPr>
          <p:cNvSpPr txBox="1"/>
          <p:nvPr/>
        </p:nvSpPr>
        <p:spPr>
          <a:xfrm>
            <a:off x="7940631" y="3446331"/>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a:t>
            </a:r>
          </a:p>
        </p:txBody>
      </p:sp>
      <p:sp>
        <p:nvSpPr>
          <p:cNvPr id="30" name="TextBox 29">
            <a:extLst>
              <a:ext uri="{FF2B5EF4-FFF2-40B4-BE49-F238E27FC236}">
                <a16:creationId xmlns:a16="http://schemas.microsoft.com/office/drawing/2014/main" id="{1A0B12B5-A03C-4F32-B23C-AB791AA65861}"/>
              </a:ext>
            </a:extLst>
          </p:cNvPr>
          <p:cNvSpPr txBox="1"/>
          <p:nvPr/>
        </p:nvSpPr>
        <p:spPr>
          <a:xfrm>
            <a:off x="7940631" y="5589022"/>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graphicFrame>
        <p:nvGraphicFramePr>
          <p:cNvPr id="24" name="Chart 23">
            <a:extLst>
              <a:ext uri="{FF2B5EF4-FFF2-40B4-BE49-F238E27FC236}">
                <a16:creationId xmlns:a16="http://schemas.microsoft.com/office/drawing/2014/main" id="{F6D1C92C-427F-46F8-B766-2E6E7F61D4C1}"/>
              </a:ext>
            </a:extLst>
          </p:cNvPr>
          <p:cNvGraphicFramePr/>
          <p:nvPr>
            <p:extLst>
              <p:ext uri="{D42A27DB-BD31-4B8C-83A1-F6EECF244321}">
                <p14:modId xmlns:p14="http://schemas.microsoft.com/office/powerpoint/2010/main" val="137107909"/>
              </p:ext>
            </p:extLst>
          </p:nvPr>
        </p:nvGraphicFramePr>
        <p:xfrm>
          <a:off x="212661" y="1615736"/>
          <a:ext cx="5886882" cy="458949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918996" y="6031361"/>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485592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rgbClr val="8AC9C0"/>
          </a:solidFill>
          <a:ln w="38100" cmpd="sng">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3963555"/>
            <a:ext cx="12192000"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rgbClr val="595959"/>
                </a:solidFill>
                <a:latin typeface="Franklin Gothic Demi Cond" charset="0"/>
                <a:ea typeface="Franklin Gothic Demi Cond" charset="0"/>
                <a:cs typeface="Franklin Gothic Demi Cond" charset="0"/>
              </a:rPr>
              <a:t>Detailed Findings – SMOKELESS PRODUCT  USERS</a:t>
            </a:r>
          </a:p>
        </p:txBody>
      </p:sp>
      <p:sp>
        <p:nvSpPr>
          <p:cNvPr id="3" name="Slide Number Placeholder 2"/>
          <p:cNvSpPr>
            <a:spLocks noGrp="1"/>
          </p:cNvSpPr>
          <p:nvPr>
            <p:ph type="sldNum" sz="quarter" idx="12"/>
          </p:nvPr>
        </p:nvSpPr>
        <p:spPr/>
        <p:txBody>
          <a:bodyPr/>
          <a:lstStyle/>
          <a:p>
            <a:fld id="{B7C5CABF-F878-C74C-8870-EC106A83C25A}" type="slidenum">
              <a:rPr lang="en-US" smtClean="0"/>
              <a:t>54</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9620249" y="262524"/>
            <a:ext cx="1915583" cy="1416504"/>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9366" y="1898902"/>
            <a:ext cx="1545715" cy="1143000"/>
          </a:xfrm>
          <a:prstGeom prst="rect">
            <a:avLst/>
          </a:prstGeom>
        </p:spPr>
      </p:pic>
      <p:pic>
        <p:nvPicPr>
          <p:cNvPr id="12" name="Picture 11"/>
          <p:cNvPicPr>
            <a:picLocks noChangeAspect="1"/>
          </p:cNvPicPr>
          <p:nvPr/>
        </p:nvPicPr>
        <p:blipFill>
          <a:blip r:embed="rId4"/>
          <a:stretch>
            <a:fillRect/>
          </a:stretch>
        </p:blipFill>
        <p:spPr>
          <a:xfrm>
            <a:off x="8691032" y="1380319"/>
            <a:ext cx="1858433" cy="1221064"/>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3146" y="662214"/>
            <a:ext cx="1255654" cy="850901"/>
          </a:xfrm>
          <a:prstGeom prst="rect">
            <a:avLst/>
          </a:prstGeom>
        </p:spPr>
      </p:pic>
    </p:spTree>
    <p:extLst>
      <p:ext uri="{BB962C8B-B14F-4D97-AF65-F5344CB8AC3E}">
        <p14:creationId xmlns:p14="http://schemas.microsoft.com/office/powerpoint/2010/main" val="787084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rgbClr val="8AC9C0"/>
          </a:solid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83266"/>
            <a:ext cx="12020212" cy="400110"/>
          </a:xfrm>
          <a:prstGeom prst="rect">
            <a:avLst/>
          </a:prstGeom>
          <a:noFill/>
        </p:spPr>
        <p:txBody>
          <a:bodyPr wrap="square" rtlCol="0">
            <a:spAutoFit/>
          </a:bodyPr>
          <a:lstStyle/>
          <a:p>
            <a:r>
              <a:rPr lang="en-US" sz="2000" b="1" dirty="0">
                <a:solidFill>
                  <a:schemeClr val="tx1">
                    <a:lumMod val="65000"/>
                    <a:lumOff val="35000"/>
                  </a:schemeClr>
                </a:solidFill>
              </a:rPr>
              <a:t>Most Idahoans use smokeless tobacco products infrequently – half use once a week or less often. </a:t>
            </a:r>
          </a:p>
        </p:txBody>
      </p:sp>
      <p:sp>
        <p:nvSpPr>
          <p:cNvPr id="7" name="Slide Number Placeholder 6"/>
          <p:cNvSpPr>
            <a:spLocks noGrp="1"/>
          </p:cNvSpPr>
          <p:nvPr>
            <p:ph type="sldNum" sz="quarter" idx="12"/>
          </p:nvPr>
        </p:nvSpPr>
        <p:spPr/>
        <p:txBody>
          <a:bodyPr/>
          <a:lstStyle/>
          <a:p>
            <a:fld id="{B7C5CABF-F878-C74C-8870-EC106A83C25A}" type="slidenum">
              <a:rPr lang="en-US" smtClean="0"/>
              <a:t>55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2780341"/>
              </p:ext>
            </p:extLst>
          </p:nvPr>
        </p:nvGraphicFramePr>
        <p:xfrm>
          <a:off x="717332" y="2362755"/>
          <a:ext cx="2004273" cy="1851440"/>
        </p:xfrm>
        <a:graphic>
          <a:graphicData uri="http://schemas.openxmlformats.org/drawingml/2006/table">
            <a:tbl>
              <a:tblPr>
                <a:tableStyleId>{18603FDC-E32A-4AB5-989C-0864C3EAD2B8}</a:tableStyleId>
              </a:tblPr>
              <a:tblGrid>
                <a:gridCol w="1492325">
                  <a:extLst>
                    <a:ext uri="{9D8B030D-6E8A-4147-A177-3AD203B41FA5}">
                      <a16:colId xmlns:a16="http://schemas.microsoft.com/office/drawing/2014/main" val="20000"/>
                    </a:ext>
                  </a:extLst>
                </a:gridCol>
                <a:gridCol w="511948">
                  <a:extLst>
                    <a:ext uri="{9D8B030D-6E8A-4147-A177-3AD203B41FA5}">
                      <a16:colId xmlns:a16="http://schemas.microsoft.com/office/drawing/2014/main" val="20001"/>
                    </a:ext>
                  </a:extLst>
                </a:gridCol>
              </a:tblGrid>
              <a:tr h="333055">
                <a:tc gridSpan="2">
                  <a:txBody>
                    <a:bodyPr/>
                    <a:lstStyle/>
                    <a:p>
                      <a:pPr algn="ctr" fontAlgn="t"/>
                      <a:r>
                        <a:rPr lang="en-US" sz="1100" b="1" u="none" strike="noStrike" dirty="0">
                          <a:solidFill>
                            <a:schemeClr val="tx1">
                              <a:lumMod val="85000"/>
                              <a:lumOff val="15000"/>
                            </a:schemeClr>
                          </a:solidFill>
                          <a:effectLst/>
                        </a:rPr>
                        <a:t>HOW OFTEN USE SMOKELESS PRODUCTS</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14780">
                <a:tc>
                  <a:txBody>
                    <a:bodyPr/>
                    <a:lstStyle/>
                    <a:p>
                      <a:pPr algn="l" fontAlgn="t"/>
                      <a:r>
                        <a:rPr lang="en-US" sz="1000" u="none" strike="noStrike" dirty="0">
                          <a:solidFill>
                            <a:schemeClr val="tx1">
                              <a:lumMod val="85000"/>
                              <a:lumOff val="15000"/>
                            </a:schemeClr>
                          </a:solidFill>
                          <a:effectLst/>
                        </a:rPr>
                        <a:t>Multiple times a day</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tc>
                  <a:txBody>
                    <a:bodyPr/>
                    <a:lstStyle/>
                    <a:p>
                      <a:pPr algn="ctr" fontAlgn="t"/>
                      <a:r>
                        <a:rPr lang="en-US" sz="1000" u="none" strike="noStrike" dirty="0">
                          <a:solidFill>
                            <a:schemeClr val="tx1">
                              <a:lumMod val="85000"/>
                              <a:lumOff val="15000"/>
                            </a:schemeClr>
                          </a:solidFill>
                          <a:effectLst/>
                        </a:rPr>
                        <a:t>17%</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extLst>
                  <a:ext uri="{0D108BD9-81ED-4DB2-BD59-A6C34878D82A}">
                    <a16:rowId xmlns:a16="http://schemas.microsoft.com/office/drawing/2014/main" val="10001"/>
                  </a:ext>
                </a:extLst>
              </a:tr>
              <a:tr h="214780">
                <a:tc>
                  <a:txBody>
                    <a:bodyPr/>
                    <a:lstStyle/>
                    <a:p>
                      <a:pPr algn="l" fontAlgn="t"/>
                      <a:r>
                        <a:rPr lang="en-US" sz="1000" u="none" strike="noStrike" dirty="0">
                          <a:solidFill>
                            <a:schemeClr val="tx1">
                              <a:lumMod val="85000"/>
                              <a:lumOff val="15000"/>
                            </a:schemeClr>
                          </a:solidFill>
                          <a:effectLst/>
                        </a:rPr>
                        <a:t>Once a day</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tc>
                  <a:txBody>
                    <a:bodyPr/>
                    <a:lstStyle/>
                    <a:p>
                      <a:pPr algn="ctr" fontAlgn="t"/>
                      <a:r>
                        <a:rPr lang="en-US" sz="1000" u="none" strike="noStrike" dirty="0">
                          <a:solidFill>
                            <a:schemeClr val="tx1">
                              <a:lumMod val="85000"/>
                              <a:lumOff val="15000"/>
                            </a:schemeClr>
                          </a:solidFill>
                          <a:effectLst/>
                        </a:rPr>
                        <a:t>21%</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extLst>
                  <a:ext uri="{0D108BD9-81ED-4DB2-BD59-A6C34878D82A}">
                    <a16:rowId xmlns:a16="http://schemas.microsoft.com/office/drawing/2014/main" val="10002"/>
                  </a:ext>
                </a:extLst>
              </a:tr>
              <a:tr h="214780">
                <a:tc>
                  <a:txBody>
                    <a:bodyPr/>
                    <a:lstStyle/>
                    <a:p>
                      <a:pPr algn="l" fontAlgn="t"/>
                      <a:r>
                        <a:rPr lang="en-US" sz="1000" u="none" strike="noStrike" dirty="0">
                          <a:solidFill>
                            <a:schemeClr val="tx1">
                              <a:lumMod val="85000"/>
                              <a:lumOff val="15000"/>
                            </a:schemeClr>
                          </a:solidFill>
                          <a:effectLst/>
                        </a:rPr>
                        <a:t>Several times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tc>
                  <a:txBody>
                    <a:bodyPr/>
                    <a:lstStyle/>
                    <a:p>
                      <a:pPr algn="ctr" fontAlgn="t"/>
                      <a:r>
                        <a:rPr lang="en-US" sz="1000" u="none" strike="noStrike" dirty="0">
                          <a:solidFill>
                            <a:schemeClr val="tx1">
                              <a:lumMod val="85000"/>
                              <a:lumOff val="15000"/>
                            </a:schemeClr>
                          </a:solidFill>
                          <a:effectLst/>
                        </a:rPr>
                        <a:t>11%</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extLst>
                  <a:ext uri="{0D108BD9-81ED-4DB2-BD59-A6C34878D82A}">
                    <a16:rowId xmlns:a16="http://schemas.microsoft.com/office/drawing/2014/main" val="10003"/>
                  </a:ext>
                </a:extLst>
              </a:tr>
              <a:tr h="214780">
                <a:tc>
                  <a:txBody>
                    <a:bodyPr/>
                    <a:lstStyle/>
                    <a:p>
                      <a:pPr algn="l" fontAlgn="t"/>
                      <a:r>
                        <a:rPr lang="en-US" sz="1000" u="none" strike="noStrike" dirty="0">
                          <a:solidFill>
                            <a:schemeClr val="tx1">
                              <a:lumMod val="85000"/>
                              <a:lumOff val="15000"/>
                            </a:schemeClr>
                          </a:solidFill>
                          <a:effectLst/>
                        </a:rPr>
                        <a:t>Once a week</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tc>
                  <a:txBody>
                    <a:bodyPr/>
                    <a:lstStyle/>
                    <a:p>
                      <a:pPr algn="ctr" fontAlgn="t"/>
                      <a:r>
                        <a:rPr lang="en-US" sz="1000" u="none" strike="noStrike" dirty="0">
                          <a:solidFill>
                            <a:schemeClr val="tx1">
                              <a:lumMod val="85000"/>
                              <a:lumOff val="15000"/>
                            </a:schemeClr>
                          </a:solidFill>
                          <a:effectLst/>
                        </a:rPr>
                        <a:t>4%</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extLst>
                  <a:ext uri="{0D108BD9-81ED-4DB2-BD59-A6C34878D82A}">
                    <a16:rowId xmlns:a16="http://schemas.microsoft.com/office/drawing/2014/main" val="10004"/>
                  </a:ext>
                </a:extLst>
              </a:tr>
              <a:tr h="214780">
                <a:tc>
                  <a:txBody>
                    <a:bodyPr/>
                    <a:lstStyle/>
                    <a:p>
                      <a:pPr algn="l" fontAlgn="t"/>
                      <a:r>
                        <a:rPr lang="en-US" sz="1000" u="none" strike="noStrike" dirty="0">
                          <a:solidFill>
                            <a:schemeClr val="tx1">
                              <a:lumMod val="85000"/>
                              <a:lumOff val="15000"/>
                            </a:schemeClr>
                          </a:solidFill>
                          <a:effectLst/>
                        </a:rPr>
                        <a:t>Several times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tc>
                  <a:txBody>
                    <a:bodyPr/>
                    <a:lstStyle/>
                    <a:p>
                      <a:pPr algn="ctr" fontAlgn="t"/>
                      <a:r>
                        <a:rPr lang="en-US" sz="1000" u="none" strike="noStrike" dirty="0">
                          <a:solidFill>
                            <a:schemeClr val="tx1">
                              <a:lumMod val="85000"/>
                              <a:lumOff val="15000"/>
                            </a:schemeClr>
                          </a:solidFill>
                          <a:effectLst/>
                        </a:rPr>
                        <a:t>17%</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extLst>
                  <a:ext uri="{0D108BD9-81ED-4DB2-BD59-A6C34878D82A}">
                    <a16:rowId xmlns:a16="http://schemas.microsoft.com/office/drawing/2014/main" val="10005"/>
                  </a:ext>
                </a:extLst>
              </a:tr>
              <a:tr h="214780">
                <a:tc>
                  <a:txBody>
                    <a:bodyPr/>
                    <a:lstStyle/>
                    <a:p>
                      <a:pPr algn="l" fontAlgn="t"/>
                      <a:r>
                        <a:rPr lang="en-US" sz="1000" u="none" strike="noStrike" dirty="0">
                          <a:solidFill>
                            <a:schemeClr val="tx1">
                              <a:lumMod val="85000"/>
                              <a:lumOff val="15000"/>
                            </a:schemeClr>
                          </a:solidFill>
                          <a:effectLst/>
                        </a:rPr>
                        <a:t>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tc>
                  <a:txBody>
                    <a:bodyPr/>
                    <a:lstStyle/>
                    <a:p>
                      <a:pPr algn="ctr" fontAlgn="t"/>
                      <a:r>
                        <a:rPr lang="en-US" sz="1000" u="none" strike="noStrike" dirty="0">
                          <a:solidFill>
                            <a:schemeClr val="tx1">
                              <a:lumMod val="85000"/>
                              <a:lumOff val="15000"/>
                            </a:schemeClr>
                          </a:solidFill>
                          <a:effectLst/>
                        </a:rPr>
                        <a:t>9%</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extLst>
                  <a:ext uri="{0D108BD9-81ED-4DB2-BD59-A6C34878D82A}">
                    <a16:rowId xmlns:a16="http://schemas.microsoft.com/office/drawing/2014/main" val="10006"/>
                  </a:ext>
                </a:extLst>
              </a:tr>
              <a:tr h="214780">
                <a:tc>
                  <a:txBody>
                    <a:bodyPr/>
                    <a:lstStyle/>
                    <a:p>
                      <a:pPr algn="l" fontAlgn="t"/>
                      <a:r>
                        <a:rPr lang="en-US" sz="1000" u="none" strike="noStrike" dirty="0">
                          <a:solidFill>
                            <a:schemeClr val="tx1">
                              <a:lumMod val="85000"/>
                              <a:lumOff val="15000"/>
                            </a:schemeClr>
                          </a:solidFill>
                          <a:effectLst/>
                        </a:rPr>
                        <a:t>Less than once a month</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tc>
                  <a:txBody>
                    <a:bodyPr/>
                    <a:lstStyle/>
                    <a:p>
                      <a:pPr algn="ctr" fontAlgn="t"/>
                      <a:r>
                        <a:rPr lang="en-US" sz="1000" u="none" strike="noStrike" dirty="0">
                          <a:solidFill>
                            <a:schemeClr val="tx1">
                              <a:lumMod val="85000"/>
                              <a:lumOff val="15000"/>
                            </a:schemeClr>
                          </a:solidFill>
                          <a:effectLst/>
                        </a:rPr>
                        <a:t>21%</a:t>
                      </a:r>
                      <a:endParaRPr lang="en-US" sz="1000" b="0" i="0" u="none" strike="noStrike" dirty="0">
                        <a:solidFill>
                          <a:schemeClr val="tx1">
                            <a:lumMod val="85000"/>
                            <a:lumOff val="15000"/>
                          </a:schemeClr>
                        </a:solidFill>
                        <a:effectLst/>
                        <a:latin typeface="Arial"/>
                      </a:endParaRPr>
                    </a:p>
                  </a:txBody>
                  <a:tcPr marL="12700" marR="12700" marT="12700" marB="0">
                    <a:solidFill>
                      <a:srgbClr val="8AC9C0"/>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53833618"/>
              </p:ext>
            </p:extLst>
          </p:nvPr>
        </p:nvGraphicFramePr>
        <p:xfrm>
          <a:off x="6351390" y="2383385"/>
          <a:ext cx="1888324" cy="1922236"/>
        </p:xfrm>
        <a:graphic>
          <a:graphicData uri="http://schemas.openxmlformats.org/drawingml/2006/table">
            <a:tbl>
              <a:tblPr>
                <a:effectLst>
                  <a:outerShdw blurRad="57150" dist="19050" dir="5400000" algn="tl" rotWithShape="0">
                    <a:srgbClr val="000000">
                      <a:alpha val="63000"/>
                    </a:srgbClr>
                  </a:outerShdw>
                </a:effectLst>
              </a:tblPr>
              <a:tblGrid>
                <a:gridCol w="1270257">
                  <a:extLst>
                    <a:ext uri="{9D8B030D-6E8A-4147-A177-3AD203B41FA5}">
                      <a16:colId xmlns:a16="http://schemas.microsoft.com/office/drawing/2014/main" val="20000"/>
                    </a:ext>
                  </a:extLst>
                </a:gridCol>
                <a:gridCol w="618067">
                  <a:extLst>
                    <a:ext uri="{9D8B030D-6E8A-4147-A177-3AD203B41FA5}">
                      <a16:colId xmlns:a16="http://schemas.microsoft.com/office/drawing/2014/main" val="20001"/>
                    </a:ext>
                  </a:extLst>
                </a:gridCol>
              </a:tblGrid>
              <a:tr h="234436">
                <a:tc gridSpan="2">
                  <a:txBody>
                    <a:bodyPr/>
                    <a:lstStyle/>
                    <a:p>
                      <a:pPr algn="ctr" fontAlgn="t"/>
                      <a:r>
                        <a:rPr lang="en-US" sz="1100" b="1" i="0" u="none" strike="noStrike" dirty="0">
                          <a:solidFill>
                            <a:srgbClr val="000000"/>
                          </a:solidFill>
                          <a:effectLst/>
                          <a:latin typeface="+mn-lt"/>
                        </a:rPr>
                        <a:t>HOW LONG USED SMOKELESS PRODUCTS</a:t>
                      </a:r>
                    </a:p>
                    <a:p>
                      <a:pPr algn="ctr" fontAlgn="t"/>
                      <a:endParaRPr lang="en-US" sz="1100" b="1" i="0" u="none" strike="noStrike" dirty="0">
                        <a:solidFill>
                          <a:srgbClr val="000000"/>
                        </a:solidFill>
                        <a:effectLst/>
                        <a:latin typeface="+mn-lt"/>
                      </a:endParaRPr>
                    </a:p>
                  </a:txBody>
                  <a:tcPr marL="12700" marR="12700" marT="12700" marB="0">
                    <a:lnL>
                      <a:noFill/>
                    </a:lnL>
                    <a:lnR>
                      <a:noFill/>
                    </a:lnR>
                    <a:lnT>
                      <a:noFill/>
                    </a:lnT>
                    <a:lnB>
                      <a:noFill/>
                    </a:lnB>
                    <a:solidFill>
                      <a:srgbClr val="8AC9C0"/>
                    </a:solidFill>
                  </a:tcPr>
                </a:tc>
                <a:tc hMerge="1">
                  <a:txBody>
                    <a:bodyPr/>
                    <a:lstStyle/>
                    <a:p>
                      <a:pPr algn="r" fontAlgn="t"/>
                      <a:endParaRPr lang="en-US" sz="1000" b="0" i="0" u="none" strike="noStrike" dirty="0">
                        <a:solidFill>
                          <a:srgbClr val="000000"/>
                        </a:solidFill>
                        <a:effectLst/>
                        <a:latin typeface="Arial"/>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234436">
                <a:tc>
                  <a:txBody>
                    <a:bodyPr/>
                    <a:lstStyle/>
                    <a:p>
                      <a:pPr algn="l" fontAlgn="t"/>
                      <a:r>
                        <a:rPr lang="en-US" sz="1000" b="0" i="0" u="none" strike="noStrike" dirty="0">
                          <a:solidFill>
                            <a:srgbClr val="000000"/>
                          </a:solidFill>
                          <a:effectLst/>
                          <a:latin typeface="+mn-lt"/>
                        </a:rPr>
                        <a:t>Less than one year</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23%</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1"/>
                  </a:ext>
                </a:extLst>
              </a:tr>
              <a:tr h="234436">
                <a:tc>
                  <a:txBody>
                    <a:bodyPr/>
                    <a:lstStyle/>
                    <a:p>
                      <a:pPr algn="l" fontAlgn="t"/>
                      <a:r>
                        <a:rPr lang="en-US" sz="1000" b="0" i="0" u="none" strike="noStrike" dirty="0">
                          <a:solidFill>
                            <a:srgbClr val="000000"/>
                          </a:solidFill>
                          <a:effectLst/>
                          <a:latin typeface="+mn-lt"/>
                        </a:rPr>
                        <a:t>1-3 years</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26%</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2"/>
                  </a:ext>
                </a:extLst>
              </a:tr>
              <a:tr h="234436">
                <a:tc>
                  <a:txBody>
                    <a:bodyPr/>
                    <a:lstStyle/>
                    <a:p>
                      <a:pPr algn="l" fontAlgn="t"/>
                      <a:r>
                        <a:rPr lang="en-US" sz="1000" b="0" i="0" u="none" strike="noStrike" dirty="0">
                          <a:solidFill>
                            <a:srgbClr val="000000"/>
                          </a:solidFill>
                          <a:effectLst/>
                          <a:latin typeface="+mn-lt"/>
                        </a:rPr>
                        <a:t>4 to 6 years</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23%</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3"/>
                  </a:ext>
                </a:extLst>
              </a:tr>
              <a:tr h="234436">
                <a:tc>
                  <a:txBody>
                    <a:bodyPr/>
                    <a:lstStyle/>
                    <a:p>
                      <a:pPr algn="l" fontAlgn="t"/>
                      <a:r>
                        <a:rPr lang="en-US" sz="1000" b="0" i="0" u="none" strike="noStrike" dirty="0">
                          <a:solidFill>
                            <a:srgbClr val="000000"/>
                          </a:solidFill>
                          <a:effectLst/>
                          <a:latin typeface="+mn-lt"/>
                        </a:rPr>
                        <a:t>7-10 years</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15%</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4"/>
                  </a:ext>
                </a:extLst>
              </a:tr>
              <a:tr h="234436">
                <a:tc>
                  <a:txBody>
                    <a:bodyPr/>
                    <a:lstStyle/>
                    <a:p>
                      <a:pPr algn="l" fontAlgn="t"/>
                      <a:r>
                        <a:rPr lang="en-US" sz="1000" b="0" i="0" u="none" strike="noStrike" dirty="0">
                          <a:solidFill>
                            <a:srgbClr val="000000"/>
                          </a:solidFill>
                          <a:effectLst/>
                          <a:latin typeface="+mn-lt"/>
                        </a:rPr>
                        <a:t>11-20 years</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11%</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5"/>
                  </a:ext>
                </a:extLst>
              </a:tr>
              <a:tr h="234436">
                <a:tc>
                  <a:txBody>
                    <a:bodyPr/>
                    <a:lstStyle/>
                    <a:p>
                      <a:pPr algn="l" fontAlgn="t"/>
                      <a:r>
                        <a:rPr lang="en-US" sz="1000" b="0" i="0" u="none" strike="noStrike" dirty="0">
                          <a:solidFill>
                            <a:srgbClr val="000000"/>
                          </a:solidFill>
                          <a:effectLst/>
                          <a:latin typeface="+mn-lt"/>
                        </a:rPr>
                        <a:t>More than 20 years</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2%</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6"/>
                  </a:ext>
                </a:extLst>
              </a:tr>
            </a:tbl>
          </a:graphicData>
        </a:graphic>
      </p:graphicFrame>
      <p:grpSp>
        <p:nvGrpSpPr>
          <p:cNvPr id="9" name="Group 8"/>
          <p:cNvGrpSpPr/>
          <p:nvPr/>
        </p:nvGrpSpPr>
        <p:grpSpPr>
          <a:xfrm>
            <a:off x="2824861" y="2098926"/>
            <a:ext cx="3127995" cy="2231267"/>
            <a:chOff x="2367643" y="1745650"/>
            <a:chExt cx="3127995" cy="2231267"/>
          </a:xfrm>
        </p:grpSpPr>
        <p:sp>
          <p:nvSpPr>
            <p:cNvPr id="15" name="Right Arrow 14"/>
            <p:cNvSpPr/>
            <p:nvPr/>
          </p:nvSpPr>
          <p:spPr>
            <a:xfrm>
              <a:off x="2367643" y="2030109"/>
              <a:ext cx="299357" cy="203309"/>
            </a:xfrm>
            <a:prstGeom prst="rightArrow">
              <a:avLst/>
            </a:prstGeom>
            <a:solidFill>
              <a:srgbClr val="8AC9C0"/>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6" name="Chart 15"/>
            <p:cNvGraphicFramePr/>
            <p:nvPr>
              <p:extLst>
                <p:ext uri="{D42A27DB-BD31-4B8C-83A1-F6EECF244321}">
                  <p14:modId xmlns:p14="http://schemas.microsoft.com/office/powerpoint/2010/main" val="2553928479"/>
                </p:ext>
              </p:extLst>
            </p:nvPr>
          </p:nvGraphicFramePr>
          <p:xfrm>
            <a:off x="2825027" y="2165986"/>
            <a:ext cx="2173330" cy="181093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825027" y="1745650"/>
              <a:ext cx="2670611" cy="569387"/>
            </a:xfrm>
            <a:prstGeom prst="rect">
              <a:avLst/>
            </a:prstGeom>
            <a:noFill/>
            <a:ln>
              <a:noFill/>
            </a:ln>
          </p:spPr>
          <p:txBody>
            <a:bodyPr wrap="square" rtlCol="0">
              <a:spAutoFit/>
            </a:bodyPr>
            <a:lstStyle/>
            <a:p>
              <a:r>
                <a:rPr lang="en-US" sz="1100" b="1" dirty="0"/>
                <a:t>HOW MANY TIMES USE SMOKELESS PRODUCTS PER DAY</a:t>
              </a:r>
            </a:p>
            <a:p>
              <a:r>
                <a:rPr lang="en-US" sz="800" dirty="0"/>
                <a:t>(n=8</a:t>
              </a:r>
              <a:r>
                <a:rPr lang="en-US" sz="900" b="1" dirty="0">
                  <a:solidFill>
                    <a:srgbClr val="FF0000"/>
                  </a:solidFill>
                </a:rPr>
                <a:t>*</a:t>
              </a:r>
              <a:r>
                <a:rPr lang="en-US" sz="800" dirty="0"/>
                <a:t> who use multiples times per day)</a:t>
              </a:r>
            </a:p>
          </p:txBody>
        </p:sp>
      </p:grpSp>
      <p:sp>
        <p:nvSpPr>
          <p:cNvPr id="19" name="Rounded Rectangle 18"/>
          <p:cNvSpPr/>
          <p:nvPr/>
        </p:nvSpPr>
        <p:spPr>
          <a:xfrm>
            <a:off x="9033917" y="2178457"/>
            <a:ext cx="2294467" cy="329108"/>
          </a:xfrm>
          <a:prstGeom prst="roundRect">
            <a:avLst/>
          </a:prstGeom>
          <a:noFill/>
          <a:ln w="190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home</a:t>
            </a:r>
          </a:p>
        </p:txBody>
      </p:sp>
      <p:sp>
        <p:nvSpPr>
          <p:cNvPr id="20" name="Rounded Rectangle 19"/>
          <p:cNvSpPr/>
          <p:nvPr/>
        </p:nvSpPr>
        <p:spPr>
          <a:xfrm>
            <a:off x="9033917" y="2544729"/>
            <a:ext cx="2294467" cy="329108"/>
          </a:xfrm>
          <a:prstGeom prst="roundRect">
            <a:avLst/>
          </a:prstGeom>
          <a:noFill/>
          <a:ln w="190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 your personal vehicle</a:t>
            </a:r>
          </a:p>
        </p:txBody>
      </p:sp>
      <p:sp>
        <p:nvSpPr>
          <p:cNvPr id="22" name="Rounded Rectangle 21"/>
          <p:cNvSpPr/>
          <p:nvPr/>
        </p:nvSpPr>
        <p:spPr>
          <a:xfrm>
            <a:off x="9033917" y="2918732"/>
            <a:ext cx="2294467" cy="329108"/>
          </a:xfrm>
          <a:prstGeom prst="roundRect">
            <a:avLst/>
          </a:prstGeom>
          <a:noFill/>
          <a:ln w="190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Outside your workplace</a:t>
            </a:r>
          </a:p>
        </p:txBody>
      </p:sp>
      <p:sp>
        <p:nvSpPr>
          <p:cNvPr id="23" name="Rounded Rectangle 22"/>
          <p:cNvSpPr/>
          <p:nvPr/>
        </p:nvSpPr>
        <p:spPr>
          <a:xfrm>
            <a:off x="9033917" y="3294523"/>
            <a:ext cx="2294467" cy="329108"/>
          </a:xfrm>
          <a:prstGeom prst="roundRect">
            <a:avLst/>
          </a:prstGeom>
          <a:noFill/>
          <a:ln w="190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Designated areas outside</a:t>
            </a:r>
          </a:p>
          <a:p>
            <a:r>
              <a:rPr lang="en-US" sz="1000" dirty="0">
                <a:solidFill>
                  <a:srgbClr val="262626"/>
                </a:solidFill>
              </a:rPr>
              <a:t>               businesses, restaurants, etc.</a:t>
            </a:r>
          </a:p>
        </p:txBody>
      </p:sp>
      <p:sp>
        <p:nvSpPr>
          <p:cNvPr id="24" name="Rounded Rectangle 23"/>
          <p:cNvSpPr/>
          <p:nvPr/>
        </p:nvSpPr>
        <p:spPr>
          <a:xfrm>
            <a:off x="9033917" y="3674433"/>
            <a:ext cx="2294467" cy="329108"/>
          </a:xfrm>
          <a:prstGeom prst="roundRect">
            <a:avLst/>
          </a:prstGeom>
          <a:noFill/>
          <a:ln w="190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home</a:t>
            </a:r>
          </a:p>
        </p:txBody>
      </p:sp>
      <p:sp>
        <p:nvSpPr>
          <p:cNvPr id="25" name="Rounded Rectangle 24"/>
          <p:cNvSpPr/>
          <p:nvPr/>
        </p:nvSpPr>
        <p:spPr>
          <a:xfrm>
            <a:off x="9033917" y="4049333"/>
            <a:ext cx="2294467" cy="329108"/>
          </a:xfrm>
          <a:prstGeom prst="roundRect">
            <a:avLst/>
          </a:prstGeom>
          <a:noFill/>
          <a:ln w="190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businesses that allow</a:t>
            </a:r>
          </a:p>
          <a:p>
            <a:r>
              <a:rPr lang="en-US" sz="1000" dirty="0">
                <a:solidFill>
                  <a:srgbClr val="262626"/>
                </a:solidFill>
              </a:rPr>
              <a:t>               smoking</a:t>
            </a:r>
          </a:p>
        </p:txBody>
      </p:sp>
      <p:sp>
        <p:nvSpPr>
          <p:cNvPr id="26" name="Rounded Rectangle 25"/>
          <p:cNvSpPr/>
          <p:nvPr/>
        </p:nvSpPr>
        <p:spPr>
          <a:xfrm>
            <a:off x="9033917" y="4430528"/>
            <a:ext cx="2294467" cy="329108"/>
          </a:xfrm>
          <a:prstGeom prst="roundRect">
            <a:avLst/>
          </a:prstGeom>
          <a:noFill/>
          <a:ln w="190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Inside your workplace</a:t>
            </a:r>
          </a:p>
        </p:txBody>
      </p:sp>
      <p:sp>
        <p:nvSpPr>
          <p:cNvPr id="27" name="Rounded Rectangle 26"/>
          <p:cNvSpPr/>
          <p:nvPr/>
        </p:nvSpPr>
        <p:spPr>
          <a:xfrm>
            <a:off x="9033917" y="4812652"/>
            <a:ext cx="2294467" cy="329108"/>
          </a:xfrm>
          <a:prstGeom prst="roundRect">
            <a:avLst/>
          </a:prstGeom>
          <a:noFill/>
          <a:ln w="190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262626"/>
                </a:solidFill>
              </a:rPr>
              <a:t>               Other</a:t>
            </a:r>
          </a:p>
        </p:txBody>
      </p:sp>
      <p:sp>
        <p:nvSpPr>
          <p:cNvPr id="31" name="Hexagon 30"/>
          <p:cNvSpPr/>
          <p:nvPr/>
        </p:nvSpPr>
        <p:spPr>
          <a:xfrm>
            <a:off x="9135530" y="2178457"/>
            <a:ext cx="364067" cy="329108"/>
          </a:xfrm>
          <a:prstGeom prst="hexagon">
            <a:avLst/>
          </a:prstGeom>
          <a:solidFill>
            <a:srgbClr val="8AC9C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39" name="Hexagon 38"/>
          <p:cNvSpPr/>
          <p:nvPr/>
        </p:nvSpPr>
        <p:spPr>
          <a:xfrm>
            <a:off x="9135530" y="2545329"/>
            <a:ext cx="364067" cy="329108"/>
          </a:xfrm>
          <a:prstGeom prst="hexagon">
            <a:avLst/>
          </a:prstGeom>
          <a:solidFill>
            <a:srgbClr val="8AC9C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2" name="Hexagon 41"/>
          <p:cNvSpPr/>
          <p:nvPr/>
        </p:nvSpPr>
        <p:spPr>
          <a:xfrm>
            <a:off x="9135530" y="2922948"/>
            <a:ext cx="364067" cy="329108"/>
          </a:xfrm>
          <a:prstGeom prst="hexagon">
            <a:avLst/>
          </a:prstGeom>
          <a:solidFill>
            <a:srgbClr val="8AC9C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5" name="Hexagon 44"/>
          <p:cNvSpPr/>
          <p:nvPr/>
        </p:nvSpPr>
        <p:spPr>
          <a:xfrm>
            <a:off x="9135530" y="3303237"/>
            <a:ext cx="364067" cy="329108"/>
          </a:xfrm>
          <a:prstGeom prst="hexagon">
            <a:avLst/>
          </a:prstGeom>
          <a:solidFill>
            <a:srgbClr val="8AC9C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48" name="Hexagon 47"/>
          <p:cNvSpPr/>
          <p:nvPr/>
        </p:nvSpPr>
        <p:spPr>
          <a:xfrm>
            <a:off x="9135530" y="3681907"/>
            <a:ext cx="364067" cy="329108"/>
          </a:xfrm>
          <a:prstGeom prst="hexagon">
            <a:avLst/>
          </a:prstGeom>
          <a:solidFill>
            <a:srgbClr val="8AC9C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1" name="Hexagon 50"/>
          <p:cNvSpPr/>
          <p:nvPr/>
        </p:nvSpPr>
        <p:spPr>
          <a:xfrm>
            <a:off x="9135530" y="4049333"/>
            <a:ext cx="364067" cy="329108"/>
          </a:xfrm>
          <a:prstGeom prst="hexagon">
            <a:avLst/>
          </a:prstGeom>
          <a:solidFill>
            <a:srgbClr val="8AC9C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4" name="Hexagon 53"/>
          <p:cNvSpPr/>
          <p:nvPr/>
        </p:nvSpPr>
        <p:spPr>
          <a:xfrm>
            <a:off x="9135530" y="4439359"/>
            <a:ext cx="364067" cy="329108"/>
          </a:xfrm>
          <a:prstGeom prst="hexagon">
            <a:avLst/>
          </a:prstGeom>
          <a:solidFill>
            <a:srgbClr val="8AC9C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57" name="Hexagon 56"/>
          <p:cNvSpPr/>
          <p:nvPr/>
        </p:nvSpPr>
        <p:spPr>
          <a:xfrm>
            <a:off x="9135530" y="4804144"/>
            <a:ext cx="364067" cy="329108"/>
          </a:xfrm>
          <a:prstGeom prst="hexagon">
            <a:avLst/>
          </a:prstGeom>
          <a:solidFill>
            <a:srgbClr val="8AC9C0"/>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262626"/>
              </a:solidFill>
            </a:endParaRPr>
          </a:p>
        </p:txBody>
      </p:sp>
      <p:sp>
        <p:nvSpPr>
          <p:cNvPr id="61" name="TextBox 60"/>
          <p:cNvSpPr txBox="1"/>
          <p:nvPr/>
        </p:nvSpPr>
        <p:spPr>
          <a:xfrm>
            <a:off x="9033917" y="1728142"/>
            <a:ext cx="2294467" cy="430887"/>
          </a:xfrm>
          <a:prstGeom prst="rect">
            <a:avLst/>
          </a:prstGeom>
          <a:noFill/>
        </p:spPr>
        <p:txBody>
          <a:bodyPr wrap="square" rtlCol="0">
            <a:spAutoFit/>
          </a:bodyPr>
          <a:lstStyle/>
          <a:p>
            <a:pPr algn="ctr"/>
            <a:r>
              <a:rPr lang="en-US" sz="1100" b="1" dirty="0">
                <a:solidFill>
                  <a:srgbClr val="262626"/>
                </a:solidFill>
              </a:rPr>
              <a:t>WHERE USE SMOKELESS PRODUCTS</a:t>
            </a:r>
            <a:endParaRPr lang="en-US" sz="1100" dirty="0"/>
          </a:p>
        </p:txBody>
      </p:sp>
      <p:sp>
        <p:nvSpPr>
          <p:cNvPr id="6" name="Rectangle 5"/>
          <p:cNvSpPr/>
          <p:nvPr/>
        </p:nvSpPr>
        <p:spPr>
          <a:xfrm>
            <a:off x="4195251" y="6194137"/>
            <a:ext cx="3848081" cy="584776"/>
          </a:xfrm>
          <a:prstGeom prst="rect">
            <a:avLst/>
          </a:prstGeom>
        </p:spPr>
        <p:txBody>
          <a:bodyPr wrap="square">
            <a:spAutoFit/>
          </a:bodyPr>
          <a:lstStyle/>
          <a:p>
            <a:r>
              <a:rPr lang="en-US" sz="800" dirty="0"/>
              <a:t>Q9. How often do you use…?</a:t>
            </a:r>
          </a:p>
          <a:p>
            <a:r>
              <a:rPr lang="en-US" sz="800" dirty="0"/>
              <a:t>Q10. How many years have you been using…?</a:t>
            </a:r>
          </a:p>
          <a:p>
            <a:pPr lvl="0"/>
            <a:r>
              <a:rPr lang="en-US" sz="800" dirty="0"/>
              <a:t>Q12. How many times do you use each of the following products in a typical day?</a:t>
            </a:r>
          </a:p>
          <a:p>
            <a:r>
              <a:rPr lang="en-US" sz="800" dirty="0"/>
              <a:t>Q13. Where do you typically use…? </a:t>
            </a:r>
          </a:p>
        </p:txBody>
      </p:sp>
      <p:sp>
        <p:nvSpPr>
          <p:cNvPr id="43" name="TextBox 42">
            <a:extLst>
              <a:ext uri="{FF2B5EF4-FFF2-40B4-BE49-F238E27FC236}">
                <a16:creationId xmlns:a16="http://schemas.microsoft.com/office/drawing/2014/main" id="{D7486526-1985-4B09-8CE4-EA7702D54B64}"/>
              </a:ext>
            </a:extLst>
          </p:cNvPr>
          <p:cNvSpPr txBox="1"/>
          <p:nvPr/>
        </p:nvSpPr>
        <p:spPr>
          <a:xfrm>
            <a:off x="9118601" y="2213096"/>
            <a:ext cx="440266" cy="246221"/>
          </a:xfrm>
          <a:prstGeom prst="rect">
            <a:avLst/>
          </a:prstGeom>
          <a:noFill/>
        </p:spPr>
        <p:txBody>
          <a:bodyPr wrap="square" rtlCol="0">
            <a:spAutoFit/>
          </a:bodyPr>
          <a:lstStyle/>
          <a:p>
            <a:pPr algn="ctr"/>
            <a:r>
              <a:rPr lang="en-US" sz="1000" dirty="0">
                <a:solidFill>
                  <a:srgbClr val="262626"/>
                </a:solidFill>
              </a:rPr>
              <a:t>57%</a:t>
            </a:r>
          </a:p>
        </p:txBody>
      </p:sp>
      <p:sp>
        <p:nvSpPr>
          <p:cNvPr id="44" name="TextBox 43">
            <a:extLst>
              <a:ext uri="{FF2B5EF4-FFF2-40B4-BE49-F238E27FC236}">
                <a16:creationId xmlns:a16="http://schemas.microsoft.com/office/drawing/2014/main" id="{56EB488C-BF60-4865-B575-2FC998F2D8A5}"/>
              </a:ext>
            </a:extLst>
          </p:cNvPr>
          <p:cNvSpPr txBox="1"/>
          <p:nvPr/>
        </p:nvSpPr>
        <p:spPr>
          <a:xfrm>
            <a:off x="9118601" y="2579968"/>
            <a:ext cx="440266" cy="246221"/>
          </a:xfrm>
          <a:prstGeom prst="rect">
            <a:avLst/>
          </a:prstGeom>
          <a:noFill/>
        </p:spPr>
        <p:txBody>
          <a:bodyPr wrap="square" rtlCol="0">
            <a:spAutoFit/>
          </a:bodyPr>
          <a:lstStyle/>
          <a:p>
            <a:pPr algn="ctr"/>
            <a:r>
              <a:rPr lang="en-US" sz="1000" dirty="0">
                <a:solidFill>
                  <a:srgbClr val="262626"/>
                </a:solidFill>
              </a:rPr>
              <a:t>53%</a:t>
            </a:r>
          </a:p>
        </p:txBody>
      </p:sp>
      <p:sp>
        <p:nvSpPr>
          <p:cNvPr id="46" name="TextBox 45">
            <a:extLst>
              <a:ext uri="{FF2B5EF4-FFF2-40B4-BE49-F238E27FC236}">
                <a16:creationId xmlns:a16="http://schemas.microsoft.com/office/drawing/2014/main" id="{21EB695A-42EA-4A35-81E5-2BB966F36A80}"/>
              </a:ext>
            </a:extLst>
          </p:cNvPr>
          <p:cNvSpPr txBox="1"/>
          <p:nvPr/>
        </p:nvSpPr>
        <p:spPr>
          <a:xfrm>
            <a:off x="9118601" y="2957587"/>
            <a:ext cx="440266" cy="246221"/>
          </a:xfrm>
          <a:prstGeom prst="rect">
            <a:avLst/>
          </a:prstGeom>
          <a:noFill/>
        </p:spPr>
        <p:txBody>
          <a:bodyPr wrap="square" rtlCol="0">
            <a:spAutoFit/>
          </a:bodyPr>
          <a:lstStyle/>
          <a:p>
            <a:pPr algn="ctr"/>
            <a:r>
              <a:rPr lang="en-US" sz="1000" dirty="0">
                <a:solidFill>
                  <a:srgbClr val="262626"/>
                </a:solidFill>
              </a:rPr>
              <a:t>43%</a:t>
            </a:r>
          </a:p>
        </p:txBody>
      </p:sp>
      <p:sp>
        <p:nvSpPr>
          <p:cNvPr id="47" name="TextBox 46">
            <a:extLst>
              <a:ext uri="{FF2B5EF4-FFF2-40B4-BE49-F238E27FC236}">
                <a16:creationId xmlns:a16="http://schemas.microsoft.com/office/drawing/2014/main" id="{1B71F5AD-B305-4307-BA2A-70293C1DA9BF}"/>
              </a:ext>
            </a:extLst>
          </p:cNvPr>
          <p:cNvSpPr txBox="1"/>
          <p:nvPr/>
        </p:nvSpPr>
        <p:spPr>
          <a:xfrm>
            <a:off x="9118601" y="3337876"/>
            <a:ext cx="440266" cy="246221"/>
          </a:xfrm>
          <a:prstGeom prst="rect">
            <a:avLst/>
          </a:prstGeom>
          <a:noFill/>
        </p:spPr>
        <p:txBody>
          <a:bodyPr wrap="square" rtlCol="0">
            <a:spAutoFit/>
          </a:bodyPr>
          <a:lstStyle/>
          <a:p>
            <a:pPr algn="ctr"/>
            <a:r>
              <a:rPr lang="en-US" sz="1000" dirty="0">
                <a:solidFill>
                  <a:srgbClr val="262626"/>
                </a:solidFill>
              </a:rPr>
              <a:t>19%</a:t>
            </a:r>
          </a:p>
        </p:txBody>
      </p:sp>
      <p:sp>
        <p:nvSpPr>
          <p:cNvPr id="49" name="TextBox 48">
            <a:extLst>
              <a:ext uri="{FF2B5EF4-FFF2-40B4-BE49-F238E27FC236}">
                <a16:creationId xmlns:a16="http://schemas.microsoft.com/office/drawing/2014/main" id="{EA9896DA-40E7-4994-9FD6-85CE40E49877}"/>
              </a:ext>
            </a:extLst>
          </p:cNvPr>
          <p:cNvSpPr txBox="1"/>
          <p:nvPr/>
        </p:nvSpPr>
        <p:spPr>
          <a:xfrm>
            <a:off x="9118601" y="3716546"/>
            <a:ext cx="440266" cy="246221"/>
          </a:xfrm>
          <a:prstGeom prst="rect">
            <a:avLst/>
          </a:prstGeom>
          <a:noFill/>
        </p:spPr>
        <p:txBody>
          <a:bodyPr wrap="square" rtlCol="0">
            <a:spAutoFit/>
          </a:bodyPr>
          <a:lstStyle/>
          <a:p>
            <a:pPr algn="ctr"/>
            <a:r>
              <a:rPr lang="en-US" sz="1000" dirty="0">
                <a:solidFill>
                  <a:srgbClr val="262626"/>
                </a:solidFill>
              </a:rPr>
              <a:t>49%</a:t>
            </a:r>
          </a:p>
        </p:txBody>
      </p:sp>
      <p:sp>
        <p:nvSpPr>
          <p:cNvPr id="50" name="TextBox 49">
            <a:extLst>
              <a:ext uri="{FF2B5EF4-FFF2-40B4-BE49-F238E27FC236}">
                <a16:creationId xmlns:a16="http://schemas.microsoft.com/office/drawing/2014/main" id="{0A1F7999-2A42-41B8-87BA-9D76ED1D30DD}"/>
              </a:ext>
            </a:extLst>
          </p:cNvPr>
          <p:cNvSpPr txBox="1"/>
          <p:nvPr/>
        </p:nvSpPr>
        <p:spPr>
          <a:xfrm>
            <a:off x="9118601" y="4083972"/>
            <a:ext cx="440266" cy="246221"/>
          </a:xfrm>
          <a:prstGeom prst="rect">
            <a:avLst/>
          </a:prstGeom>
          <a:noFill/>
        </p:spPr>
        <p:txBody>
          <a:bodyPr wrap="square" rtlCol="0">
            <a:spAutoFit/>
          </a:bodyPr>
          <a:lstStyle/>
          <a:p>
            <a:pPr algn="ctr"/>
            <a:r>
              <a:rPr lang="en-US" sz="1000" dirty="0">
                <a:solidFill>
                  <a:srgbClr val="262626"/>
                </a:solidFill>
              </a:rPr>
              <a:t>34%</a:t>
            </a:r>
          </a:p>
        </p:txBody>
      </p:sp>
      <p:sp>
        <p:nvSpPr>
          <p:cNvPr id="52" name="TextBox 51">
            <a:extLst>
              <a:ext uri="{FF2B5EF4-FFF2-40B4-BE49-F238E27FC236}">
                <a16:creationId xmlns:a16="http://schemas.microsoft.com/office/drawing/2014/main" id="{990C8D30-3ED8-4C94-B18D-317BBA9564FC}"/>
              </a:ext>
            </a:extLst>
          </p:cNvPr>
          <p:cNvSpPr txBox="1"/>
          <p:nvPr/>
        </p:nvSpPr>
        <p:spPr>
          <a:xfrm>
            <a:off x="9118601" y="4473998"/>
            <a:ext cx="440266" cy="246221"/>
          </a:xfrm>
          <a:prstGeom prst="rect">
            <a:avLst/>
          </a:prstGeom>
          <a:noFill/>
        </p:spPr>
        <p:txBody>
          <a:bodyPr wrap="square" rtlCol="0">
            <a:spAutoFit/>
          </a:bodyPr>
          <a:lstStyle/>
          <a:p>
            <a:pPr algn="ctr"/>
            <a:r>
              <a:rPr lang="en-US" sz="1000" dirty="0">
                <a:solidFill>
                  <a:srgbClr val="262626"/>
                </a:solidFill>
              </a:rPr>
              <a:t>45%</a:t>
            </a:r>
          </a:p>
        </p:txBody>
      </p:sp>
      <p:sp>
        <p:nvSpPr>
          <p:cNvPr id="53" name="TextBox 52">
            <a:extLst>
              <a:ext uri="{FF2B5EF4-FFF2-40B4-BE49-F238E27FC236}">
                <a16:creationId xmlns:a16="http://schemas.microsoft.com/office/drawing/2014/main" id="{6AC18F29-F36F-4A83-81B2-BFB38D33F0C8}"/>
              </a:ext>
            </a:extLst>
          </p:cNvPr>
          <p:cNvSpPr txBox="1"/>
          <p:nvPr/>
        </p:nvSpPr>
        <p:spPr>
          <a:xfrm>
            <a:off x="9118601" y="4838783"/>
            <a:ext cx="440266" cy="246221"/>
          </a:xfrm>
          <a:prstGeom prst="rect">
            <a:avLst/>
          </a:prstGeom>
          <a:noFill/>
        </p:spPr>
        <p:txBody>
          <a:bodyPr wrap="square" rtlCol="0">
            <a:spAutoFit/>
          </a:bodyPr>
          <a:lstStyle/>
          <a:p>
            <a:pPr algn="ctr"/>
            <a:r>
              <a:rPr lang="en-US" sz="1000" dirty="0">
                <a:solidFill>
                  <a:srgbClr val="262626"/>
                </a:solidFill>
              </a:rPr>
              <a:t>2%</a:t>
            </a:r>
          </a:p>
        </p:txBody>
      </p:sp>
      <p:sp>
        <p:nvSpPr>
          <p:cNvPr id="37" name="TextBox 36"/>
          <p:cNvSpPr txBox="1"/>
          <p:nvPr/>
        </p:nvSpPr>
        <p:spPr>
          <a:xfrm>
            <a:off x="8918996" y="5853051"/>
            <a:ext cx="2845675" cy="230832"/>
          </a:xfrm>
          <a:prstGeom prst="rect">
            <a:avLst/>
          </a:prstGeom>
          <a:noFill/>
        </p:spPr>
        <p:txBody>
          <a:bodyPr wrap="square" rtlCol="0">
            <a:spAutoFit/>
          </a:bodyPr>
          <a:lstStyle/>
          <a:p>
            <a:r>
              <a:rPr lang="en-US" sz="900" dirty="0"/>
              <a:t>n=47 smokeless users, unless otherwise noted</a:t>
            </a:r>
          </a:p>
        </p:txBody>
      </p:sp>
      <p:sp>
        <p:nvSpPr>
          <p:cNvPr id="38" name="TextBox 37"/>
          <p:cNvSpPr txBox="1"/>
          <p:nvPr/>
        </p:nvSpPr>
        <p:spPr>
          <a:xfrm>
            <a:off x="8918996" y="6031361"/>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
        <p:nvSpPr>
          <p:cNvPr id="40" name="TextBox 39"/>
          <p:cNvSpPr txBox="1"/>
          <p:nvPr/>
        </p:nvSpPr>
        <p:spPr>
          <a:xfrm>
            <a:off x="278447" y="774801"/>
            <a:ext cx="11574420" cy="492443"/>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The majority (72%) have been using six years or less; they use smokeless products in a variety of places.</a:t>
            </a:r>
          </a:p>
        </p:txBody>
      </p:sp>
    </p:spTree>
    <p:extLst>
      <p:ext uri="{BB962C8B-B14F-4D97-AF65-F5344CB8AC3E}">
        <p14:creationId xmlns:p14="http://schemas.microsoft.com/office/powerpoint/2010/main" val="2605847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88598"/>
            <a:ext cx="12192000" cy="707886"/>
            <a:chOff x="0" y="323651"/>
            <a:chExt cx="12192000" cy="707886"/>
          </a:xfrm>
          <a:solidFill>
            <a:srgbClr val="8AC9C0"/>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19050"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1" y="323651"/>
              <a:ext cx="12029761" cy="707886"/>
            </a:xfrm>
            <a:prstGeom prst="rect">
              <a:avLst/>
            </a:prstGeom>
            <a:noFill/>
          </p:spPr>
          <p:txBody>
            <a:bodyPr wrap="square" rtlCol="0">
              <a:spAutoFit/>
            </a:bodyPr>
            <a:lstStyle/>
            <a:p>
              <a:r>
                <a:rPr lang="en-US" sz="2000" b="1" dirty="0">
                  <a:solidFill>
                    <a:schemeClr val="tx1">
                      <a:lumMod val="65000"/>
                      <a:lumOff val="35000"/>
                    </a:schemeClr>
                  </a:solidFill>
                </a:rPr>
                <a:t>Smokeless tobacco products are used most often at social events with family/friends, followed by when relaxing at home in the evening.</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56</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988767221"/>
              </p:ext>
            </p:extLst>
          </p:nvPr>
        </p:nvGraphicFramePr>
        <p:xfrm>
          <a:off x="2772464" y="2425706"/>
          <a:ext cx="2379136" cy="2802117"/>
        </p:xfrm>
        <a:graphic>
          <a:graphicData uri="http://schemas.openxmlformats.org/drawingml/2006/table">
            <a:tbl>
              <a:tblPr/>
              <a:tblGrid>
                <a:gridCol w="1744136">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tblGrid>
              <a:tr h="351404">
                <a:tc>
                  <a:txBody>
                    <a:bodyPr/>
                    <a:lstStyle/>
                    <a:p>
                      <a:pPr algn="l" fontAlgn="t"/>
                      <a:r>
                        <a:rPr lang="en-US" sz="1000" b="0" i="0" u="none" strike="noStrike" dirty="0">
                          <a:solidFill>
                            <a:srgbClr val="000000"/>
                          </a:solidFill>
                          <a:effectLst/>
                          <a:latin typeface="+mn-lt"/>
                        </a:rPr>
                        <a:t>After meals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28%</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66046">
                <a:tc>
                  <a:txBody>
                    <a:bodyPr/>
                    <a:lstStyle/>
                    <a:p>
                      <a:pPr algn="l" fontAlgn="t"/>
                      <a:r>
                        <a:rPr lang="en-US" sz="1000" b="0" i="0" u="none" strike="noStrike" dirty="0">
                          <a:solidFill>
                            <a:srgbClr val="000000"/>
                          </a:solidFill>
                          <a:effectLst/>
                          <a:latin typeface="+mn-lt"/>
                        </a:rPr>
                        <a:t>In the evening when you are relaxing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40%</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51404">
                <a:tc>
                  <a:txBody>
                    <a:bodyPr/>
                    <a:lstStyle/>
                    <a:p>
                      <a:pPr algn="l" fontAlgn="t"/>
                      <a:r>
                        <a:rPr lang="en-US" sz="1000" b="0" i="0" u="none" strike="noStrike" dirty="0">
                          <a:solidFill>
                            <a:srgbClr val="000000"/>
                          </a:solidFill>
                          <a:effectLst/>
                          <a:latin typeface="+mn-lt"/>
                        </a:rPr>
                        <a:t>When drinking alcohol</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38%</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51404">
                <a:tc>
                  <a:txBody>
                    <a:bodyPr/>
                    <a:lstStyle/>
                    <a:p>
                      <a:pPr algn="l" fontAlgn="t"/>
                      <a:r>
                        <a:rPr lang="en-US" sz="1000" b="0" i="0" u="none" strike="noStrike" dirty="0">
                          <a:solidFill>
                            <a:srgbClr val="000000"/>
                          </a:solidFill>
                          <a:effectLst/>
                          <a:latin typeface="+mn-lt"/>
                        </a:rPr>
                        <a:t>When you first wake up</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19%</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66046">
                <a:tc>
                  <a:txBody>
                    <a:bodyPr/>
                    <a:lstStyle/>
                    <a:p>
                      <a:pPr algn="l" fontAlgn="t"/>
                      <a:r>
                        <a:rPr lang="en-US" sz="1000" b="0" i="0" u="none" strike="noStrike" dirty="0">
                          <a:solidFill>
                            <a:srgbClr val="000000"/>
                          </a:solidFill>
                          <a:effectLst/>
                          <a:latin typeface="+mn-lt"/>
                        </a:rPr>
                        <a:t>When you are around others who are using</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28%</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66046">
                <a:tc>
                  <a:txBody>
                    <a:bodyPr/>
                    <a:lstStyle/>
                    <a:p>
                      <a:pPr algn="l" fontAlgn="t"/>
                      <a:r>
                        <a:rPr lang="en-US" sz="1000" b="0" i="0" u="none" strike="noStrike" dirty="0">
                          <a:solidFill>
                            <a:srgbClr val="000000"/>
                          </a:solidFill>
                          <a:effectLst/>
                          <a:latin typeface="+mn-lt"/>
                        </a:rPr>
                        <a:t>At social events with friends/family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43%</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298363">
                <a:tc>
                  <a:txBody>
                    <a:bodyPr/>
                    <a:lstStyle/>
                    <a:p>
                      <a:pPr algn="l" fontAlgn="t"/>
                      <a:r>
                        <a:rPr lang="en-US" sz="1000" b="0" i="0" u="none" strike="noStrike" dirty="0">
                          <a:solidFill>
                            <a:srgbClr val="000000"/>
                          </a:solidFill>
                          <a:effectLst/>
                          <a:latin typeface="+mn-lt"/>
                        </a:rPr>
                        <a:t>After work</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36%</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51404">
                <a:tc>
                  <a:txBody>
                    <a:bodyPr/>
                    <a:lstStyle/>
                    <a:p>
                      <a:pPr algn="l" fontAlgn="t"/>
                      <a:r>
                        <a:rPr lang="en-US" sz="1000" b="0" i="0" u="none" strike="noStrike" dirty="0">
                          <a:solidFill>
                            <a:srgbClr val="000000"/>
                          </a:solidFill>
                          <a:effectLst/>
                          <a:latin typeface="+mn-lt"/>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20333800"/>
              </p:ext>
            </p:extLst>
          </p:nvPr>
        </p:nvGraphicFramePr>
        <p:xfrm>
          <a:off x="6887229" y="2376938"/>
          <a:ext cx="2235200" cy="2982131"/>
        </p:xfrm>
        <a:graphic>
          <a:graphicData uri="http://schemas.openxmlformats.org/drawingml/2006/table">
            <a:tbl>
              <a:tblPr/>
              <a:tblGrid>
                <a:gridCol w="1744134">
                  <a:extLst>
                    <a:ext uri="{9D8B030D-6E8A-4147-A177-3AD203B41FA5}">
                      <a16:colId xmlns:a16="http://schemas.microsoft.com/office/drawing/2014/main" val="20000"/>
                    </a:ext>
                  </a:extLst>
                </a:gridCol>
                <a:gridCol w="491066">
                  <a:extLst>
                    <a:ext uri="{9D8B030D-6E8A-4147-A177-3AD203B41FA5}">
                      <a16:colId xmlns:a16="http://schemas.microsoft.com/office/drawing/2014/main" val="20001"/>
                    </a:ext>
                  </a:extLst>
                </a:gridCol>
              </a:tblGrid>
              <a:tr h="329821">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55%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329821">
                <a:tc>
                  <a:txBody>
                    <a:bodyPr/>
                    <a:lstStyle/>
                    <a:p>
                      <a:pPr algn="l" fontAlgn="t"/>
                      <a:r>
                        <a:rPr lang="en-US" sz="1000" b="0" i="0" u="none" strike="noStrike" dirty="0">
                          <a:solidFill>
                            <a:srgbClr val="000000"/>
                          </a:solidFill>
                          <a:effectLst/>
                          <a:latin typeface="Arial"/>
                        </a:rPr>
                        <a:t>Tobacco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62%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329821">
                <a:tc>
                  <a:txBody>
                    <a:bodyPr/>
                    <a:lstStyle/>
                    <a:p>
                      <a:pPr algn="l" fontAlgn="t"/>
                      <a:r>
                        <a:rPr lang="en-US" sz="1000" b="0" i="0" u="none" strike="noStrike" dirty="0">
                          <a:solidFill>
                            <a:srgbClr val="000000"/>
                          </a:solidFill>
                          <a:effectLst/>
                          <a:latin typeface="Arial"/>
                        </a:rPr>
                        <a:t>Grocery store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19%</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329821">
                <a:tc>
                  <a:txBody>
                    <a:bodyPr/>
                    <a:lstStyle/>
                    <a:p>
                      <a:pPr algn="l" fontAlgn="t"/>
                      <a:r>
                        <a:rPr lang="en-US" sz="1000" b="0" i="0" u="none" strike="noStrike" dirty="0">
                          <a:solidFill>
                            <a:srgbClr val="000000"/>
                          </a:solidFill>
                          <a:effectLst/>
                          <a:latin typeface="Arial"/>
                        </a:rPr>
                        <a:t>Vape shops</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21%</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29821">
                <a:tc>
                  <a:txBody>
                    <a:bodyPr/>
                    <a:lstStyle/>
                    <a:p>
                      <a:pPr algn="l" fontAlgn="t"/>
                      <a:r>
                        <a:rPr lang="en-US" sz="1000" b="0" i="0" u="none" strike="noStrike" dirty="0">
                          <a:solidFill>
                            <a:srgbClr val="000000"/>
                          </a:solidFill>
                          <a:effectLst/>
                          <a:latin typeface="Arial"/>
                        </a:rPr>
                        <a:t>Drug store/pharmacy</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329821">
                <a:tc>
                  <a:txBody>
                    <a:bodyPr/>
                    <a:lstStyle/>
                    <a:p>
                      <a:pPr algn="l" fontAlgn="t"/>
                      <a:r>
                        <a:rPr lang="en-US" sz="1000" b="0" i="0" u="none" strike="noStrike" dirty="0">
                          <a:solidFill>
                            <a:srgbClr val="000000"/>
                          </a:solidFill>
                          <a:effectLst/>
                          <a:latin typeface="Arial"/>
                        </a:rPr>
                        <a:t>A friend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9%</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29821">
                <a:tc>
                  <a:txBody>
                    <a:bodyPr/>
                    <a:lstStyle/>
                    <a:p>
                      <a:pPr algn="l" fontAlgn="t"/>
                      <a:r>
                        <a:rPr lang="en-US" sz="1000" b="0" i="0" u="none" strike="noStrike" dirty="0">
                          <a:solidFill>
                            <a:srgbClr val="000000"/>
                          </a:solidFill>
                          <a:effectLst/>
                          <a:latin typeface="Arial"/>
                        </a:rPr>
                        <a:t>Online</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15%</a:t>
                      </a:r>
                    </a:p>
                  </a:txBody>
                  <a:tcPr marL="12700" marR="12700" marT="12700" marB="0" anchor="ctr">
                    <a:lnL>
                      <a:noFill/>
                    </a:lnL>
                    <a:lnR>
                      <a:noFill/>
                    </a:lnR>
                    <a:lnT>
                      <a:noFill/>
                    </a:lnT>
                    <a:lnB>
                      <a:noFill/>
                    </a:lnB>
                  </a:tcPr>
                </a:tc>
                <a:extLst>
                  <a:ext uri="{0D108BD9-81ED-4DB2-BD59-A6C34878D82A}">
                    <a16:rowId xmlns:a16="http://schemas.microsoft.com/office/drawing/2014/main" val="10006"/>
                  </a:ext>
                </a:extLst>
              </a:tr>
              <a:tr h="343563">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4%</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29821">
                <a:tc>
                  <a:txBody>
                    <a:bodyPr/>
                    <a:lstStyle/>
                    <a:p>
                      <a:pPr algn="l" fontAlgn="t"/>
                      <a:r>
                        <a:rPr lang="en-US" sz="1000" b="0" i="0" u="none" strike="noStrike" dirty="0">
                          <a:solidFill>
                            <a:srgbClr val="000000"/>
                          </a:solidFill>
                          <a:effectLst/>
                          <a:latin typeface="Arial"/>
                        </a:rPr>
                        <a:t>Other</a:t>
                      </a:r>
                    </a:p>
                  </a:txBody>
                  <a:tcPr marL="12700" marR="12700" marT="12700" marB="0" anchor="ctr">
                    <a:lnL>
                      <a:noFill/>
                    </a:lnL>
                    <a:lnR>
                      <a:noFill/>
                    </a:lnR>
                    <a:lnT>
                      <a:noFill/>
                    </a:lnT>
                    <a:lnB>
                      <a:noFill/>
                    </a:lnB>
                  </a:tcPr>
                </a:tc>
                <a:tc>
                  <a:txBody>
                    <a:bodyPr/>
                    <a:lstStyle/>
                    <a:p>
                      <a:pPr algn="ctr" fontAlgn="t"/>
                      <a:r>
                        <a:rPr lang="en-US" sz="1000" b="0" i="0" u="none" strike="noStrike" dirty="0">
                          <a:solidFill>
                            <a:srgbClr val="000000"/>
                          </a:solidFill>
                          <a:effectLst/>
                          <a:latin typeface="Arial"/>
                        </a:rPr>
                        <a:t>2%</a:t>
                      </a:r>
                    </a:p>
                  </a:txBody>
                  <a:tcPr marL="12700" marR="12700" marT="12700" marB="0" anchor="ctr">
                    <a:lnL>
                      <a:noFill/>
                    </a:lnL>
                    <a:lnR>
                      <a:noFill/>
                    </a:lnR>
                    <a:lnT>
                      <a:noFill/>
                    </a:lnT>
                    <a:lnB>
                      <a:noFill/>
                    </a:lnB>
                  </a:tcPr>
                </a:tc>
                <a:extLst>
                  <a:ext uri="{0D108BD9-81ED-4DB2-BD59-A6C34878D82A}">
                    <a16:rowId xmlns:a16="http://schemas.microsoft.com/office/drawing/2014/main" val="10008"/>
                  </a:ext>
                </a:extLst>
              </a:tr>
            </a:tbl>
          </a:graphicData>
        </a:graphic>
      </p:graphicFrame>
      <p:grpSp>
        <p:nvGrpSpPr>
          <p:cNvPr id="91" name="Group 90"/>
          <p:cNvGrpSpPr/>
          <p:nvPr/>
        </p:nvGrpSpPr>
        <p:grpSpPr>
          <a:xfrm>
            <a:off x="1925762" y="1940217"/>
            <a:ext cx="3225839" cy="3318933"/>
            <a:chOff x="76164" y="3048000"/>
            <a:chExt cx="3225839" cy="3318933"/>
          </a:xfrm>
        </p:grpSpPr>
        <p:sp>
          <p:nvSpPr>
            <p:cNvPr id="69" name="TextBox 68"/>
            <p:cNvSpPr txBox="1"/>
            <p:nvPr/>
          </p:nvSpPr>
          <p:spPr>
            <a:xfrm>
              <a:off x="697254" y="3113283"/>
              <a:ext cx="2294467" cy="430887"/>
            </a:xfrm>
            <a:prstGeom prst="rect">
              <a:avLst/>
            </a:prstGeom>
            <a:noFill/>
          </p:spPr>
          <p:txBody>
            <a:bodyPr wrap="square" rtlCol="0">
              <a:spAutoFit/>
            </a:bodyPr>
            <a:lstStyle/>
            <a:p>
              <a:pPr algn="ctr"/>
              <a:r>
                <a:rPr lang="en-US" sz="1100" b="1" dirty="0">
                  <a:solidFill>
                    <a:srgbClr val="262626"/>
                  </a:solidFill>
                </a:rPr>
                <a:t>WHEN USE SMOKELESS PRODUCTS</a:t>
              </a:r>
              <a:endParaRPr lang="en-US" sz="1100" dirty="0"/>
            </a:p>
          </p:txBody>
        </p:sp>
        <p:grpSp>
          <p:nvGrpSpPr>
            <p:cNvPr id="78" name="Group 77"/>
            <p:cNvGrpSpPr/>
            <p:nvPr/>
          </p:nvGrpSpPr>
          <p:grpSpPr>
            <a:xfrm>
              <a:off x="193683" y="3448599"/>
              <a:ext cx="602185" cy="2452767"/>
              <a:chOff x="-114749" y="3475954"/>
              <a:chExt cx="602185" cy="2452767"/>
            </a:xfrm>
          </p:grpSpPr>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 y="3475954"/>
                <a:ext cx="437299" cy="239576"/>
              </a:xfrm>
              <a:prstGeom prst="rect">
                <a:avLst/>
              </a:prstGeom>
            </p:spPr>
          </p:pic>
          <p:pic>
            <p:nvPicPr>
              <p:cNvPr id="71" name="Picture 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49" y="3906030"/>
                <a:ext cx="597319" cy="213442"/>
              </a:xfrm>
              <a:prstGeom prst="rect">
                <a:avLst/>
              </a:prstGeom>
            </p:spPr>
          </p:pic>
          <p:pic>
            <p:nvPicPr>
              <p:cNvPr id="72" name="Picture 7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46" y="4191842"/>
                <a:ext cx="357698" cy="263278"/>
              </a:xfrm>
              <a:prstGeom prst="rect">
                <a:avLst/>
              </a:prstGeom>
            </p:spPr>
          </p:pic>
          <p:pic>
            <p:nvPicPr>
              <p:cNvPr id="73" name="Picture 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947" y="4540882"/>
                <a:ext cx="268334" cy="268334"/>
              </a:xfrm>
              <a:prstGeom prst="rect">
                <a:avLst/>
              </a:prstGeom>
            </p:spPr>
          </p:pic>
          <p:pic>
            <p:nvPicPr>
              <p:cNvPr id="74" name="Picture 7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8963" y="4926969"/>
                <a:ext cx="375446" cy="430822"/>
              </a:xfrm>
              <a:prstGeom prst="rect">
                <a:avLst/>
              </a:prstGeom>
            </p:spPr>
          </p:pic>
          <p:pic>
            <p:nvPicPr>
              <p:cNvPr id="75" name="Picture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82" y="5232400"/>
                <a:ext cx="458154" cy="413503"/>
              </a:xfrm>
              <a:prstGeom prst="rect">
                <a:avLst/>
              </a:prstGeom>
            </p:spPr>
          </p:pic>
          <p:pic>
            <p:nvPicPr>
              <p:cNvPr id="76" name="Picture 7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69" y="5603568"/>
                <a:ext cx="325153" cy="325153"/>
              </a:xfrm>
              <a:prstGeom prst="rect">
                <a:avLst/>
              </a:prstGeom>
            </p:spPr>
          </p:pic>
        </p:grpSp>
        <p:sp>
          <p:nvSpPr>
            <p:cNvPr id="79" name="Rounded Rectangle 78"/>
            <p:cNvSpPr/>
            <p:nvPr/>
          </p:nvSpPr>
          <p:spPr>
            <a:xfrm>
              <a:off x="76164" y="3048000"/>
              <a:ext cx="3225839" cy="3318933"/>
            </a:xfrm>
            <a:prstGeom prst="roundRect">
              <a:avLst/>
            </a:prstGeom>
            <a:noFill/>
            <a:ln w="571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0" name="TextBox 79"/>
          <p:cNvSpPr txBox="1"/>
          <p:nvPr/>
        </p:nvSpPr>
        <p:spPr>
          <a:xfrm>
            <a:off x="6610567" y="1965513"/>
            <a:ext cx="2294467" cy="430887"/>
          </a:xfrm>
          <a:prstGeom prst="rect">
            <a:avLst/>
          </a:prstGeom>
          <a:noFill/>
        </p:spPr>
        <p:txBody>
          <a:bodyPr wrap="square" rtlCol="0">
            <a:spAutoFit/>
          </a:bodyPr>
          <a:lstStyle/>
          <a:p>
            <a:pPr algn="ctr"/>
            <a:r>
              <a:rPr lang="en-US" sz="1100" b="1" dirty="0">
                <a:solidFill>
                  <a:srgbClr val="262626"/>
                </a:solidFill>
              </a:rPr>
              <a:t>WHERE BUY SMOKELESS PRODUCTS</a:t>
            </a:r>
            <a:endParaRPr lang="en-US" sz="1100" dirty="0"/>
          </a:p>
        </p:txBody>
      </p:sp>
      <p:sp>
        <p:nvSpPr>
          <p:cNvPr id="81" name="Rounded Rectangle 80"/>
          <p:cNvSpPr/>
          <p:nvPr/>
        </p:nvSpPr>
        <p:spPr>
          <a:xfrm>
            <a:off x="6114859" y="1940216"/>
            <a:ext cx="3154502" cy="3504065"/>
          </a:xfrm>
          <a:prstGeom prst="roundRect">
            <a:avLst/>
          </a:prstGeom>
          <a:noFill/>
          <a:ln w="57150" cmpd="sng">
            <a:solidFill>
              <a:srgbClr val="8AC9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0" name="Group 89"/>
          <p:cNvGrpSpPr/>
          <p:nvPr/>
        </p:nvGrpSpPr>
        <p:grpSpPr>
          <a:xfrm>
            <a:off x="6324108" y="2288664"/>
            <a:ext cx="417693" cy="2774147"/>
            <a:chOff x="5597617" y="3503924"/>
            <a:chExt cx="417693" cy="2774147"/>
          </a:xfrm>
        </p:grpSpPr>
        <p:pic>
          <p:nvPicPr>
            <p:cNvPr id="82" name="Picture 8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29247" y="3503924"/>
              <a:ext cx="386063" cy="370621"/>
            </a:xfrm>
            <a:prstGeom prst="rect">
              <a:avLst/>
            </a:prstGeom>
          </p:spPr>
        </p:pic>
        <p:pic>
          <p:nvPicPr>
            <p:cNvPr id="83" name="Picture 8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29247" y="3888701"/>
              <a:ext cx="377993" cy="309119"/>
            </a:xfrm>
            <a:prstGeom prst="rect">
              <a:avLst/>
            </a:prstGeom>
          </p:spPr>
        </p:pic>
        <p:pic>
          <p:nvPicPr>
            <p:cNvPr id="84" name="Picture 8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74046" y="4226214"/>
              <a:ext cx="309595" cy="309595"/>
            </a:xfrm>
            <a:prstGeom prst="rect">
              <a:avLst/>
            </a:prstGeom>
          </p:spPr>
        </p:pic>
        <p:pic>
          <p:nvPicPr>
            <p:cNvPr id="85" name="Picture 8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52550" y="4552144"/>
              <a:ext cx="362760" cy="286101"/>
            </a:xfrm>
            <a:prstGeom prst="rect">
              <a:avLst/>
            </a:prstGeom>
          </p:spPr>
        </p:pic>
        <p:pic>
          <p:nvPicPr>
            <p:cNvPr id="86" name="Picture 8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78210" y="4899614"/>
              <a:ext cx="305431" cy="305431"/>
            </a:xfrm>
            <a:prstGeom prst="rect">
              <a:avLst/>
            </a:prstGeom>
          </p:spPr>
        </p:pic>
        <p:pic>
          <p:nvPicPr>
            <p:cNvPr id="87" name="Picture 8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97617" y="5261750"/>
              <a:ext cx="337061" cy="255931"/>
            </a:xfrm>
            <a:prstGeom prst="rect">
              <a:avLst/>
            </a:prstGeom>
          </p:spPr>
        </p:pic>
        <p:pic>
          <p:nvPicPr>
            <p:cNvPr id="88" name="Picture 8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629247" y="5556476"/>
              <a:ext cx="344890" cy="344890"/>
            </a:xfrm>
            <a:prstGeom prst="rect">
              <a:avLst/>
            </a:prstGeom>
          </p:spPr>
        </p:pic>
        <p:pic>
          <p:nvPicPr>
            <p:cNvPr id="89" name="Picture 8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8690" y="5930636"/>
              <a:ext cx="384951" cy="347435"/>
            </a:xfrm>
            <a:prstGeom prst="rect">
              <a:avLst/>
            </a:prstGeom>
          </p:spPr>
        </p:pic>
      </p:grpSp>
      <p:sp>
        <p:nvSpPr>
          <p:cNvPr id="6" name="Rectangle 5"/>
          <p:cNvSpPr/>
          <p:nvPr/>
        </p:nvSpPr>
        <p:spPr>
          <a:xfrm>
            <a:off x="4435431" y="6417067"/>
            <a:ext cx="2650067" cy="338554"/>
          </a:xfrm>
          <a:prstGeom prst="rect">
            <a:avLst/>
          </a:prstGeom>
        </p:spPr>
        <p:txBody>
          <a:bodyPr wrap="square">
            <a:spAutoFit/>
          </a:bodyPr>
          <a:lstStyle/>
          <a:p>
            <a:r>
              <a:rPr lang="en-US" sz="800" dirty="0"/>
              <a:t>Q14. When are you most likely to use…? </a:t>
            </a:r>
          </a:p>
          <a:p>
            <a:r>
              <a:rPr lang="en-US" sz="800" dirty="0"/>
              <a:t>Q16. Where do you typically buy…? </a:t>
            </a:r>
          </a:p>
        </p:txBody>
      </p:sp>
      <p:sp>
        <p:nvSpPr>
          <p:cNvPr id="31" name="TextBox 30"/>
          <p:cNvSpPr txBox="1"/>
          <p:nvPr/>
        </p:nvSpPr>
        <p:spPr>
          <a:xfrm>
            <a:off x="278447" y="774801"/>
            <a:ext cx="11574420" cy="492443"/>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Most purchase smokeless tobacco products at tobacco stores or convenience stores/gas stations.</a:t>
            </a:r>
          </a:p>
        </p:txBody>
      </p:sp>
      <p:sp>
        <p:nvSpPr>
          <p:cNvPr id="32" name="TextBox 31"/>
          <p:cNvSpPr txBox="1"/>
          <p:nvPr/>
        </p:nvSpPr>
        <p:spPr>
          <a:xfrm>
            <a:off x="8918996" y="5853051"/>
            <a:ext cx="2845675" cy="230832"/>
          </a:xfrm>
          <a:prstGeom prst="rect">
            <a:avLst/>
          </a:prstGeom>
          <a:noFill/>
        </p:spPr>
        <p:txBody>
          <a:bodyPr wrap="square" rtlCol="0">
            <a:spAutoFit/>
          </a:bodyPr>
          <a:lstStyle/>
          <a:p>
            <a:r>
              <a:rPr lang="en-US" sz="900" dirty="0"/>
              <a:t>n=47 smokeless users, unless otherwise noted</a:t>
            </a:r>
          </a:p>
        </p:txBody>
      </p:sp>
    </p:spTree>
    <p:extLst>
      <p:ext uri="{BB962C8B-B14F-4D97-AF65-F5344CB8AC3E}">
        <p14:creationId xmlns:p14="http://schemas.microsoft.com/office/powerpoint/2010/main" val="1109840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FD7656-4A42-4561-9AFC-288927A28ADE}"/>
              </a:ext>
            </a:extLst>
          </p:cNvPr>
          <p:cNvGrpSpPr/>
          <p:nvPr/>
        </p:nvGrpSpPr>
        <p:grpSpPr>
          <a:xfrm>
            <a:off x="4455010" y="2344332"/>
            <a:ext cx="3132898" cy="2962959"/>
            <a:chOff x="5239764" y="857011"/>
            <a:chExt cx="3022599" cy="2171390"/>
          </a:xfrm>
        </p:grpSpPr>
        <p:graphicFrame>
          <p:nvGraphicFramePr>
            <p:cNvPr id="16" name="Chart 15">
              <a:extLst>
                <a:ext uri="{FF2B5EF4-FFF2-40B4-BE49-F238E27FC236}">
                  <a16:creationId xmlns:a16="http://schemas.microsoft.com/office/drawing/2014/main" id="{6EF4A7BF-8F9B-4231-BE7F-E277999C368C}"/>
                </a:ext>
              </a:extLst>
            </p:cNvPr>
            <p:cNvGraphicFramePr/>
            <p:nvPr>
              <p:extLst>
                <p:ext uri="{D42A27DB-BD31-4B8C-83A1-F6EECF244321}">
                  <p14:modId xmlns:p14="http://schemas.microsoft.com/office/powerpoint/2010/main" val="3965252939"/>
                </p:ext>
              </p:extLst>
            </p:nvPr>
          </p:nvGraphicFramePr>
          <p:xfrm>
            <a:off x="5239764" y="1164677"/>
            <a:ext cx="3022599" cy="186372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A249C846-DC70-4DE9-B100-10737AFC2207}"/>
                </a:ext>
              </a:extLst>
            </p:cNvPr>
            <p:cNvSpPr/>
            <p:nvPr/>
          </p:nvSpPr>
          <p:spPr>
            <a:xfrm>
              <a:off x="5620763" y="857011"/>
              <a:ext cx="2109370" cy="293219"/>
            </a:xfrm>
            <a:prstGeom prst="rect">
              <a:avLst/>
            </a:prstGeom>
          </p:spPr>
          <p:txBody>
            <a:bodyPr wrap="square">
              <a:spAutoFit/>
            </a:bodyPr>
            <a:lstStyle/>
            <a:p>
              <a:pPr algn="ctr" fontAlgn="t"/>
              <a:r>
                <a:rPr lang="en-US" sz="1100" dirty="0">
                  <a:solidFill>
                    <a:srgbClr val="000000"/>
                  </a:solidFill>
                </a:rPr>
                <a:t>TIMES TRIED TO QUIT  </a:t>
              </a:r>
            </a:p>
            <a:p>
              <a:pPr algn="ctr" fontAlgn="t"/>
              <a:r>
                <a:rPr lang="en-US" sz="800" dirty="0">
                  <a:solidFill>
                    <a:srgbClr val="000000"/>
                  </a:solidFill>
                </a:rPr>
                <a:t>(n=15</a:t>
              </a:r>
              <a:r>
                <a:rPr lang="en-US" sz="900" b="1" dirty="0">
                  <a:solidFill>
                    <a:srgbClr val="FF0000"/>
                  </a:solidFill>
                </a:rPr>
                <a:t>*</a:t>
              </a:r>
              <a:r>
                <a:rPr lang="en-US" sz="800" dirty="0">
                  <a:solidFill>
                    <a:srgbClr val="000000"/>
                  </a:solidFill>
                </a:rPr>
                <a:t> who have quit/tried to quit)</a:t>
              </a:r>
            </a:p>
          </p:txBody>
        </p:sp>
      </p:grpSp>
      <p:grpSp>
        <p:nvGrpSpPr>
          <p:cNvPr id="3" name="Group 2"/>
          <p:cNvGrpSpPr/>
          <p:nvPr/>
        </p:nvGrpSpPr>
        <p:grpSpPr>
          <a:xfrm>
            <a:off x="0" y="-69502"/>
            <a:ext cx="12192000" cy="707886"/>
            <a:chOff x="0" y="342747"/>
            <a:chExt cx="12192000" cy="707886"/>
          </a:xfrm>
          <a:solidFill>
            <a:srgbClr val="8AC9C0"/>
          </a:solidFill>
        </p:grpSpPr>
        <p:sp>
          <p:nvSpPr>
            <p:cNvPr id="2" name="Rectangle 1">
              <a:extLst>
                <a:ext uri="{FF2B5EF4-FFF2-40B4-BE49-F238E27FC236}">
                  <a16:creationId xmlns:a16="http://schemas.microsoft.com/office/drawing/2014/main" id="{A054940D-72C4-714B-8217-EA64CF36D6EE}"/>
                </a:ext>
              </a:extLst>
            </p:cNvPr>
            <p:cNvSpPr/>
            <p:nvPr/>
          </p:nvSpPr>
          <p:spPr>
            <a:xfrm>
              <a:off x="0" y="412249"/>
              <a:ext cx="12192000" cy="580005"/>
            </a:xfrm>
            <a:prstGeom prst="rect">
              <a:avLst/>
            </a:prstGeom>
            <a:grp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1" y="342747"/>
              <a:ext cx="12029761" cy="707886"/>
            </a:xfrm>
            <a:prstGeom prst="rect">
              <a:avLst/>
            </a:prstGeom>
            <a:noFill/>
          </p:spPr>
          <p:txBody>
            <a:bodyPr wrap="square" rtlCol="0">
              <a:spAutoFit/>
            </a:bodyPr>
            <a:lstStyle/>
            <a:p>
              <a:r>
                <a:rPr lang="en-US" sz="2000" b="1" dirty="0">
                  <a:solidFill>
                    <a:schemeClr val="tx1">
                      <a:lumMod val="65000"/>
                      <a:lumOff val="35000"/>
                    </a:schemeClr>
                  </a:solidFill>
                </a:rPr>
                <a:t>Most users of smokeless tobacco products want to quit for health reasons or the expense, but one-third also say it is not pleasurable to use anymore.</a:t>
              </a:r>
            </a:p>
          </p:txBody>
        </p:sp>
      </p:grpSp>
      <p:sp>
        <p:nvSpPr>
          <p:cNvPr id="7" name="Slide Number Placeholder 6"/>
          <p:cNvSpPr>
            <a:spLocks noGrp="1"/>
          </p:cNvSpPr>
          <p:nvPr>
            <p:ph type="sldNum" sz="quarter" idx="12"/>
          </p:nvPr>
        </p:nvSpPr>
        <p:spPr/>
        <p:txBody>
          <a:bodyPr/>
          <a:lstStyle/>
          <a:p>
            <a:fld id="{B7C5CABF-F878-C74C-8870-EC106A83C25A}" type="slidenum">
              <a:rPr lang="en-US" smtClean="0"/>
              <a:t>57</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276626987"/>
              </p:ext>
            </p:extLst>
          </p:nvPr>
        </p:nvGraphicFramePr>
        <p:xfrm>
          <a:off x="8749793" y="2344332"/>
          <a:ext cx="2675468" cy="2090464"/>
        </p:xfrm>
        <a:graphic>
          <a:graphicData uri="http://schemas.openxmlformats.org/drawingml/2006/table">
            <a:tbl>
              <a:tblPr>
                <a:effectLst>
                  <a:outerShdw blurRad="50800" dist="38100" dir="2700000" algn="tl" rotWithShape="0">
                    <a:srgbClr val="000000">
                      <a:alpha val="43000"/>
                    </a:srgbClr>
                  </a:outerShdw>
                </a:effectLst>
              </a:tblPr>
              <a:tblGrid>
                <a:gridCol w="2235201">
                  <a:extLst>
                    <a:ext uri="{9D8B030D-6E8A-4147-A177-3AD203B41FA5}">
                      <a16:colId xmlns:a16="http://schemas.microsoft.com/office/drawing/2014/main" val="20000"/>
                    </a:ext>
                  </a:extLst>
                </a:gridCol>
                <a:gridCol w="440267">
                  <a:extLst>
                    <a:ext uri="{9D8B030D-6E8A-4147-A177-3AD203B41FA5}">
                      <a16:colId xmlns:a16="http://schemas.microsoft.com/office/drawing/2014/main" val="20001"/>
                    </a:ext>
                  </a:extLst>
                </a:gridCol>
              </a:tblGrid>
              <a:tr h="190212">
                <a:tc gridSpan="2">
                  <a:txBody>
                    <a:bodyPr/>
                    <a:lstStyle/>
                    <a:p>
                      <a:pPr algn="ctr" fontAlgn="t"/>
                      <a:r>
                        <a:rPr lang="en-US" sz="1100" b="0" i="0" u="none" strike="noStrike" dirty="0">
                          <a:solidFill>
                            <a:srgbClr val="000000"/>
                          </a:solidFill>
                          <a:effectLst/>
                          <a:latin typeface="+mn-lt"/>
                        </a:rPr>
                        <a:t>REASONS FOR QUITTING</a:t>
                      </a:r>
                    </a:p>
                    <a:p>
                      <a:pPr algn="ctr" fontAlgn="t"/>
                      <a:r>
                        <a:rPr lang="en-US" sz="800" b="0" i="0" u="none" strike="noStrike" dirty="0">
                          <a:solidFill>
                            <a:srgbClr val="000000"/>
                          </a:solidFill>
                          <a:effectLst/>
                          <a:latin typeface="+mn-lt"/>
                        </a:rPr>
                        <a:t>(n=15</a:t>
                      </a:r>
                      <a:r>
                        <a:rPr lang="en-US" sz="900" b="1" i="0" u="none" strike="noStrike" dirty="0">
                          <a:solidFill>
                            <a:srgbClr val="FF0000"/>
                          </a:solidFill>
                          <a:effectLst/>
                          <a:latin typeface="+mn-lt"/>
                        </a:rPr>
                        <a:t>* </a:t>
                      </a:r>
                      <a:r>
                        <a:rPr lang="en-US" sz="800" b="0" i="0" u="none" strike="noStrike" dirty="0">
                          <a:solidFill>
                            <a:srgbClr val="000000"/>
                          </a:solidFill>
                          <a:effectLst/>
                          <a:latin typeface="+mn-lt"/>
                        </a:rPr>
                        <a:t>who have quit/tried to quit)</a:t>
                      </a:r>
                    </a:p>
                    <a:p>
                      <a:pPr algn="ctr" fontAlgn="t"/>
                      <a:endParaRPr lang="en-US" sz="800" b="0" i="0" u="none" strike="noStrike" dirty="0">
                        <a:solidFill>
                          <a:srgbClr val="000000"/>
                        </a:solidFill>
                        <a:effectLst/>
                        <a:latin typeface="+mn-lt"/>
                      </a:endParaRPr>
                    </a:p>
                  </a:txBody>
                  <a:tcPr marL="12700" marR="12700" marT="12700" marB="0">
                    <a:lnL>
                      <a:noFill/>
                    </a:lnL>
                    <a:lnR>
                      <a:noFill/>
                    </a:lnR>
                    <a:lnT>
                      <a:noFill/>
                    </a:lnT>
                    <a:lnB>
                      <a:noFill/>
                    </a:lnB>
                    <a:solidFill>
                      <a:srgbClr val="8AC9C0"/>
                    </a:solidFill>
                  </a:tcPr>
                </a:tc>
                <a:tc hMerge="1">
                  <a:txBody>
                    <a:bodyPr/>
                    <a:lstStyle/>
                    <a:p>
                      <a:pPr algn="ctr" fontAlgn="t"/>
                      <a:endParaRPr lang="en-US" sz="1000" b="0" i="0" u="none" strike="noStrike" dirty="0">
                        <a:solidFill>
                          <a:srgbClr val="000000"/>
                        </a:solidFill>
                        <a:effectLst/>
                        <a:latin typeface="+mn-lt"/>
                      </a:endParaRPr>
                    </a:p>
                  </a:txBody>
                  <a:tcPr marL="12700" marR="12700" marT="12700" marB="0">
                    <a:lnL>
                      <a:noFill/>
                    </a:lnL>
                    <a:lnR>
                      <a:noFill/>
                    </a:lnR>
                    <a:lnT>
                      <a:noFill/>
                    </a:lnT>
                    <a:lnB>
                      <a:noFill/>
                    </a:lnB>
                  </a:tcPr>
                </a:tc>
                <a:extLst>
                  <a:ext uri="{0D108BD9-81ED-4DB2-BD59-A6C34878D82A}">
                    <a16:rowId xmlns:a16="http://schemas.microsoft.com/office/drawing/2014/main" val="10000"/>
                  </a:ext>
                </a:extLst>
              </a:tr>
              <a:tr h="190212">
                <a:tc>
                  <a:txBody>
                    <a:bodyPr/>
                    <a:lstStyle/>
                    <a:p>
                      <a:pPr algn="l" fontAlgn="t"/>
                      <a:r>
                        <a:rPr lang="en-US" sz="1000" b="0" i="0" u="none" strike="noStrike" dirty="0">
                          <a:solidFill>
                            <a:srgbClr val="000000"/>
                          </a:solidFill>
                          <a:effectLst/>
                          <a:latin typeface="+mn-lt"/>
                        </a:rPr>
                        <a:t>I wanted/want to prevent a health issue.</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47%</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1"/>
                  </a:ext>
                </a:extLst>
              </a:tr>
              <a:tr h="182604">
                <a:tc>
                  <a:txBody>
                    <a:bodyPr/>
                    <a:lstStyle/>
                    <a:p>
                      <a:pPr algn="l" fontAlgn="t"/>
                      <a:r>
                        <a:rPr lang="en-US" sz="1000" b="0" i="0" u="none" strike="noStrike" dirty="0">
                          <a:solidFill>
                            <a:srgbClr val="000000"/>
                          </a:solidFill>
                          <a:effectLst/>
                          <a:latin typeface="+mn-lt"/>
                        </a:rPr>
                        <a:t>Too expensive</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40%</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2"/>
                  </a:ext>
                </a:extLst>
              </a:tr>
              <a:tr h="182604">
                <a:tc>
                  <a:txBody>
                    <a:bodyPr/>
                    <a:lstStyle/>
                    <a:p>
                      <a:pPr algn="l" fontAlgn="t"/>
                      <a:r>
                        <a:rPr lang="en-US" sz="1000" b="0" i="0" u="none" strike="noStrike" dirty="0">
                          <a:solidFill>
                            <a:srgbClr val="000000"/>
                          </a:solidFill>
                          <a:effectLst/>
                          <a:latin typeface="+mn-lt"/>
                        </a:rPr>
                        <a:t>It's not pleasurable anymore.</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33%</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3"/>
                  </a:ext>
                </a:extLst>
              </a:tr>
              <a:tr h="182604">
                <a:tc>
                  <a:txBody>
                    <a:bodyPr/>
                    <a:lstStyle/>
                    <a:p>
                      <a:pPr algn="l" fontAlgn="t"/>
                      <a:r>
                        <a:rPr lang="en-US" sz="1000" b="0" i="0" u="none" strike="noStrike" dirty="0">
                          <a:solidFill>
                            <a:srgbClr val="000000"/>
                          </a:solidFill>
                          <a:effectLst/>
                          <a:latin typeface="+mn-lt"/>
                        </a:rPr>
                        <a:t>Had children in the household</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0%</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4"/>
                  </a:ext>
                </a:extLst>
              </a:tr>
              <a:tr h="182604">
                <a:tc>
                  <a:txBody>
                    <a:bodyPr/>
                    <a:lstStyle/>
                    <a:p>
                      <a:pPr algn="l" fontAlgn="t"/>
                      <a:r>
                        <a:rPr lang="en-US" sz="1000" b="0" i="0" u="none" strike="noStrike" dirty="0">
                          <a:solidFill>
                            <a:srgbClr val="000000"/>
                          </a:solidFill>
                          <a:effectLst/>
                          <a:latin typeface="+mn-lt"/>
                        </a:rPr>
                        <a:t>Family/friends convinced me.</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13%</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5"/>
                  </a:ext>
                </a:extLst>
              </a:tr>
              <a:tr h="182604">
                <a:tc>
                  <a:txBody>
                    <a:bodyPr/>
                    <a:lstStyle/>
                    <a:p>
                      <a:pPr algn="l" fontAlgn="t"/>
                      <a:r>
                        <a:rPr lang="en-US" sz="1000" b="0" i="0" u="none" strike="noStrike" dirty="0">
                          <a:solidFill>
                            <a:srgbClr val="000000"/>
                          </a:solidFill>
                          <a:effectLst/>
                          <a:latin typeface="+mn-lt"/>
                        </a:rPr>
                        <a:t>I developed a medical condition.</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13%</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6"/>
                  </a:ext>
                </a:extLst>
              </a:tr>
              <a:tr h="182604">
                <a:tc>
                  <a:txBody>
                    <a:bodyPr/>
                    <a:lstStyle/>
                    <a:p>
                      <a:pPr algn="l" fontAlgn="t"/>
                      <a:r>
                        <a:rPr lang="en-US" sz="1000" b="0" i="0" u="none" strike="noStrike" dirty="0">
                          <a:solidFill>
                            <a:srgbClr val="000000"/>
                          </a:solidFill>
                          <a:effectLst/>
                          <a:latin typeface="+mn-lt"/>
                        </a:rPr>
                        <a:t>Pregnancy</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27%</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7"/>
                  </a:ext>
                </a:extLst>
              </a:tr>
              <a:tr h="182604">
                <a:tc>
                  <a:txBody>
                    <a:bodyPr/>
                    <a:lstStyle/>
                    <a:p>
                      <a:pPr algn="l" fontAlgn="t"/>
                      <a:r>
                        <a:rPr lang="en-US" sz="1000" b="0" i="0" u="none" strike="noStrike" dirty="0">
                          <a:solidFill>
                            <a:srgbClr val="000000"/>
                          </a:solidFill>
                          <a:effectLst/>
                          <a:latin typeface="+mn-lt"/>
                        </a:rPr>
                        <a:t>A friend/family member died</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7%</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0008"/>
                  </a:ext>
                </a:extLst>
              </a:tr>
              <a:tr h="182604">
                <a:tc>
                  <a:txBody>
                    <a:bodyPr/>
                    <a:lstStyle/>
                    <a:p>
                      <a:pPr algn="l" fontAlgn="t"/>
                      <a:r>
                        <a:rPr lang="en-US" sz="1000" b="0" i="0" u="none" strike="noStrike" dirty="0">
                          <a:solidFill>
                            <a:srgbClr val="000000"/>
                          </a:solidFill>
                          <a:effectLst/>
                          <a:latin typeface="+mn-lt"/>
                        </a:rPr>
                        <a:t>Other</a:t>
                      </a:r>
                    </a:p>
                  </a:txBody>
                  <a:tcPr marL="12700" marR="12700" marT="12700" marB="0">
                    <a:lnL>
                      <a:noFill/>
                    </a:lnL>
                    <a:lnR>
                      <a:noFill/>
                    </a:lnR>
                    <a:lnT>
                      <a:noFill/>
                    </a:lnT>
                    <a:lnB>
                      <a:noFill/>
                    </a:lnB>
                    <a:solidFill>
                      <a:srgbClr val="8AC9C0"/>
                    </a:solidFill>
                  </a:tcPr>
                </a:tc>
                <a:tc>
                  <a:txBody>
                    <a:bodyPr/>
                    <a:lstStyle/>
                    <a:p>
                      <a:pPr algn="ctr" fontAlgn="t"/>
                      <a:r>
                        <a:rPr lang="en-US" sz="1000" b="0" i="0" u="none" strike="noStrike" dirty="0">
                          <a:solidFill>
                            <a:srgbClr val="000000"/>
                          </a:solidFill>
                          <a:effectLst/>
                          <a:latin typeface="+mn-lt"/>
                        </a:rPr>
                        <a:t>0%</a:t>
                      </a:r>
                    </a:p>
                  </a:txBody>
                  <a:tcPr marL="12700" marR="12700" marT="12700" marB="0">
                    <a:lnL>
                      <a:noFill/>
                    </a:lnL>
                    <a:lnR>
                      <a:noFill/>
                    </a:lnR>
                    <a:lnT>
                      <a:noFill/>
                    </a:lnT>
                    <a:lnB>
                      <a:noFill/>
                    </a:lnB>
                    <a:solidFill>
                      <a:srgbClr val="8AC9C0"/>
                    </a:solidFill>
                  </a:tcPr>
                </a:tc>
                <a:extLst>
                  <a:ext uri="{0D108BD9-81ED-4DB2-BD59-A6C34878D82A}">
                    <a16:rowId xmlns:a16="http://schemas.microsoft.com/office/drawing/2014/main" val="1418741837"/>
                  </a:ext>
                </a:extLst>
              </a:tr>
            </a:tbl>
          </a:graphicData>
        </a:graphic>
      </p:graphicFrame>
      <p:grpSp>
        <p:nvGrpSpPr>
          <p:cNvPr id="41" name="Group 40"/>
          <p:cNvGrpSpPr/>
          <p:nvPr/>
        </p:nvGrpSpPr>
        <p:grpSpPr>
          <a:xfrm>
            <a:off x="780526" y="2344332"/>
            <a:ext cx="2870200" cy="2429077"/>
            <a:chOff x="2289063" y="860734"/>
            <a:chExt cx="2870200" cy="2429077"/>
          </a:xfrm>
        </p:grpSpPr>
        <p:graphicFrame>
          <p:nvGraphicFramePr>
            <p:cNvPr id="19" name="Chart 18"/>
            <p:cNvGraphicFramePr/>
            <p:nvPr>
              <p:extLst>
                <p:ext uri="{D42A27DB-BD31-4B8C-83A1-F6EECF244321}">
                  <p14:modId xmlns:p14="http://schemas.microsoft.com/office/powerpoint/2010/main" val="142009272"/>
                </p:ext>
              </p:extLst>
            </p:nvPr>
          </p:nvGraphicFramePr>
          <p:xfrm>
            <a:off x="2289063" y="1105411"/>
            <a:ext cx="2870200" cy="2184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2441531" y="860734"/>
              <a:ext cx="2109370" cy="261610"/>
            </a:xfrm>
            <a:prstGeom prst="rect">
              <a:avLst/>
            </a:prstGeom>
          </p:spPr>
          <p:txBody>
            <a:bodyPr wrap="square">
              <a:spAutoFit/>
            </a:bodyPr>
            <a:lstStyle/>
            <a:p>
              <a:pPr algn="ctr" fontAlgn="t"/>
              <a:r>
                <a:rPr lang="en-US" sz="1100" dirty="0">
                  <a:solidFill>
                    <a:srgbClr val="000000"/>
                  </a:solidFill>
                </a:rPr>
                <a:t>QUITTING EXPERIENCE</a:t>
              </a:r>
            </a:p>
          </p:txBody>
        </p:sp>
      </p:grpSp>
      <p:sp>
        <p:nvSpPr>
          <p:cNvPr id="43" name="Rectangle 42"/>
          <p:cNvSpPr/>
          <p:nvPr/>
        </p:nvSpPr>
        <p:spPr>
          <a:xfrm>
            <a:off x="2743200" y="6343819"/>
            <a:ext cx="6096000" cy="507831"/>
          </a:xfrm>
          <a:prstGeom prst="rect">
            <a:avLst/>
          </a:prstGeom>
        </p:spPr>
        <p:txBody>
          <a:bodyPr>
            <a:spAutoFit/>
          </a:bodyPr>
          <a:lstStyle/>
          <a:p>
            <a:r>
              <a:rPr lang="en-US" sz="900" dirty="0"/>
              <a:t>Q19. Which statement best describes your experience with…?</a:t>
            </a:r>
          </a:p>
          <a:p>
            <a:r>
              <a:rPr lang="en-US" sz="900" dirty="0"/>
              <a:t>Q20. How many times did you try or have you tried to quit…?</a:t>
            </a:r>
          </a:p>
          <a:p>
            <a:pPr lvl="0"/>
            <a:r>
              <a:rPr lang="en-US" sz="900" dirty="0"/>
              <a:t>Q21. For each product below, what are the main reasons you quit or want to quit?</a:t>
            </a:r>
          </a:p>
        </p:txBody>
      </p:sp>
      <p:sp>
        <p:nvSpPr>
          <p:cNvPr id="18" name="TextBox 17"/>
          <p:cNvSpPr txBox="1"/>
          <p:nvPr/>
        </p:nvSpPr>
        <p:spPr>
          <a:xfrm>
            <a:off x="8918996" y="5853051"/>
            <a:ext cx="2845675" cy="230832"/>
          </a:xfrm>
          <a:prstGeom prst="rect">
            <a:avLst/>
          </a:prstGeom>
          <a:noFill/>
        </p:spPr>
        <p:txBody>
          <a:bodyPr wrap="square" rtlCol="0">
            <a:spAutoFit/>
          </a:bodyPr>
          <a:lstStyle/>
          <a:p>
            <a:r>
              <a:rPr lang="en-US" sz="900" dirty="0"/>
              <a:t>n=47 smokeless users, unless otherwise noted</a:t>
            </a:r>
          </a:p>
        </p:txBody>
      </p:sp>
      <p:sp>
        <p:nvSpPr>
          <p:cNvPr id="20" name="TextBox 19"/>
          <p:cNvSpPr txBox="1"/>
          <p:nvPr/>
        </p:nvSpPr>
        <p:spPr>
          <a:xfrm>
            <a:off x="8918996" y="6031361"/>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
        <p:nvSpPr>
          <p:cNvPr id="21" name="TextBox 20"/>
          <p:cNvSpPr txBox="1"/>
          <p:nvPr/>
        </p:nvSpPr>
        <p:spPr>
          <a:xfrm>
            <a:off x="278447" y="774801"/>
            <a:ext cx="11574420" cy="492443"/>
          </a:xfrm>
          <a:prstGeom prst="rect">
            <a:avLst/>
          </a:prstGeom>
          <a:noFill/>
        </p:spPr>
        <p:txBody>
          <a:bodyPr wrap="square" rtlCol="0">
            <a:spAutoFit/>
          </a:bodyPr>
          <a:lstStyle/>
          <a:p>
            <a:pPr lvl="1">
              <a:buClr>
                <a:schemeClr val="tx1">
                  <a:lumMod val="65000"/>
                  <a:lumOff val="35000"/>
                </a:schemeClr>
              </a:buClr>
              <a:buSzPct val="60000"/>
            </a:pPr>
            <a:endParaRPr lang="en-US" sz="1000" dirty="0"/>
          </a:p>
          <a:p>
            <a:pPr marL="285750" indent="-285750">
              <a:buClr>
                <a:schemeClr val="tx1">
                  <a:lumMod val="65000"/>
                  <a:lumOff val="35000"/>
                </a:schemeClr>
              </a:buClr>
              <a:buSzPct val="100000"/>
              <a:buFont typeface="Wingdings" charset="2"/>
              <a:buChar char="v"/>
            </a:pPr>
            <a:r>
              <a:rPr lang="en-US" sz="1600" dirty="0"/>
              <a:t>One quarter also cite pregnancy as a reason they want to quit.</a:t>
            </a:r>
          </a:p>
        </p:txBody>
      </p:sp>
    </p:spTree>
    <p:extLst>
      <p:ext uri="{BB962C8B-B14F-4D97-AF65-F5344CB8AC3E}">
        <p14:creationId xmlns:p14="http://schemas.microsoft.com/office/powerpoint/2010/main" val="2444752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rgbClr val="8AC9C0"/>
          </a:solidFill>
          <a:ln w="28575" cmpd="sng">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8232" y="-69502"/>
            <a:ext cx="12020212" cy="707886"/>
          </a:xfrm>
          <a:prstGeom prst="rect">
            <a:avLst/>
          </a:prstGeom>
          <a:noFill/>
        </p:spPr>
        <p:txBody>
          <a:bodyPr wrap="square" rtlCol="0">
            <a:spAutoFit/>
          </a:bodyPr>
          <a:lstStyle/>
          <a:p>
            <a:r>
              <a:rPr lang="en-US" sz="2000" b="1" dirty="0">
                <a:solidFill>
                  <a:schemeClr val="tx1">
                    <a:lumMod val="65000"/>
                    <a:lumOff val="35000"/>
                  </a:schemeClr>
                </a:solidFill>
              </a:rPr>
              <a:t>Roughly half of smokeless tobacco users say they tried a product or service to help them quit, while half say they did not try any product/service.</a:t>
            </a:r>
          </a:p>
        </p:txBody>
      </p:sp>
      <p:sp>
        <p:nvSpPr>
          <p:cNvPr id="7" name="Slide Number Placeholder 6"/>
          <p:cNvSpPr>
            <a:spLocks noGrp="1"/>
          </p:cNvSpPr>
          <p:nvPr>
            <p:ph type="sldNum" sz="quarter" idx="12"/>
          </p:nvPr>
        </p:nvSpPr>
        <p:spPr/>
        <p:txBody>
          <a:bodyPr/>
          <a:lstStyle/>
          <a:p>
            <a:fld id="{B7C5CABF-F878-C74C-8870-EC106A83C25A}" type="slidenum">
              <a:rPr lang="en-US" smtClean="0"/>
              <a:t>58</a:t>
            </a:fld>
            <a:endParaRPr lang="en-US" dirty="0"/>
          </a:p>
        </p:txBody>
      </p:sp>
      <p:sp>
        <p:nvSpPr>
          <p:cNvPr id="17" name="Rectangle 16"/>
          <p:cNvSpPr/>
          <p:nvPr/>
        </p:nvSpPr>
        <p:spPr>
          <a:xfrm>
            <a:off x="3156102" y="6301859"/>
            <a:ext cx="4698803" cy="369332"/>
          </a:xfrm>
          <a:prstGeom prst="rect">
            <a:avLst/>
          </a:prstGeom>
        </p:spPr>
        <p:txBody>
          <a:bodyPr wrap="none">
            <a:spAutoFit/>
          </a:bodyPr>
          <a:lstStyle/>
          <a:p>
            <a:pPr lvl="0"/>
            <a:r>
              <a:rPr lang="en-US" sz="900" dirty="0"/>
              <a:t>Q22. What products or services, if any, did you use or have you tried to help you quit?</a:t>
            </a:r>
          </a:p>
          <a:p>
            <a:r>
              <a:rPr lang="en-US" sz="900" dirty="0"/>
              <a:t>Q23. In your opinion, were the following helpful or not helpful when you quit or tried to quit…? </a:t>
            </a:r>
          </a:p>
        </p:txBody>
      </p:sp>
      <p:sp>
        <p:nvSpPr>
          <p:cNvPr id="11" name="TextBox 10">
            <a:extLst>
              <a:ext uri="{FF2B5EF4-FFF2-40B4-BE49-F238E27FC236}">
                <a16:creationId xmlns:a16="http://schemas.microsoft.com/office/drawing/2014/main" id="{EF711BAB-B5DB-4A29-98E4-FA8D9C59D5C6}"/>
              </a:ext>
            </a:extLst>
          </p:cNvPr>
          <p:cNvSpPr txBox="1"/>
          <p:nvPr/>
        </p:nvSpPr>
        <p:spPr>
          <a:xfrm>
            <a:off x="1362813" y="820871"/>
            <a:ext cx="3586578" cy="553998"/>
          </a:xfrm>
          <a:prstGeom prst="rect">
            <a:avLst/>
          </a:prstGeom>
          <a:noFill/>
        </p:spPr>
        <p:txBody>
          <a:bodyPr wrap="square" rtlCol="0">
            <a:spAutoFit/>
          </a:bodyPr>
          <a:lstStyle/>
          <a:p>
            <a:pPr algn="ctr"/>
            <a:r>
              <a:rPr lang="en-US" dirty="0"/>
              <a:t>Therapies Used to Quit</a:t>
            </a:r>
          </a:p>
          <a:p>
            <a:pPr algn="ctr"/>
            <a:r>
              <a:rPr lang="en-US" sz="1200" dirty="0">
                <a:solidFill>
                  <a:srgbClr val="000000"/>
                </a:solidFill>
              </a:rPr>
              <a:t>(n=15 have quit/tried to quit)</a:t>
            </a:r>
          </a:p>
        </p:txBody>
      </p:sp>
      <p:graphicFrame>
        <p:nvGraphicFramePr>
          <p:cNvPr id="15" name="Chart 14">
            <a:extLst>
              <a:ext uri="{FF2B5EF4-FFF2-40B4-BE49-F238E27FC236}">
                <a16:creationId xmlns:a16="http://schemas.microsoft.com/office/drawing/2014/main" id="{11DDDF1A-DAD5-40E8-AA64-441A94AA5603}"/>
              </a:ext>
            </a:extLst>
          </p:cNvPr>
          <p:cNvGraphicFramePr/>
          <p:nvPr>
            <p:extLst>
              <p:ext uri="{D42A27DB-BD31-4B8C-83A1-F6EECF244321}">
                <p14:modId xmlns:p14="http://schemas.microsoft.com/office/powerpoint/2010/main" val="968614632"/>
              </p:ext>
            </p:extLst>
          </p:nvPr>
        </p:nvGraphicFramePr>
        <p:xfrm>
          <a:off x="6096000" y="1615736"/>
          <a:ext cx="5886882" cy="4589494"/>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C80E4E87-C0D6-4426-9C00-AA87F1997B3A}"/>
              </a:ext>
            </a:extLst>
          </p:cNvPr>
          <p:cNvSpPr txBox="1"/>
          <p:nvPr/>
        </p:nvSpPr>
        <p:spPr>
          <a:xfrm>
            <a:off x="7242609" y="820871"/>
            <a:ext cx="3586578" cy="553998"/>
          </a:xfrm>
          <a:prstGeom prst="rect">
            <a:avLst/>
          </a:prstGeom>
          <a:noFill/>
        </p:spPr>
        <p:txBody>
          <a:bodyPr wrap="square" rtlCol="0">
            <a:spAutoFit/>
          </a:bodyPr>
          <a:lstStyle/>
          <a:p>
            <a:pPr algn="ctr"/>
            <a:r>
              <a:rPr lang="en-US" dirty="0"/>
              <a:t>Was Therapy Helpful?</a:t>
            </a:r>
          </a:p>
          <a:p>
            <a:pPr algn="ctr"/>
            <a:r>
              <a:rPr lang="en-US" sz="1200" dirty="0">
                <a:solidFill>
                  <a:srgbClr val="000000"/>
                </a:solidFill>
              </a:rPr>
              <a:t>(n=7 who used a therapy)</a:t>
            </a:r>
          </a:p>
        </p:txBody>
      </p:sp>
      <p:sp>
        <p:nvSpPr>
          <p:cNvPr id="20" name="TextBox 19">
            <a:extLst>
              <a:ext uri="{FF2B5EF4-FFF2-40B4-BE49-F238E27FC236}">
                <a16:creationId xmlns:a16="http://schemas.microsoft.com/office/drawing/2014/main" id="{680AC6EC-8473-4217-89ED-E4BDE7C2CA26}"/>
              </a:ext>
            </a:extLst>
          </p:cNvPr>
          <p:cNvSpPr txBox="1"/>
          <p:nvPr/>
        </p:nvSpPr>
        <p:spPr>
          <a:xfrm>
            <a:off x="7940631" y="2191088"/>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n=3</a:t>
            </a:r>
          </a:p>
        </p:txBody>
      </p:sp>
      <p:sp>
        <p:nvSpPr>
          <p:cNvPr id="22" name="TextBox 21">
            <a:extLst>
              <a:ext uri="{FF2B5EF4-FFF2-40B4-BE49-F238E27FC236}">
                <a16:creationId xmlns:a16="http://schemas.microsoft.com/office/drawing/2014/main" id="{EE2CC447-D584-436A-93AD-F2490FA45612}"/>
              </a:ext>
            </a:extLst>
          </p:cNvPr>
          <p:cNvSpPr txBox="1"/>
          <p:nvPr/>
        </p:nvSpPr>
        <p:spPr>
          <a:xfrm>
            <a:off x="7940631" y="4316596"/>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n=1</a:t>
            </a:r>
          </a:p>
        </p:txBody>
      </p:sp>
      <p:sp>
        <p:nvSpPr>
          <p:cNvPr id="26" name="TextBox 25">
            <a:extLst>
              <a:ext uri="{FF2B5EF4-FFF2-40B4-BE49-F238E27FC236}">
                <a16:creationId xmlns:a16="http://schemas.microsoft.com/office/drawing/2014/main" id="{E093877C-828D-475E-AB36-ECD036032550}"/>
              </a:ext>
            </a:extLst>
          </p:cNvPr>
          <p:cNvSpPr txBox="1"/>
          <p:nvPr/>
        </p:nvSpPr>
        <p:spPr>
          <a:xfrm>
            <a:off x="7940631" y="504611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30" name="TextBox 29">
            <a:extLst>
              <a:ext uri="{FF2B5EF4-FFF2-40B4-BE49-F238E27FC236}">
                <a16:creationId xmlns:a16="http://schemas.microsoft.com/office/drawing/2014/main" id="{1A0B12B5-A03C-4F32-B23C-AB791AA65861}"/>
              </a:ext>
            </a:extLst>
          </p:cNvPr>
          <p:cNvSpPr txBox="1"/>
          <p:nvPr/>
        </p:nvSpPr>
        <p:spPr>
          <a:xfrm>
            <a:off x="7940631" y="5719827"/>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n=5</a:t>
            </a:r>
          </a:p>
        </p:txBody>
      </p:sp>
      <p:sp>
        <p:nvSpPr>
          <p:cNvPr id="16" name="TextBox 15">
            <a:extLst>
              <a:ext uri="{FF2B5EF4-FFF2-40B4-BE49-F238E27FC236}">
                <a16:creationId xmlns:a16="http://schemas.microsoft.com/office/drawing/2014/main" id="{A0C60169-DF30-4ABC-9B19-24F4DEA9A3C4}"/>
              </a:ext>
            </a:extLst>
          </p:cNvPr>
          <p:cNvSpPr txBox="1"/>
          <p:nvPr/>
        </p:nvSpPr>
        <p:spPr>
          <a:xfrm>
            <a:off x="7940631" y="3600788"/>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sp>
        <p:nvSpPr>
          <p:cNvPr id="18" name="TextBox 17">
            <a:extLst>
              <a:ext uri="{FF2B5EF4-FFF2-40B4-BE49-F238E27FC236}">
                <a16:creationId xmlns:a16="http://schemas.microsoft.com/office/drawing/2014/main" id="{92C23F8E-1CAF-406C-BD4D-61C2DC7C4C5B}"/>
              </a:ext>
            </a:extLst>
          </p:cNvPr>
          <p:cNvSpPr txBox="1"/>
          <p:nvPr/>
        </p:nvSpPr>
        <p:spPr>
          <a:xfrm>
            <a:off x="7940631" y="2864798"/>
            <a:ext cx="1031920" cy="261610"/>
          </a:xfrm>
          <a:prstGeom prst="rect">
            <a:avLst/>
          </a:prstGeom>
          <a:noFill/>
        </p:spPr>
        <p:txBody>
          <a:bodyPr wrap="square" rtlCol="0">
            <a:spAutoFit/>
          </a:bodyPr>
          <a:lstStyle/>
          <a:p>
            <a:pPr algn="r"/>
            <a:r>
              <a:rPr lang="en-US" sz="1050" dirty="0">
                <a:solidFill>
                  <a:schemeClr val="tx1">
                    <a:lumMod val="65000"/>
                    <a:lumOff val="35000"/>
                  </a:schemeClr>
                </a:solidFill>
              </a:rPr>
              <a:t>n=2</a:t>
            </a:r>
          </a:p>
        </p:txBody>
      </p:sp>
      <p:graphicFrame>
        <p:nvGraphicFramePr>
          <p:cNvPr id="21" name="Chart 20">
            <a:extLst>
              <a:ext uri="{FF2B5EF4-FFF2-40B4-BE49-F238E27FC236}">
                <a16:creationId xmlns:a16="http://schemas.microsoft.com/office/drawing/2014/main" id="{BEC28D84-31BC-4C0B-869F-A508991485A8}"/>
              </a:ext>
            </a:extLst>
          </p:cNvPr>
          <p:cNvGraphicFramePr/>
          <p:nvPr>
            <p:extLst>
              <p:ext uri="{D42A27DB-BD31-4B8C-83A1-F6EECF244321}">
                <p14:modId xmlns:p14="http://schemas.microsoft.com/office/powerpoint/2010/main" val="3596640432"/>
              </p:ext>
            </p:extLst>
          </p:nvPr>
        </p:nvGraphicFramePr>
        <p:xfrm>
          <a:off x="212661" y="1615736"/>
          <a:ext cx="5886882" cy="458949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8918996" y="6031361"/>
            <a:ext cx="2294467" cy="276999"/>
          </a:xfrm>
          <a:prstGeom prst="rect">
            <a:avLst/>
          </a:prstGeom>
          <a:noFill/>
        </p:spPr>
        <p:txBody>
          <a:bodyPr wrap="square" rtlCol="0">
            <a:spAutoFit/>
          </a:bodyPr>
          <a:lstStyle/>
          <a:p>
            <a:r>
              <a:rPr lang="en-US" sz="1200" b="1" dirty="0">
                <a:solidFill>
                  <a:srgbClr val="FF0000"/>
                </a:solidFill>
              </a:rPr>
              <a:t>*</a:t>
            </a:r>
            <a:r>
              <a:rPr lang="en-US" sz="900" dirty="0"/>
              <a:t> Note: very small base size</a:t>
            </a:r>
          </a:p>
        </p:txBody>
      </p:sp>
    </p:spTree>
    <p:extLst>
      <p:ext uri="{BB962C8B-B14F-4D97-AF65-F5344CB8AC3E}">
        <p14:creationId xmlns:p14="http://schemas.microsoft.com/office/powerpoint/2010/main" val="2475645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68778" y="3747184"/>
            <a:ext cx="5744936"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Appendix:</a:t>
            </a:r>
          </a:p>
          <a:p>
            <a:pPr algn="ctr"/>
            <a:r>
              <a:rPr lang="en-US" dirty="0">
                <a:solidFill>
                  <a:schemeClr val="accent2">
                    <a:lumMod val="50000"/>
                  </a:schemeClr>
                </a:solidFill>
                <a:latin typeface="Franklin Gothic Demi Cond" charset="0"/>
                <a:ea typeface="Franklin Gothic Demi Cond" charset="0"/>
                <a:cs typeface="Franklin Gothic Demi Cond" charset="0"/>
              </a:rPr>
              <a:t>Data by Segment</a:t>
            </a:r>
          </a:p>
        </p:txBody>
      </p:sp>
      <p:sp>
        <p:nvSpPr>
          <p:cNvPr id="3" name="Slide Number Placeholder 2"/>
          <p:cNvSpPr>
            <a:spLocks noGrp="1"/>
          </p:cNvSpPr>
          <p:nvPr>
            <p:ph type="sldNum" sz="quarter" idx="12"/>
          </p:nvPr>
        </p:nvSpPr>
        <p:spPr/>
        <p:txBody>
          <a:bodyPr/>
          <a:lstStyle/>
          <a:p>
            <a:fld id="{B7C5CABF-F878-C74C-8870-EC106A83C25A}" type="slidenum">
              <a:rPr lang="en-US" smtClean="0"/>
              <a:t>59</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6235701" y="189835"/>
            <a:ext cx="2349500" cy="1767416"/>
            <a:chOff x="7260167" y="239396"/>
            <a:chExt cx="2349500" cy="1767416"/>
          </a:xfrm>
        </p:grpSpPr>
        <p:grpSp>
          <p:nvGrpSpPr>
            <p:cNvPr id="4" name="Group 3"/>
            <p:cNvGrpSpPr/>
            <p:nvPr/>
          </p:nvGrpSpPr>
          <p:grpSpPr>
            <a:xfrm>
              <a:off x="7260167" y="239396"/>
              <a:ext cx="2286000" cy="1767416"/>
              <a:chOff x="793750" y="1322917"/>
              <a:chExt cx="2286000" cy="1767416"/>
            </a:xfrm>
          </p:grpSpPr>
          <p:sp>
            <p:nvSpPr>
              <p:cNvPr id="2" name="Rounded Rectangle 1"/>
              <p:cNvSpPr/>
              <p:nvPr/>
            </p:nvSpPr>
            <p:spPr>
              <a:xfrm>
                <a:off x="793750" y="1322917"/>
                <a:ext cx="2286000" cy="17674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944034" y="1688946"/>
                <a:ext cx="1987550" cy="1351826"/>
              </a:xfrm>
              <a:prstGeom prst="rect">
                <a:avLst/>
              </a:prstGeom>
            </p:spPr>
          </p:pic>
        </p:grpSp>
        <p:sp>
          <p:nvSpPr>
            <p:cNvPr id="16" name="TextBox 15"/>
            <p:cNvSpPr txBox="1"/>
            <p:nvPr/>
          </p:nvSpPr>
          <p:spPr>
            <a:xfrm>
              <a:off x="7260167" y="260063"/>
              <a:ext cx="2349500" cy="307777"/>
            </a:xfrm>
            <a:prstGeom prst="rect">
              <a:avLst/>
            </a:prstGeom>
            <a:noFill/>
          </p:spPr>
          <p:txBody>
            <a:bodyPr wrap="square" rtlCol="0">
              <a:spAutoFit/>
            </a:bodyPr>
            <a:lstStyle/>
            <a:p>
              <a:r>
                <a:rPr lang="en-US" sz="1400" dirty="0"/>
                <a:t>Segment 1 – Socialite Sue</a:t>
              </a:r>
            </a:p>
          </p:txBody>
        </p:sp>
      </p:grpSp>
      <p:grpSp>
        <p:nvGrpSpPr>
          <p:cNvPr id="22" name="Group 21"/>
          <p:cNvGrpSpPr/>
          <p:nvPr/>
        </p:nvGrpSpPr>
        <p:grpSpPr>
          <a:xfrm>
            <a:off x="9683694" y="381036"/>
            <a:ext cx="2912344" cy="1471444"/>
            <a:chOff x="9683694" y="349251"/>
            <a:chExt cx="2912344" cy="1471444"/>
          </a:xfrm>
        </p:grpSpPr>
        <p:grpSp>
          <p:nvGrpSpPr>
            <p:cNvPr id="15" name="Group 14"/>
            <p:cNvGrpSpPr/>
            <p:nvPr/>
          </p:nvGrpSpPr>
          <p:grpSpPr>
            <a:xfrm>
              <a:off x="9683694" y="349251"/>
              <a:ext cx="2413055" cy="1471444"/>
              <a:chOff x="8858250" y="158390"/>
              <a:chExt cx="1989667" cy="1471444"/>
            </a:xfrm>
          </p:grpSpPr>
          <p:sp>
            <p:nvSpPr>
              <p:cNvPr id="14" name="Rounded Rectangle 13"/>
              <p:cNvSpPr/>
              <p:nvPr/>
            </p:nvSpPr>
            <p:spPr>
              <a:xfrm>
                <a:off x="8858250" y="158390"/>
                <a:ext cx="1989667" cy="1471444"/>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7537" y="530867"/>
                <a:ext cx="1404084" cy="967242"/>
              </a:xfrm>
              <a:prstGeom prst="rect">
                <a:avLst/>
              </a:prstGeom>
            </p:spPr>
          </p:pic>
        </p:grpSp>
        <p:sp>
          <p:nvSpPr>
            <p:cNvPr id="19" name="TextBox 18"/>
            <p:cNvSpPr txBox="1"/>
            <p:nvPr/>
          </p:nvSpPr>
          <p:spPr>
            <a:xfrm>
              <a:off x="9713375" y="413951"/>
              <a:ext cx="2882663" cy="307777"/>
            </a:xfrm>
            <a:prstGeom prst="rect">
              <a:avLst/>
            </a:prstGeom>
            <a:noFill/>
          </p:spPr>
          <p:txBody>
            <a:bodyPr wrap="square" rtlCol="0">
              <a:spAutoFit/>
            </a:bodyPr>
            <a:lstStyle/>
            <a:p>
              <a:r>
                <a:rPr lang="en-US" sz="1400" dirty="0"/>
                <a:t>Segment 3 – Hardcore Harley</a:t>
              </a:r>
            </a:p>
          </p:txBody>
        </p:sp>
      </p:grpSp>
      <p:grpSp>
        <p:nvGrpSpPr>
          <p:cNvPr id="20" name="Group 19"/>
          <p:cNvGrpSpPr/>
          <p:nvPr/>
        </p:nvGrpSpPr>
        <p:grpSpPr>
          <a:xfrm>
            <a:off x="7848830" y="1688304"/>
            <a:ext cx="2924995" cy="1689416"/>
            <a:chOff x="7743004" y="2057768"/>
            <a:chExt cx="2924995" cy="1689416"/>
          </a:xfrm>
        </p:grpSpPr>
        <p:grpSp>
          <p:nvGrpSpPr>
            <p:cNvPr id="6" name="Group 5"/>
            <p:cNvGrpSpPr/>
            <p:nvPr/>
          </p:nvGrpSpPr>
          <p:grpSpPr>
            <a:xfrm>
              <a:off x="7743004" y="2057768"/>
              <a:ext cx="2561166" cy="1689416"/>
              <a:chOff x="5863167" y="1629331"/>
              <a:chExt cx="2561166" cy="1689416"/>
            </a:xfrm>
          </p:grpSpPr>
          <p:sp>
            <p:nvSpPr>
              <p:cNvPr id="5" name="Rounded Rectangle 4"/>
              <p:cNvSpPr/>
              <p:nvPr/>
            </p:nvSpPr>
            <p:spPr>
              <a:xfrm>
                <a:off x="5863167" y="1629331"/>
                <a:ext cx="2561166" cy="1689416"/>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8275" y="1894776"/>
                <a:ext cx="2140395" cy="1259055"/>
              </a:xfrm>
              <a:prstGeom prst="rect">
                <a:avLst/>
              </a:prstGeom>
            </p:spPr>
          </p:pic>
        </p:grpSp>
        <p:sp>
          <p:nvSpPr>
            <p:cNvPr id="18" name="TextBox 17"/>
            <p:cNvSpPr txBox="1"/>
            <p:nvPr/>
          </p:nvSpPr>
          <p:spPr>
            <a:xfrm>
              <a:off x="7785336" y="2057768"/>
              <a:ext cx="2882663" cy="307777"/>
            </a:xfrm>
            <a:prstGeom prst="rect">
              <a:avLst/>
            </a:prstGeom>
            <a:noFill/>
          </p:spPr>
          <p:txBody>
            <a:bodyPr wrap="square" rtlCol="0">
              <a:spAutoFit/>
            </a:bodyPr>
            <a:lstStyle/>
            <a:p>
              <a:r>
                <a:rPr lang="en-US" sz="1400" dirty="0"/>
                <a:t>Segment 2 – Desperate Dave</a:t>
              </a:r>
            </a:p>
          </p:txBody>
        </p:sp>
      </p:grpSp>
    </p:spTree>
    <p:extLst>
      <p:ext uri="{BB962C8B-B14F-4D97-AF65-F5344CB8AC3E}">
        <p14:creationId xmlns:p14="http://schemas.microsoft.com/office/powerpoint/2010/main" val="103215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853" y="798588"/>
            <a:ext cx="11952227" cy="5878534"/>
          </a:xfrm>
          <a:prstGeom prst="rect">
            <a:avLst/>
          </a:prstGeom>
          <a:noFill/>
        </p:spPr>
        <p:txBody>
          <a:bodyPr wrap="square" rtlCol="0">
            <a:spAutoFit/>
          </a:bodyPr>
          <a:lstStyle/>
          <a:p>
            <a:pPr marL="285750" indent="-285750">
              <a:buFont typeface="Arial"/>
              <a:buChar char="•"/>
            </a:pPr>
            <a:r>
              <a:rPr lang="en-US" sz="1600" dirty="0"/>
              <a:t>Most cigarette users understand the harmful effects of smoking, and many want to quit. However, quitting is very difficult for most, with many having tried multiple times to quit without success. Consider extending services beyond anti-smoking/</a:t>
            </a:r>
            <a:r>
              <a:rPr lang="en-US" sz="1600" dirty="0" err="1"/>
              <a:t>vaping</a:t>
            </a:r>
            <a:r>
              <a:rPr lang="en-US" sz="1600" dirty="0"/>
              <a:t> messaging to additional programs and tools that help smokers quit.</a:t>
            </a:r>
          </a:p>
          <a:p>
            <a:pPr marL="285750" indent="-285750">
              <a:buFont typeface="Arial"/>
              <a:buChar char="•"/>
            </a:pPr>
            <a:endParaRPr lang="en-US" sz="1600" dirty="0"/>
          </a:p>
          <a:p>
            <a:pPr marL="285750" indent="-285750">
              <a:buFont typeface="Arial"/>
              <a:buChar char="•"/>
            </a:pPr>
            <a:r>
              <a:rPr lang="en-US" sz="1600" dirty="0"/>
              <a:t>Continue efforts to educate Idahoans about the harmful effects of e-cigarettes and </a:t>
            </a:r>
            <a:r>
              <a:rPr lang="en-US" sz="1600" dirty="0" err="1"/>
              <a:t>vaping</a:t>
            </a:r>
            <a:r>
              <a:rPr lang="en-US" sz="1600" dirty="0"/>
              <a:t> products to counter beliefs that e-cigarettes are safer than cigarettes. Also, since many Idahoans use </a:t>
            </a:r>
            <a:r>
              <a:rPr lang="en-US" sz="1600" i="1" dirty="0"/>
              <a:t>both</a:t>
            </a:r>
            <a:r>
              <a:rPr lang="en-US" sz="1600" dirty="0"/>
              <a:t> cigarettes and </a:t>
            </a:r>
            <a:r>
              <a:rPr lang="en-US" sz="1600" dirty="0" err="1"/>
              <a:t>vaping</a:t>
            </a:r>
            <a:r>
              <a:rPr lang="en-US" sz="1600" dirty="0"/>
              <a:t> products, consider messaging detailing the dangers of using both at the same time (i.e. carcinogens from cigarettes plus chemicals/metals from e-cigarettes magnifies the harmful effects.)</a:t>
            </a:r>
          </a:p>
          <a:p>
            <a:pPr marL="285750" indent="-285750">
              <a:buFont typeface="Arial"/>
              <a:buChar char="•"/>
            </a:pPr>
            <a:endParaRPr lang="en-US" sz="1600" dirty="0"/>
          </a:p>
          <a:p>
            <a:pPr marL="285750" indent="-285750">
              <a:buFont typeface="Arial"/>
              <a:buChar char="•"/>
            </a:pPr>
            <a:r>
              <a:rPr lang="en-US" sz="1600" dirty="0"/>
              <a:t>Expand elementary school programs through high school programs to </a:t>
            </a:r>
            <a:r>
              <a:rPr lang="en-US" sz="1600" i="1" dirty="0"/>
              <a:t>prevent</a:t>
            </a:r>
            <a:r>
              <a:rPr lang="en-US" sz="1600" dirty="0"/>
              <a:t> youth from taking up smoking or </a:t>
            </a:r>
            <a:r>
              <a:rPr lang="en-US" sz="1600" dirty="0" err="1"/>
              <a:t>vaping</a:t>
            </a:r>
            <a:r>
              <a:rPr lang="en-US" sz="1600" dirty="0"/>
              <a:t>. Consider partnering with D.A.R.E., or creating a similar program.</a:t>
            </a:r>
          </a:p>
          <a:p>
            <a:pPr marL="285750" indent="-285750">
              <a:buFont typeface="Arial"/>
              <a:buChar char="•"/>
            </a:pPr>
            <a:endParaRPr lang="en-US" sz="1600" dirty="0"/>
          </a:p>
          <a:p>
            <a:pPr marL="285750" indent="-285750">
              <a:buFont typeface="Arial"/>
              <a:buChar char="•"/>
            </a:pPr>
            <a:r>
              <a:rPr lang="en-US" sz="1600" dirty="0"/>
              <a:t>Develop an educational campaign using the results of this study. Enlighten groups (healthcare organizations, doctors offices, schools, youth sports organizations, etc.) on why they should care about the results and how they can help.</a:t>
            </a:r>
          </a:p>
          <a:p>
            <a:pPr marL="285750" indent="-285750">
              <a:buFont typeface="Arial"/>
              <a:buChar char="•"/>
            </a:pPr>
            <a:endParaRPr lang="en-US" sz="1600" dirty="0"/>
          </a:p>
          <a:p>
            <a:pPr marL="285750" indent="-285750">
              <a:buFont typeface="Arial"/>
              <a:buChar char="•"/>
            </a:pPr>
            <a:r>
              <a:rPr lang="en-US" sz="1600" dirty="0"/>
              <a:t>Increase use of social media (and potentially social media influencers) for anti-smoking/</a:t>
            </a:r>
            <a:r>
              <a:rPr lang="en-US" sz="1600" dirty="0" err="1"/>
              <a:t>vaping</a:t>
            </a:r>
            <a:r>
              <a:rPr lang="en-US" sz="1600" dirty="0"/>
              <a:t> messaging. Continue to use TV messaging, as the majority of Idahoans say this is the media type most likely to grab their attention.</a:t>
            </a:r>
          </a:p>
          <a:p>
            <a:pPr marL="742950" lvl="1" indent="-285750">
              <a:buFont typeface="Arial"/>
              <a:buChar char="•"/>
            </a:pPr>
            <a:r>
              <a:rPr lang="en-US" sz="1600" dirty="0"/>
              <a:t>Follow-up research within the three segments of users could identify key TV shows Idahoans watch to better target messages.</a:t>
            </a:r>
          </a:p>
          <a:p>
            <a:pPr marL="285750" indent="-285750">
              <a:buFont typeface="Arial"/>
              <a:buChar char="•"/>
            </a:pPr>
            <a:endParaRPr lang="en-US" sz="1600" dirty="0"/>
          </a:p>
          <a:p>
            <a:pPr marL="285750" indent="-285750">
              <a:buFont typeface="Arial"/>
              <a:buChar char="•"/>
            </a:pPr>
            <a:r>
              <a:rPr lang="en-US" sz="1600" dirty="0"/>
              <a:t>Focus on non-traditional media – sponsor events, host contests and giveaways, try targeted email campaigns using purchased lists. Leverage radio ads, including Internet radio (</a:t>
            </a:r>
            <a:r>
              <a:rPr lang="en-US" sz="1600" dirty="0" err="1"/>
              <a:t>Spotify</a:t>
            </a:r>
            <a:r>
              <a:rPr lang="en-US" sz="1600" dirty="0"/>
              <a:t>, Pandora, etc.) Use celebrities to promote anti-smoking/</a:t>
            </a:r>
            <a:r>
              <a:rPr lang="en-US" sz="1600" dirty="0" err="1"/>
              <a:t>vaping</a:t>
            </a:r>
            <a:r>
              <a:rPr lang="en-US" sz="1600" dirty="0"/>
              <a:t> messages. Consider partnerships with gyms, dance or yoga studios, etc. where many people go to exercise/improve their health. </a:t>
            </a:r>
          </a:p>
          <a:p>
            <a:endParaRPr lang="en-US" sz="1600" dirty="0"/>
          </a:p>
          <a:p>
            <a:pPr marL="285750" indent="-285750">
              <a:buFont typeface="Arial"/>
              <a:buChar char="•"/>
            </a:pPr>
            <a:endParaRPr lang="en-US" sz="800" dirty="0"/>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Recommendations</a:t>
            </a:r>
          </a:p>
        </p:txBody>
      </p:sp>
      <p:sp>
        <p:nvSpPr>
          <p:cNvPr id="3" name="Slide Number Placeholder 2"/>
          <p:cNvSpPr>
            <a:spLocks noGrp="1"/>
          </p:cNvSpPr>
          <p:nvPr>
            <p:ph type="sldNum" sz="quarter" idx="12"/>
          </p:nvPr>
        </p:nvSpPr>
        <p:spPr/>
        <p:txBody>
          <a:bodyPr/>
          <a:lstStyle/>
          <a:p>
            <a:fld id="{B7C5CABF-F878-C74C-8870-EC106A83C25A}" type="slidenum">
              <a:rPr lang="en-US" smtClean="0"/>
              <a:t>6</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734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Products Used and Reasons for Use</a:t>
            </a:r>
          </a:p>
        </p:txBody>
      </p:sp>
      <p:sp>
        <p:nvSpPr>
          <p:cNvPr id="7" name="Slide Number Placeholder 6"/>
          <p:cNvSpPr>
            <a:spLocks noGrp="1"/>
          </p:cNvSpPr>
          <p:nvPr>
            <p:ph type="sldNum" sz="quarter" idx="12"/>
          </p:nvPr>
        </p:nvSpPr>
        <p:spPr/>
        <p:txBody>
          <a:bodyPr/>
          <a:lstStyle/>
          <a:p>
            <a:fld id="{B7C5CABF-F878-C74C-8870-EC106A83C25A}" type="slidenum">
              <a:rPr lang="en-US" smtClean="0"/>
              <a:t>60</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362193158"/>
              </p:ext>
            </p:extLst>
          </p:nvPr>
        </p:nvGraphicFramePr>
        <p:xfrm>
          <a:off x="711836" y="936359"/>
          <a:ext cx="5054600" cy="2103173"/>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79400">
                <a:tc>
                  <a:txBody>
                    <a:bodyPr/>
                    <a:lstStyle/>
                    <a:p>
                      <a:pPr algn="ctr" fontAlgn="b"/>
                      <a:r>
                        <a:rPr lang="en-US" sz="1000" b="1" i="0" u="none" strike="noStrike" dirty="0">
                          <a:solidFill>
                            <a:srgbClr val="000000"/>
                          </a:solidFill>
                          <a:effectLst/>
                          <a:latin typeface="Arial"/>
                        </a:rPr>
                        <a:t>PRODUCTS USED PAST YEAR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Cigarettes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70%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83356">
                <a:tc>
                  <a:txBody>
                    <a:bodyPr/>
                    <a:lstStyle/>
                    <a:p>
                      <a:pPr algn="l" fontAlgn="t"/>
                      <a:r>
                        <a:rPr lang="en-US" sz="1000" b="0" i="0" u="none" strike="noStrike" dirty="0">
                          <a:solidFill>
                            <a:srgbClr val="000000"/>
                          </a:solidFill>
                          <a:effectLst/>
                          <a:latin typeface="Arial"/>
                        </a:rPr>
                        <a:t>Electronic cigarettes/</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62%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79917">
                <a:tc>
                  <a:txBody>
                    <a:bodyPr/>
                    <a:lstStyle/>
                    <a:p>
                      <a:pPr algn="l" fontAlgn="t"/>
                      <a:r>
                        <a:rPr lang="en-US" sz="1000" b="0" i="0" u="none" strike="noStrike" dirty="0">
                          <a:solidFill>
                            <a:srgbClr val="000000"/>
                          </a:solidFill>
                          <a:effectLst/>
                          <a:latin typeface="Arial"/>
                        </a:rPr>
                        <a:t>Cigars, little cigars, cigarillos,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21%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Pipes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Chewing tobacco</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04800">
                <a:tc>
                  <a:txBody>
                    <a:bodyPr/>
                    <a:lstStyle/>
                    <a:p>
                      <a:pPr algn="l" fontAlgn="t"/>
                      <a:r>
                        <a:rPr lang="en-US" sz="1000" b="0" i="0" u="none" strike="noStrike" dirty="0">
                          <a:solidFill>
                            <a:srgbClr val="000000"/>
                          </a:solidFill>
                          <a:effectLst/>
                          <a:latin typeface="Arial"/>
                        </a:rPr>
                        <a:t>Smokeless tobacco products such as snuff or </a:t>
                      </a:r>
                      <a:r>
                        <a:rPr lang="en-US" sz="1000" b="0" i="0" u="none" strike="noStrike" dirty="0" err="1">
                          <a:solidFill>
                            <a:srgbClr val="000000"/>
                          </a:solidFill>
                          <a:effectLst/>
                          <a:latin typeface="Arial"/>
                        </a:rPr>
                        <a:t>Snus</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304800">
                <a:tc>
                  <a:txBody>
                    <a:bodyPr/>
                    <a:lstStyle/>
                    <a:p>
                      <a:pPr algn="l" fontAlgn="t"/>
                      <a:r>
                        <a:rPr lang="en-US" sz="1000" b="0" i="0" u="none" strike="noStrike" dirty="0">
                          <a:solidFill>
                            <a:srgbClr val="000000"/>
                          </a:solidFill>
                          <a:effectLst/>
                          <a:latin typeface="Arial"/>
                        </a:rPr>
                        <a:t>Dissolvable products (lozenges, strips, or sticks)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53982700"/>
              </p:ext>
            </p:extLst>
          </p:nvPr>
        </p:nvGraphicFramePr>
        <p:xfrm>
          <a:off x="6579190" y="936359"/>
          <a:ext cx="5464644" cy="2477824"/>
        </p:xfrm>
        <a:graphic>
          <a:graphicData uri="http://schemas.openxmlformats.org/drawingml/2006/table">
            <a:tbl>
              <a:tblPr/>
              <a:tblGrid>
                <a:gridCol w="2324531">
                  <a:extLst>
                    <a:ext uri="{9D8B030D-6E8A-4147-A177-3AD203B41FA5}">
                      <a16:colId xmlns:a16="http://schemas.microsoft.com/office/drawing/2014/main" val="20000"/>
                    </a:ext>
                  </a:extLst>
                </a:gridCol>
                <a:gridCol w="1012863">
                  <a:extLst>
                    <a:ext uri="{9D8B030D-6E8A-4147-A177-3AD203B41FA5}">
                      <a16:colId xmlns:a16="http://schemas.microsoft.com/office/drawing/2014/main" val="20001"/>
                    </a:ext>
                  </a:extLst>
                </a:gridCol>
                <a:gridCol w="111125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MAIN REASONS USE TOBACCO PRODUCTS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205B"/>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72774">
                <a:tc>
                  <a:txBody>
                    <a:bodyPr/>
                    <a:lstStyle/>
                    <a:p>
                      <a:pPr algn="l" fontAlgn="t"/>
                      <a:r>
                        <a:rPr lang="en-US" sz="1000" b="0" i="0" u="none" strike="noStrike" dirty="0">
                          <a:solidFill>
                            <a:srgbClr val="000000"/>
                          </a:solidFill>
                          <a:effectLst/>
                          <a:latin typeface="Arial"/>
                        </a:rPr>
                        <a:t>Help me relax/deal with stress, anxiety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76%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8750">
                <a:tc>
                  <a:txBody>
                    <a:bodyPr/>
                    <a:lstStyle/>
                    <a:p>
                      <a:pPr algn="l" fontAlgn="t"/>
                      <a:r>
                        <a:rPr lang="en-US" sz="1000" b="0" i="0" u="none" strike="noStrike" dirty="0">
                          <a:solidFill>
                            <a:srgbClr val="000000"/>
                          </a:solidFill>
                          <a:effectLst/>
                          <a:latin typeface="Arial"/>
                        </a:rPr>
                        <a:t>It's pleasant/pleasurable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51%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60%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It's just a habit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44%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I enjoy the taste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35%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It gives me a "buzz"?</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31%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I can't quit/it's an addiction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To help me manage my appetite/reduce snacking/control my weight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20%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My friends use these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84150">
                <a:tc>
                  <a:txBody>
                    <a:bodyPr/>
                    <a:lstStyle/>
                    <a:p>
                      <a:pPr algn="l" fontAlgn="t"/>
                      <a:r>
                        <a:rPr lang="en-US" sz="1000" b="0" i="0" u="none" strike="noStrike" dirty="0">
                          <a:solidFill>
                            <a:srgbClr val="000000"/>
                          </a:solidFill>
                          <a:effectLst/>
                          <a:latin typeface="Arial"/>
                        </a:rPr>
                        <a:t>My family members use these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13%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205B"/>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72067969"/>
              </p:ext>
            </p:extLst>
          </p:nvPr>
        </p:nvGraphicFramePr>
        <p:xfrm>
          <a:off x="239773" y="3511019"/>
          <a:ext cx="6043083" cy="2687373"/>
        </p:xfrm>
        <a:graphic>
          <a:graphicData uri="http://schemas.openxmlformats.org/drawingml/2006/table">
            <a:tbl>
              <a:tblPr/>
              <a:tblGrid>
                <a:gridCol w="3017765">
                  <a:extLst>
                    <a:ext uri="{9D8B030D-6E8A-4147-A177-3AD203B41FA5}">
                      <a16:colId xmlns:a16="http://schemas.microsoft.com/office/drawing/2014/main" val="20000"/>
                    </a:ext>
                  </a:extLst>
                </a:gridCol>
                <a:gridCol w="1035651">
                  <a:extLst>
                    <a:ext uri="{9D8B030D-6E8A-4147-A177-3AD203B41FA5}">
                      <a16:colId xmlns:a16="http://schemas.microsoft.com/office/drawing/2014/main" val="20001"/>
                    </a:ext>
                  </a:extLst>
                </a:gridCol>
                <a:gridCol w="1026583">
                  <a:extLst>
                    <a:ext uri="{9D8B030D-6E8A-4147-A177-3AD203B41FA5}">
                      <a16:colId xmlns:a16="http://schemas.microsoft.com/office/drawing/2014/main" val="20002"/>
                    </a:ext>
                  </a:extLst>
                </a:gridCol>
                <a:gridCol w="963084">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MAIN REASONS USE E-CIGARETTES OR VAPING PRODUCTS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172773">
                <a:tc>
                  <a:txBody>
                    <a:bodyPr/>
                    <a:lstStyle/>
                    <a:p>
                      <a:pPr algn="l" fontAlgn="t"/>
                      <a:r>
                        <a:rPr lang="en-US" sz="1000" b="0" i="0" u="none" strike="noStrike" dirty="0">
                          <a:solidFill>
                            <a:srgbClr val="000000"/>
                          </a:solidFill>
                          <a:effectLst/>
                          <a:latin typeface="Arial"/>
                        </a:rPr>
                        <a:t>BASE:  Used Electronic cigarettes in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179917">
                <a:tc>
                  <a:txBody>
                    <a:bodyPr/>
                    <a:lstStyle/>
                    <a:p>
                      <a:pPr algn="l" fontAlgn="t"/>
                      <a:r>
                        <a:rPr lang="en-US" sz="1000" b="0" i="0" u="none" strike="noStrike" dirty="0">
                          <a:solidFill>
                            <a:srgbClr val="000000"/>
                          </a:solidFill>
                          <a:effectLst/>
                          <a:latin typeface="Arial"/>
                        </a:rPr>
                        <a:t>Enjoy taste/flavor of e-cigarettes/</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69%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69334">
                <a:tc>
                  <a:txBody>
                    <a:bodyPr/>
                    <a:lstStyle/>
                    <a:p>
                      <a:pPr algn="l" fontAlgn="t"/>
                      <a:r>
                        <a:rPr lang="en-US" sz="1000" b="0" i="0" u="none" strike="noStrike">
                          <a:solidFill>
                            <a:srgbClr val="000000"/>
                          </a:solidFill>
                          <a:effectLst/>
                          <a:latin typeface="Arial"/>
                        </a:rPr>
                        <a:t>To help me relax or deal with stress, anxiety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64%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179916">
                <a:tc>
                  <a:txBody>
                    <a:bodyPr/>
                    <a:lstStyle/>
                    <a:p>
                      <a:pPr algn="l" fontAlgn="t"/>
                      <a:r>
                        <a:rPr lang="en-US" sz="1000" b="0" i="0" u="none" strike="noStrike" dirty="0">
                          <a:solidFill>
                            <a:srgbClr val="000000"/>
                          </a:solidFill>
                          <a:effectLst/>
                          <a:latin typeface="Arial"/>
                        </a:rPr>
                        <a:t>Believe it is less harmful to my health than cigarettes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41%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To avoid bothering others with tobacco</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184150">
                <a:tc>
                  <a:txBody>
                    <a:bodyPr/>
                    <a:lstStyle/>
                    <a:p>
                      <a:pPr algn="l" fontAlgn="t"/>
                      <a:r>
                        <a:rPr lang="en-US" sz="1000" b="0" i="0" u="none" strike="noStrike" dirty="0">
                          <a:solidFill>
                            <a:srgbClr val="000000"/>
                          </a:solidFill>
                          <a:effectLst/>
                          <a:latin typeface="Arial"/>
                        </a:rPr>
                        <a:t>My friends/family members use these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Deal with situations where</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can't smoke (at work, </a:t>
                      </a:r>
                      <a:r>
                        <a:rPr lang="en-US" sz="1000" b="0" i="0" u="none" strike="noStrike" dirty="0" err="1">
                          <a:solidFill>
                            <a:srgbClr val="000000"/>
                          </a:solidFill>
                          <a:effectLst/>
                          <a:latin typeface="Arial"/>
                        </a:rPr>
                        <a:t>etc</a:t>
                      </a:r>
                      <a:r>
                        <a:rPr lang="en-US" sz="1000" b="0" i="0" u="none" strike="noStrike" dirty="0">
                          <a:solidFill>
                            <a:srgbClr val="000000"/>
                          </a:solidFill>
                          <a:effectLst/>
                          <a:latin typeface="Arial"/>
                        </a:rPr>
                        <a: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To reduce tobacco consumption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28%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To quit smoking or avoid relapsing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188383">
                <a:tc>
                  <a:txBody>
                    <a:bodyPr/>
                    <a:lstStyle/>
                    <a:p>
                      <a:pPr algn="l" fontAlgn="t"/>
                      <a:r>
                        <a:rPr lang="en-US" sz="1000" b="0" i="0" u="none" strike="noStrike" dirty="0">
                          <a:solidFill>
                            <a:srgbClr val="000000"/>
                          </a:solidFill>
                          <a:effectLst/>
                          <a:latin typeface="Arial"/>
                        </a:rPr>
                        <a:t>E-cigarettes are cheaper than smoking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152400">
                <a:tc>
                  <a:txBody>
                    <a:bodyPr/>
                    <a:lstStyle/>
                    <a:p>
                      <a:pPr algn="l" fontAlgn="t"/>
                      <a:r>
                        <a:rPr lang="en-US" sz="1000" b="0" i="0" u="none" strike="noStrike" dirty="0">
                          <a:solidFill>
                            <a:srgbClr val="000000"/>
                          </a:solidFill>
                          <a:effectLst/>
                          <a:latin typeface="Arial"/>
                        </a:rPr>
                        <a:t>Unable to stop using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bl>
          </a:graphicData>
        </a:graphic>
      </p:graphicFrame>
      <p:grpSp>
        <p:nvGrpSpPr>
          <p:cNvPr id="21" name="Group 20">
            <a:extLst>
              <a:ext uri="{FF2B5EF4-FFF2-40B4-BE49-F238E27FC236}">
                <a16:creationId xmlns:a16="http://schemas.microsoft.com/office/drawing/2014/main" id="{65C09F1E-E8E1-4B80-B1B9-9F3A91A17ED9}"/>
              </a:ext>
            </a:extLst>
          </p:cNvPr>
          <p:cNvGrpSpPr/>
          <p:nvPr/>
        </p:nvGrpSpPr>
        <p:grpSpPr>
          <a:xfrm>
            <a:off x="9600342" y="4527157"/>
            <a:ext cx="1310148" cy="846393"/>
            <a:chOff x="8290194" y="4846820"/>
            <a:chExt cx="1310148" cy="846393"/>
          </a:xfrm>
        </p:grpSpPr>
        <p:sp>
          <p:nvSpPr>
            <p:cNvPr id="9" name="Rectangle 8"/>
            <p:cNvSpPr/>
            <p:nvPr/>
          </p:nvSpPr>
          <p:spPr>
            <a:xfrm>
              <a:off x="8290196" y="4846820"/>
              <a:ext cx="131014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Socialite Sue</a:t>
              </a:r>
            </a:p>
          </p:txBody>
        </p:sp>
        <p:sp>
          <p:nvSpPr>
            <p:cNvPr id="12" name="Rectangle 11"/>
            <p:cNvSpPr/>
            <p:nvPr/>
          </p:nvSpPr>
          <p:spPr>
            <a:xfrm>
              <a:off x="8290196" y="5141042"/>
              <a:ext cx="1310146"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Desperate Dave</a:t>
              </a:r>
            </a:p>
          </p:txBody>
        </p:sp>
        <p:sp>
          <p:nvSpPr>
            <p:cNvPr id="13" name="Rectangle 12"/>
            <p:cNvSpPr/>
            <p:nvPr/>
          </p:nvSpPr>
          <p:spPr>
            <a:xfrm>
              <a:off x="8290194" y="5439497"/>
              <a:ext cx="1310147"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Hardcore Harley</a:t>
              </a:r>
            </a:p>
          </p:txBody>
        </p:sp>
      </p:grpSp>
    </p:spTree>
    <p:extLst>
      <p:ext uri="{BB962C8B-B14F-4D97-AF65-F5344CB8AC3E}">
        <p14:creationId xmlns:p14="http://schemas.microsoft.com/office/powerpoint/2010/main" val="3457964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Attitudes Towards Smoking/</a:t>
            </a:r>
            <a:r>
              <a:rPr lang="en-US" sz="2000" b="1" dirty="0" err="1">
                <a:solidFill>
                  <a:schemeClr val="bg1"/>
                </a:solidFill>
              </a:rPr>
              <a:t>Vaping</a:t>
            </a:r>
            <a:endParaRPr lang="en-US" sz="2000" b="1" dirty="0">
              <a:solidFill>
                <a:schemeClr val="bg1"/>
              </a:solidFill>
            </a:endParaRPr>
          </a:p>
        </p:txBody>
      </p:sp>
      <p:sp>
        <p:nvSpPr>
          <p:cNvPr id="7" name="Slide Number Placeholder 6"/>
          <p:cNvSpPr>
            <a:spLocks noGrp="1"/>
          </p:cNvSpPr>
          <p:nvPr>
            <p:ph type="sldNum" sz="quarter" idx="12"/>
          </p:nvPr>
        </p:nvSpPr>
        <p:spPr/>
        <p:txBody>
          <a:bodyPr/>
          <a:lstStyle/>
          <a:p>
            <a:fld id="{B7C5CABF-F878-C74C-8870-EC106A83C25A}" type="slidenum">
              <a:rPr lang="en-US" smtClean="0"/>
              <a:t>61</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1193797062"/>
              </p:ext>
            </p:extLst>
          </p:nvPr>
        </p:nvGraphicFramePr>
        <p:xfrm>
          <a:off x="354541" y="1105602"/>
          <a:ext cx="5598584" cy="4664462"/>
        </p:xfrm>
        <a:graphic>
          <a:graphicData uri="http://schemas.openxmlformats.org/drawingml/2006/table">
            <a:tbl>
              <a:tblPr/>
              <a:tblGrid>
                <a:gridCol w="2852715">
                  <a:extLst>
                    <a:ext uri="{9D8B030D-6E8A-4147-A177-3AD203B41FA5}">
                      <a16:colId xmlns:a16="http://schemas.microsoft.com/office/drawing/2014/main" val="20000"/>
                    </a:ext>
                  </a:extLst>
                </a:gridCol>
                <a:gridCol w="904369">
                  <a:extLst>
                    <a:ext uri="{9D8B030D-6E8A-4147-A177-3AD203B41FA5}">
                      <a16:colId xmlns:a16="http://schemas.microsoft.com/office/drawing/2014/main" val="20001"/>
                    </a:ext>
                  </a:extLst>
                </a:gridCol>
                <a:gridCol w="910166">
                  <a:extLst>
                    <a:ext uri="{9D8B030D-6E8A-4147-A177-3AD203B41FA5}">
                      <a16:colId xmlns:a16="http://schemas.microsoft.com/office/drawing/2014/main" val="20002"/>
                    </a:ext>
                  </a:extLst>
                </a:gridCol>
                <a:gridCol w="931334">
                  <a:extLst>
                    <a:ext uri="{9D8B030D-6E8A-4147-A177-3AD203B41FA5}">
                      <a16:colId xmlns:a16="http://schemas.microsoft.com/office/drawing/2014/main" val="20003"/>
                    </a:ext>
                  </a:extLst>
                </a:gridCol>
              </a:tblGrid>
              <a:tr h="470415">
                <a:tc>
                  <a:txBody>
                    <a:bodyPr/>
                    <a:lstStyle/>
                    <a:p>
                      <a:pPr algn="ctr" fontAlgn="b"/>
                      <a:r>
                        <a:rPr lang="en-US" sz="1000" b="1" i="0" u="none" strike="noStrike" dirty="0">
                          <a:solidFill>
                            <a:srgbClr val="000000"/>
                          </a:solidFill>
                          <a:effectLst/>
                          <a:latin typeface="Arial"/>
                        </a:rPr>
                        <a:t>ATTITUDES TOWARDS SMOKING/VAPING                                 (AGREE STRONGLY/SOMEWHAT)</a:t>
                      </a:r>
                    </a:p>
                  </a:txBody>
                  <a:tcPr marL="9800" marR="9800" marT="9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9800" marR="9800" marT="9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9800" marR="9800" marT="9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9800" marR="9800" marT="9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27404">
                <a:tc>
                  <a:txBody>
                    <a:bodyPr/>
                    <a:lstStyle/>
                    <a:p>
                      <a:pPr algn="ctr" fontAlgn="b"/>
                      <a:r>
                        <a:rPr lang="en-US" sz="1000" b="0" i="0" u="none" strike="noStrike" dirty="0">
                          <a:solidFill>
                            <a:srgbClr val="000000"/>
                          </a:solidFill>
                          <a:effectLst/>
                          <a:latin typeface="Arial"/>
                        </a:rPr>
                        <a:t> </a:t>
                      </a:r>
                    </a:p>
                  </a:txBody>
                  <a:tcPr marL="9800" marR="9800" marT="9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(D) </a:t>
                      </a:r>
                    </a:p>
                  </a:txBody>
                  <a:tcPr marL="9800" marR="9800" marT="9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27404">
                <a:tc>
                  <a:txBody>
                    <a:bodyPr/>
                    <a:lstStyle/>
                    <a:p>
                      <a:pPr algn="l" fontAlgn="t"/>
                      <a:r>
                        <a:rPr lang="en-US" sz="1000" b="0" i="0" u="none" strike="noStrike" dirty="0">
                          <a:solidFill>
                            <a:srgbClr val="000000"/>
                          </a:solidFill>
                          <a:effectLst/>
                          <a:latin typeface="Arial"/>
                        </a:rPr>
                        <a:t>BASE:</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a:solidFill>
                            <a:srgbClr val="000000"/>
                          </a:solidFill>
                          <a:effectLst/>
                          <a:latin typeface="Arial"/>
                        </a:rPr>
                        <a:t>223</a:t>
                      </a:r>
                    </a:p>
                  </a:txBody>
                  <a:tcPr marL="9800" marR="9800" marT="9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62612">
                <a:tc>
                  <a:txBody>
                    <a:bodyPr/>
                    <a:lstStyle/>
                    <a:p>
                      <a:pPr algn="l" fontAlgn="t"/>
                      <a:r>
                        <a:rPr lang="en-US" sz="1000" b="0" i="0" u="none" strike="noStrike">
                          <a:solidFill>
                            <a:srgbClr val="000000"/>
                          </a:solidFill>
                          <a:effectLst/>
                          <a:latin typeface="Arial"/>
                        </a:rPr>
                        <a:t>There are many effective/proven tools available to help people quit smoking/vaping.</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91% CD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82%</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81%</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245008">
                <a:tc>
                  <a:txBody>
                    <a:bodyPr/>
                    <a:lstStyle/>
                    <a:p>
                      <a:pPr algn="l" fontAlgn="t"/>
                      <a:r>
                        <a:rPr lang="en-US" sz="1000" b="0" i="0" u="none" strike="noStrike" dirty="0">
                          <a:solidFill>
                            <a:srgbClr val="000000"/>
                          </a:solidFill>
                          <a:effectLst/>
                          <a:latin typeface="Arial"/>
                        </a:rPr>
                        <a:t>E-cigarettes and </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products are just as addictive as cigarettes.</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90% 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88% 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78%</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470371">
                <a:tc>
                  <a:txBody>
                    <a:bodyPr/>
                    <a:lstStyle/>
                    <a:p>
                      <a:pPr algn="l" fontAlgn="t"/>
                      <a:r>
                        <a:rPr lang="en-US" sz="1000" b="0" i="0" u="none" strike="noStrike" dirty="0">
                          <a:solidFill>
                            <a:srgbClr val="000000"/>
                          </a:solidFill>
                          <a:effectLst/>
                          <a:latin typeface="Arial"/>
                        </a:rPr>
                        <a:t>People who throw cigarette butts on the sidewalk or spit chewing tobacco outside businesses should be fined.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93% 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88% 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73%</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62612">
                <a:tc>
                  <a:txBody>
                    <a:bodyPr/>
                    <a:lstStyle/>
                    <a:p>
                      <a:pPr algn="l" fontAlgn="t"/>
                      <a:r>
                        <a:rPr lang="en-US" sz="1000" b="0" i="0" u="none" strike="noStrike">
                          <a:solidFill>
                            <a:srgbClr val="000000"/>
                          </a:solidFill>
                          <a:effectLst/>
                          <a:latin typeface="Arial"/>
                        </a:rPr>
                        <a:t>Smokers should be left alone to enjoy their own personal lifestyle choice.</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60%</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87% B</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92% B</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62612">
                <a:tc>
                  <a:txBody>
                    <a:bodyPr/>
                    <a:lstStyle/>
                    <a:p>
                      <a:pPr algn="l" fontAlgn="t"/>
                      <a:r>
                        <a:rPr lang="en-US" sz="1000" b="0" i="0" u="none" strike="noStrike" dirty="0">
                          <a:solidFill>
                            <a:srgbClr val="000000"/>
                          </a:solidFill>
                          <a:effectLst/>
                          <a:latin typeface="Arial"/>
                        </a:rPr>
                        <a:t>I believe that individual businesses should decide if they want to allow the use of tobacco products inside.</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51%</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83% B</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85% B</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245008">
                <a:tc>
                  <a:txBody>
                    <a:bodyPr/>
                    <a:lstStyle/>
                    <a:p>
                      <a:pPr algn="l" fontAlgn="t"/>
                      <a:r>
                        <a:rPr lang="en-US" sz="1000" b="0" i="0" u="none" strike="noStrike">
                          <a:solidFill>
                            <a:srgbClr val="000000"/>
                          </a:solidFill>
                          <a:effectLst/>
                          <a:latin typeface="Arial"/>
                        </a:rPr>
                        <a:t>Certain activities make me crave cigarettes.</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66%</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92% BD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68%</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362612">
                <a:tc>
                  <a:txBody>
                    <a:bodyPr/>
                    <a:lstStyle/>
                    <a:p>
                      <a:pPr algn="l" fontAlgn="t"/>
                      <a:r>
                        <a:rPr lang="en-US" sz="1000" b="0" i="0" u="none" strike="noStrike" dirty="0">
                          <a:solidFill>
                            <a:srgbClr val="000000"/>
                          </a:solidFill>
                          <a:effectLst/>
                          <a:latin typeface="Arial"/>
                        </a:rPr>
                        <a:t>Tobacco companies hid the truth about the addictiveness of tobacco products.</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82% 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88% 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56%</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245008">
                <a:tc>
                  <a:txBody>
                    <a:bodyPr/>
                    <a:lstStyle/>
                    <a:p>
                      <a:pPr algn="l" fontAlgn="t"/>
                      <a:r>
                        <a:rPr lang="en-US" sz="1000" b="0" i="0" u="none" strike="noStrike">
                          <a:solidFill>
                            <a:srgbClr val="000000"/>
                          </a:solidFill>
                          <a:effectLst/>
                          <a:latin typeface="Arial"/>
                        </a:rPr>
                        <a:t>I can be healthy and still use tobacco products.</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66% B</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79% BC</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362612">
                <a:tc>
                  <a:txBody>
                    <a:bodyPr/>
                    <a:lstStyle/>
                    <a:p>
                      <a:pPr algn="l" fontAlgn="t"/>
                      <a:r>
                        <a:rPr lang="en-US" sz="1000" b="0" i="0" u="none" strike="noStrike" dirty="0">
                          <a:solidFill>
                            <a:srgbClr val="000000"/>
                          </a:solidFill>
                          <a:effectLst/>
                          <a:latin typeface="Arial"/>
                        </a:rPr>
                        <a:t>Tobacco users impose an enormous cost on society due to the health effects from use.</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80% 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77% 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38%</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245008">
                <a:tc>
                  <a:txBody>
                    <a:bodyPr/>
                    <a:lstStyle/>
                    <a:p>
                      <a:pPr algn="l" fontAlgn="t"/>
                      <a:r>
                        <a:rPr lang="en-US" sz="1000" b="0" i="0" u="none" strike="noStrike" dirty="0">
                          <a:solidFill>
                            <a:srgbClr val="000000"/>
                          </a:solidFill>
                          <a:effectLst/>
                          <a:latin typeface="Arial"/>
                        </a:rPr>
                        <a:t>I know smoking/</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is bad for me but I enjoy it too much to quit.</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26%</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85% BD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63% B</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362612">
                <a:tc>
                  <a:txBody>
                    <a:bodyPr/>
                    <a:lstStyle/>
                    <a:p>
                      <a:pPr algn="l" fontAlgn="t"/>
                      <a:r>
                        <a:rPr lang="en-US" sz="1000" b="0" i="0" u="none" strike="noStrike" dirty="0">
                          <a:solidFill>
                            <a:srgbClr val="000000"/>
                          </a:solidFill>
                          <a:effectLst/>
                          <a:latin typeface="Arial"/>
                        </a:rPr>
                        <a:t>E-cigarettes and </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products are helpful in quitting the use of other tobacco products.</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40%</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72% BD</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61% B</a:t>
                      </a:r>
                    </a:p>
                  </a:txBody>
                  <a:tcPr marL="9800" marR="9800" marT="9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02815498"/>
              </p:ext>
            </p:extLst>
          </p:nvPr>
        </p:nvGraphicFramePr>
        <p:xfrm>
          <a:off x="6148916" y="1110348"/>
          <a:ext cx="5577417" cy="4556923"/>
        </p:xfrm>
        <a:graphic>
          <a:graphicData uri="http://schemas.openxmlformats.org/drawingml/2006/table">
            <a:tbl>
              <a:tblPr/>
              <a:tblGrid>
                <a:gridCol w="2804584">
                  <a:extLst>
                    <a:ext uri="{9D8B030D-6E8A-4147-A177-3AD203B41FA5}">
                      <a16:colId xmlns:a16="http://schemas.microsoft.com/office/drawing/2014/main" val="20000"/>
                    </a:ext>
                  </a:extLst>
                </a:gridCol>
                <a:gridCol w="910166">
                  <a:extLst>
                    <a:ext uri="{9D8B030D-6E8A-4147-A177-3AD203B41FA5}">
                      <a16:colId xmlns:a16="http://schemas.microsoft.com/office/drawing/2014/main" val="20001"/>
                    </a:ext>
                  </a:extLst>
                </a:gridCol>
                <a:gridCol w="931334">
                  <a:extLst>
                    <a:ext uri="{9D8B030D-6E8A-4147-A177-3AD203B41FA5}">
                      <a16:colId xmlns:a16="http://schemas.microsoft.com/office/drawing/2014/main" val="20002"/>
                    </a:ext>
                  </a:extLst>
                </a:gridCol>
                <a:gridCol w="931333">
                  <a:extLst>
                    <a:ext uri="{9D8B030D-6E8A-4147-A177-3AD203B41FA5}">
                      <a16:colId xmlns:a16="http://schemas.microsoft.com/office/drawing/2014/main" val="20003"/>
                    </a:ext>
                  </a:extLst>
                </a:gridCol>
              </a:tblGrid>
              <a:tr h="472544">
                <a:tc>
                  <a:txBody>
                    <a:bodyPr/>
                    <a:lstStyle/>
                    <a:p>
                      <a:pPr algn="ctr" fontAlgn="b"/>
                      <a:r>
                        <a:rPr lang="en-US" sz="1000" b="1" i="0" u="none" strike="noStrike" dirty="0">
                          <a:solidFill>
                            <a:srgbClr val="000000"/>
                          </a:solidFill>
                          <a:effectLst/>
                          <a:latin typeface="Arial"/>
                        </a:rPr>
                        <a:t>ATTITUDES TOWARDS SMOKING/VAPING                                  (AGREE STRONGLY/SOMEWHAT)</a:t>
                      </a:r>
                    </a:p>
                  </a:txBody>
                  <a:tcPr marL="9845" marR="9845" marT="9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9845" marR="9845" marT="9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9845" marR="9845" marT="9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9845" marR="9845" marT="9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27981">
                <a:tc>
                  <a:txBody>
                    <a:bodyPr/>
                    <a:lstStyle/>
                    <a:p>
                      <a:pPr algn="ctr" fontAlgn="b"/>
                      <a:r>
                        <a:rPr lang="en-US" sz="1000" b="0" i="0" u="none" strike="noStrike" dirty="0">
                          <a:solidFill>
                            <a:srgbClr val="000000"/>
                          </a:solidFill>
                          <a:effectLst/>
                          <a:latin typeface="Arial"/>
                        </a:rPr>
                        <a:t> </a:t>
                      </a:r>
                    </a:p>
                  </a:txBody>
                  <a:tcPr marL="9845" marR="9845" marT="9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236272">
                <a:tc>
                  <a:txBody>
                    <a:bodyPr/>
                    <a:lstStyle/>
                    <a:p>
                      <a:pPr algn="l" fontAlgn="t"/>
                      <a:r>
                        <a:rPr lang="en-US" sz="1000" b="0" i="0" u="none" strike="noStrike" dirty="0">
                          <a:solidFill>
                            <a:srgbClr val="000000"/>
                          </a:solidFill>
                          <a:effectLst/>
                          <a:latin typeface="Arial"/>
                        </a:rPr>
                        <a:t>BASE:</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152</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64252">
                <a:tc>
                  <a:txBody>
                    <a:bodyPr/>
                    <a:lstStyle/>
                    <a:p>
                      <a:pPr algn="l" fontAlgn="t"/>
                      <a:r>
                        <a:rPr lang="en-US" sz="1000" b="0" i="0" u="none" strike="noStrike" dirty="0">
                          <a:solidFill>
                            <a:srgbClr val="000000"/>
                          </a:solidFill>
                          <a:effectLst/>
                          <a:latin typeface="Arial"/>
                        </a:rPr>
                        <a:t>My family and friends are always encouraging me to quit smoking/</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61% 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87% BD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37%</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64252">
                <a:tc>
                  <a:txBody>
                    <a:bodyPr/>
                    <a:lstStyle/>
                    <a:p>
                      <a:pPr algn="l" fontAlgn="t"/>
                      <a:r>
                        <a:rPr lang="en-US" sz="1000" b="0" i="0" u="none" strike="noStrike" dirty="0">
                          <a:solidFill>
                            <a:srgbClr val="000000"/>
                          </a:solidFill>
                          <a:effectLst/>
                          <a:latin typeface="Arial"/>
                        </a:rPr>
                        <a:t>Seeing ads about the harmful effects of smoking/</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make me want to quit.</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76% 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90% BD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364252">
                <a:tc>
                  <a:txBody>
                    <a:bodyPr/>
                    <a:lstStyle/>
                    <a:p>
                      <a:pPr algn="l" fontAlgn="t"/>
                      <a:r>
                        <a:rPr lang="en-US" sz="1000" b="0" i="0" u="none" strike="noStrike" dirty="0">
                          <a:solidFill>
                            <a:srgbClr val="000000"/>
                          </a:solidFill>
                          <a:effectLst/>
                          <a:latin typeface="Arial"/>
                        </a:rPr>
                        <a:t>E-cigarettes are the gateway to smoking cigarettes and using other tobacco products.</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64% 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73% 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246116">
                <a:tc>
                  <a:txBody>
                    <a:bodyPr/>
                    <a:lstStyle/>
                    <a:p>
                      <a:pPr algn="l" fontAlgn="t"/>
                      <a:r>
                        <a:rPr lang="en-US" sz="1000" b="0" i="0" u="none" strike="noStrike" dirty="0">
                          <a:solidFill>
                            <a:srgbClr val="000000"/>
                          </a:solidFill>
                          <a:effectLst/>
                          <a:latin typeface="Arial"/>
                        </a:rPr>
                        <a:t>I support a ban on smoking in all public places.</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88% CD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65% 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64252">
                <a:tc>
                  <a:txBody>
                    <a:bodyPr/>
                    <a:lstStyle/>
                    <a:p>
                      <a:pPr algn="l" fontAlgn="t"/>
                      <a:r>
                        <a:rPr lang="en-US" sz="1000" b="0" i="0" u="none" strike="noStrike">
                          <a:solidFill>
                            <a:srgbClr val="000000"/>
                          </a:solidFill>
                          <a:effectLst/>
                          <a:latin typeface="Arial"/>
                        </a:rPr>
                        <a:t>People think I'm stupid or "a bad person" because I choose to use tobacco products, smoke or vape.</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54% 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67% BD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36%</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64252">
                <a:tc>
                  <a:txBody>
                    <a:bodyPr/>
                    <a:lstStyle/>
                    <a:p>
                      <a:pPr algn="l" fontAlgn="t"/>
                      <a:r>
                        <a:rPr lang="en-US" sz="1000" b="0" i="0" u="none" strike="noStrike" dirty="0">
                          <a:solidFill>
                            <a:srgbClr val="000000"/>
                          </a:solidFill>
                          <a:effectLst/>
                          <a:latin typeface="Arial"/>
                        </a:rPr>
                        <a:t>E-cigarettes and </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products are less toxic or harmful compared to regular cigarettes.</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32%</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58% B</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52% B</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364252">
                <a:tc>
                  <a:txBody>
                    <a:bodyPr/>
                    <a:lstStyle/>
                    <a:p>
                      <a:pPr algn="l" fontAlgn="t"/>
                      <a:r>
                        <a:rPr lang="en-US" sz="1000" b="0" i="0" u="none" strike="noStrike" dirty="0">
                          <a:solidFill>
                            <a:srgbClr val="000000"/>
                          </a:solidFill>
                          <a:effectLst/>
                          <a:latin typeface="Arial"/>
                        </a:rPr>
                        <a:t>It's my right to use tobacco products anywhere I want. If others don't like it, they have the right to leave.</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61% B</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55% B</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364252">
                <a:tc>
                  <a:txBody>
                    <a:bodyPr/>
                    <a:lstStyle/>
                    <a:p>
                      <a:pPr algn="l" fontAlgn="t"/>
                      <a:r>
                        <a:rPr lang="en-US" sz="1000" b="0" i="0" u="none" strike="noStrike" dirty="0">
                          <a:solidFill>
                            <a:srgbClr val="000000"/>
                          </a:solidFill>
                          <a:effectLst/>
                          <a:latin typeface="Arial"/>
                        </a:rPr>
                        <a:t>I feel guilty when I see anti-tobacco or anti-</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ads because I smoke/</a:t>
                      </a:r>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48% 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75% BD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246116">
                <a:tc>
                  <a:txBody>
                    <a:bodyPr/>
                    <a:lstStyle/>
                    <a:p>
                      <a:pPr algn="l" fontAlgn="t"/>
                      <a:r>
                        <a:rPr lang="en-US" sz="1000" b="0" i="0" u="none" strike="noStrike" dirty="0">
                          <a:solidFill>
                            <a:srgbClr val="000000"/>
                          </a:solidFill>
                          <a:effectLst/>
                          <a:latin typeface="Arial"/>
                        </a:rPr>
                        <a:t>The harmful effects of second-hand smoke are grossly exaggerated.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62% BD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46% B</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472544">
                <a:tc>
                  <a:txBody>
                    <a:bodyPr/>
                    <a:lstStyle/>
                    <a:p>
                      <a:pPr algn="l" fontAlgn="t"/>
                      <a:r>
                        <a:rPr lang="en-US" sz="1000" b="0" i="0" u="none" strike="noStrike" dirty="0">
                          <a:solidFill>
                            <a:srgbClr val="000000"/>
                          </a:solidFill>
                          <a:effectLst/>
                          <a:latin typeface="Arial"/>
                        </a:rPr>
                        <a:t>People who smoke/</a:t>
                      </a:r>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have no consideration for the health of others who don't use tobacco products.</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39% 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58% BD</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9845" marR="9845" marT="98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bl>
          </a:graphicData>
        </a:graphic>
      </p:graphicFrame>
      <p:grpSp>
        <p:nvGrpSpPr>
          <p:cNvPr id="3" name="Group 2"/>
          <p:cNvGrpSpPr/>
          <p:nvPr/>
        </p:nvGrpSpPr>
        <p:grpSpPr>
          <a:xfrm>
            <a:off x="3651217" y="5925734"/>
            <a:ext cx="4360380" cy="277000"/>
            <a:chOff x="3651217" y="5925734"/>
            <a:chExt cx="4360380" cy="277000"/>
          </a:xfrm>
        </p:grpSpPr>
        <p:grpSp>
          <p:nvGrpSpPr>
            <p:cNvPr id="12" name="Group 11"/>
            <p:cNvGrpSpPr/>
            <p:nvPr/>
          </p:nvGrpSpPr>
          <p:grpSpPr>
            <a:xfrm>
              <a:off x="3651217" y="5925734"/>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5088467" y="5925735"/>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6519346" y="5925734"/>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194951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Anti-Smoking/</a:t>
            </a:r>
            <a:r>
              <a:rPr lang="en-US" sz="2000" b="1" dirty="0" err="1">
                <a:solidFill>
                  <a:schemeClr val="bg1"/>
                </a:solidFill>
              </a:rPr>
              <a:t>Vaping</a:t>
            </a:r>
            <a:r>
              <a:rPr lang="en-US" sz="2000" b="1" dirty="0">
                <a:solidFill>
                  <a:schemeClr val="bg1"/>
                </a:solidFill>
              </a:rPr>
              <a:t> Advertising</a:t>
            </a:r>
          </a:p>
        </p:txBody>
      </p:sp>
      <p:sp>
        <p:nvSpPr>
          <p:cNvPr id="7" name="Slide Number Placeholder 6"/>
          <p:cNvSpPr>
            <a:spLocks noGrp="1"/>
          </p:cNvSpPr>
          <p:nvPr>
            <p:ph type="sldNum" sz="quarter" idx="12"/>
          </p:nvPr>
        </p:nvSpPr>
        <p:spPr/>
        <p:txBody>
          <a:bodyPr/>
          <a:lstStyle/>
          <a:p>
            <a:fld id="{B7C5CABF-F878-C74C-8870-EC106A83C25A}" type="slidenum">
              <a:rPr lang="en-US" smtClean="0"/>
              <a:t>62</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941634588"/>
              </p:ext>
            </p:extLst>
          </p:nvPr>
        </p:nvGraphicFramePr>
        <p:xfrm>
          <a:off x="567859" y="1160445"/>
          <a:ext cx="4702644" cy="2651389"/>
        </p:xfrm>
        <a:graphic>
          <a:graphicData uri="http://schemas.openxmlformats.org/drawingml/2006/table">
            <a:tbl>
              <a:tblPr/>
              <a:tblGrid>
                <a:gridCol w="2095500">
                  <a:extLst>
                    <a:ext uri="{9D8B030D-6E8A-4147-A177-3AD203B41FA5}">
                      <a16:colId xmlns:a16="http://schemas.microsoft.com/office/drawing/2014/main" val="20000"/>
                    </a:ext>
                  </a:extLst>
                </a:gridCol>
                <a:gridCol w="807977">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910167">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HOW FEEL ABOUT ANTI-SMOKING/VAPING ADVERTISEMENTS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229923">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905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I read or listen to the message and think about quitting.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48%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38666">
                <a:tc>
                  <a:txBody>
                    <a:bodyPr/>
                    <a:lstStyle/>
                    <a:p>
                      <a:pPr algn="l" fontAlgn="t"/>
                      <a:r>
                        <a:rPr lang="en-US" sz="1000" b="0" i="0" u="none" strike="noStrike" dirty="0">
                          <a:solidFill>
                            <a:srgbClr val="000000"/>
                          </a:solidFill>
                          <a:effectLst/>
                          <a:latin typeface="Arial"/>
                        </a:rPr>
                        <a:t>I read or listen to the message and I am glad that I have already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457200">
                <a:tc>
                  <a:txBody>
                    <a:bodyPr/>
                    <a:lstStyle/>
                    <a:p>
                      <a:pPr algn="l" fontAlgn="t"/>
                      <a:r>
                        <a:rPr lang="en-US" sz="1000" b="0" i="0" u="none" strike="noStrike" dirty="0">
                          <a:solidFill>
                            <a:srgbClr val="000000"/>
                          </a:solidFill>
                          <a:effectLst/>
                          <a:latin typeface="Arial"/>
                        </a:rPr>
                        <a:t>I might read or listen to the message, but anti-smoking ads usually have little impact on 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 </a:t>
                      </a:r>
                      <a:r>
                        <a:rPr lang="en-US" sz="1000" b="0" i="0" u="none" strike="noStrike" dirty="0" err="1">
                          <a:solidFill>
                            <a:srgbClr val="000000"/>
                          </a:solidFill>
                          <a:effectLst/>
                          <a:latin typeface="Arial"/>
                        </a:rPr>
                        <a:t>bC</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04800">
                <a:tc>
                  <a:txBody>
                    <a:bodyPr/>
                    <a:lstStyle/>
                    <a:p>
                      <a:pPr algn="l" fontAlgn="t"/>
                      <a:r>
                        <a:rPr lang="en-US" sz="1000" b="0" i="0" u="none" strike="noStrike" dirty="0">
                          <a:solidFill>
                            <a:srgbClr val="000000"/>
                          </a:solidFill>
                          <a:effectLst/>
                          <a:latin typeface="Arial"/>
                        </a:rPr>
                        <a:t>I generally do not read or listen to anti-smoking advertisements.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cs-CZ" sz="1000" b="0" i="0" u="none" strike="noStrike" dirty="0">
                          <a:solidFill>
                            <a:srgbClr val="000000"/>
                          </a:solidFill>
                          <a:effectLst/>
                          <a:latin typeface="Arial"/>
                        </a:rPr>
                        <a:t>14% </a:t>
                      </a:r>
                      <a:r>
                        <a:rPr lang="cs-CZ" sz="1000" b="0" i="0" u="none" strike="noStrike" dirty="0" err="1">
                          <a:solidFill>
                            <a:srgbClr val="000000"/>
                          </a:solidFill>
                          <a:effectLst/>
                          <a:latin typeface="Arial"/>
                        </a:rPr>
                        <a:t>bc</a:t>
                      </a:r>
                      <a:endParaRPr lang="cs-CZ"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I don't pay any attention to anti-smoking advertisements.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95554064"/>
              </p:ext>
            </p:extLst>
          </p:nvPr>
        </p:nvGraphicFramePr>
        <p:xfrm>
          <a:off x="5810254" y="1160445"/>
          <a:ext cx="6011334" cy="4551274"/>
        </p:xfrm>
        <a:graphic>
          <a:graphicData uri="http://schemas.openxmlformats.org/drawingml/2006/table">
            <a:tbl>
              <a:tblPr/>
              <a:tblGrid>
                <a:gridCol w="3082545">
                  <a:extLst>
                    <a:ext uri="{9D8B030D-6E8A-4147-A177-3AD203B41FA5}">
                      <a16:colId xmlns:a16="http://schemas.microsoft.com/office/drawing/2014/main" val="20000"/>
                    </a:ext>
                  </a:extLst>
                </a:gridCol>
                <a:gridCol w="1002622">
                  <a:extLst>
                    <a:ext uri="{9D8B030D-6E8A-4147-A177-3AD203B41FA5}">
                      <a16:colId xmlns:a16="http://schemas.microsoft.com/office/drawing/2014/main" val="20001"/>
                    </a:ext>
                  </a:extLst>
                </a:gridCol>
                <a:gridCol w="920750">
                  <a:extLst>
                    <a:ext uri="{9D8B030D-6E8A-4147-A177-3AD203B41FA5}">
                      <a16:colId xmlns:a16="http://schemas.microsoft.com/office/drawing/2014/main" val="20002"/>
                    </a:ext>
                  </a:extLst>
                </a:gridCol>
                <a:gridCol w="1005417">
                  <a:extLst>
                    <a:ext uri="{9D8B030D-6E8A-4147-A177-3AD203B41FA5}">
                      <a16:colId xmlns:a16="http://schemas.microsoft.com/office/drawing/2014/main" val="20003"/>
                    </a:ext>
                  </a:extLst>
                </a:gridCol>
              </a:tblGrid>
              <a:tr h="391726">
                <a:tc>
                  <a:txBody>
                    <a:bodyPr/>
                    <a:lstStyle/>
                    <a:p>
                      <a:pPr algn="ctr" fontAlgn="b"/>
                      <a:r>
                        <a:rPr lang="en-US" sz="1000" b="1" i="0" u="none" strike="noStrike" dirty="0">
                          <a:solidFill>
                            <a:srgbClr val="000000"/>
                          </a:solidFill>
                          <a:effectLst/>
                          <a:latin typeface="Arial"/>
                        </a:rPr>
                        <a:t>TYPES ANTI-SMOKING/VAPING MESSAGES MOST LIKELY TO GRAB ATTENTION</a:t>
                      </a:r>
                    </a:p>
                  </a:txBody>
                  <a:tcPr marL="10587" marR="10587" marT="10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0587" marR="10587" marT="10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0587" marR="10587" marT="10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0587" marR="10587" marT="10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37634">
                <a:tc>
                  <a:txBody>
                    <a:bodyPr/>
                    <a:lstStyle/>
                    <a:p>
                      <a:pPr algn="ctr" fontAlgn="b"/>
                      <a:r>
                        <a:rPr lang="en-US" sz="1000" b="0" i="0" u="none" strike="noStrike" dirty="0">
                          <a:solidFill>
                            <a:srgbClr val="000000"/>
                          </a:solidFill>
                          <a:effectLst/>
                          <a:latin typeface="Arial"/>
                        </a:rPr>
                        <a:t> </a:t>
                      </a:r>
                    </a:p>
                  </a:txBody>
                  <a:tcPr marL="10587" marR="10587" marT="105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37634">
                <a:tc>
                  <a:txBody>
                    <a:bodyPr/>
                    <a:lstStyle/>
                    <a:p>
                      <a:pPr algn="l" fontAlgn="t"/>
                      <a:r>
                        <a:rPr lang="en-US" sz="1000" b="0" i="0" u="none" strike="noStrike">
                          <a:solidFill>
                            <a:srgbClr val="000000"/>
                          </a:solidFill>
                          <a:effectLst/>
                          <a:latin typeface="Arial"/>
                        </a:rPr>
                        <a:t>BASE:</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91726">
                <a:tc>
                  <a:txBody>
                    <a:bodyPr/>
                    <a:lstStyle/>
                    <a:p>
                      <a:pPr algn="l" fontAlgn="t"/>
                      <a:r>
                        <a:rPr lang="en-US" sz="1000" b="0" i="0" u="none" strike="noStrike" dirty="0">
                          <a:solidFill>
                            <a:srgbClr val="000000"/>
                          </a:solidFill>
                          <a:effectLst/>
                          <a:latin typeface="Arial"/>
                        </a:rPr>
                        <a:t>Fact-based ads that show information or data from research about the effects of smoking</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49%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31%</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91726">
                <a:tc>
                  <a:txBody>
                    <a:bodyPr/>
                    <a:lstStyle/>
                    <a:p>
                      <a:pPr algn="l" fontAlgn="t"/>
                      <a:r>
                        <a:rPr lang="en-US" sz="1000" b="0" i="0" u="none" strike="noStrike" dirty="0">
                          <a:solidFill>
                            <a:srgbClr val="000000"/>
                          </a:solidFill>
                          <a:effectLst/>
                          <a:latin typeface="Arial"/>
                        </a:rPr>
                        <a:t>Highly graphic advertisements that show physical damage to the human body caused by smoking</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47% CD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34%</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32%</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338129">
                <a:tc>
                  <a:txBody>
                    <a:bodyPr/>
                    <a:lstStyle/>
                    <a:p>
                      <a:pPr algn="l" fontAlgn="t"/>
                      <a:r>
                        <a:rPr lang="en-US" sz="1000" b="0" i="0" u="none" strike="noStrike" dirty="0">
                          <a:solidFill>
                            <a:srgbClr val="000000"/>
                          </a:solidFill>
                          <a:effectLst/>
                          <a:latin typeface="Arial"/>
                        </a:rPr>
                        <a:t>Emotional ads featuring the personal stories of the consequences of smoking</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41%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35%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91726">
                <a:tc>
                  <a:txBody>
                    <a:bodyPr/>
                    <a:lstStyle/>
                    <a:p>
                      <a:pPr algn="l" fontAlgn="t"/>
                      <a:r>
                        <a:rPr lang="en-US" sz="1000" b="0" i="0" u="none" strike="noStrike" dirty="0">
                          <a:solidFill>
                            <a:srgbClr val="000000"/>
                          </a:solidFill>
                          <a:effectLst/>
                          <a:latin typeface="Arial"/>
                        </a:rPr>
                        <a:t>Personal stories about how someone quit and how much better they feel now that they've quit</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36%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35%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91726">
                <a:tc>
                  <a:txBody>
                    <a:bodyPr/>
                    <a:lstStyle/>
                    <a:p>
                      <a:pPr algn="l" fontAlgn="t"/>
                      <a:r>
                        <a:rPr lang="en-US" sz="1000" b="0" i="0" u="none" strike="noStrike" dirty="0">
                          <a:solidFill>
                            <a:srgbClr val="000000"/>
                          </a:solidFill>
                          <a:effectLst/>
                          <a:latin typeface="Arial"/>
                        </a:rPr>
                        <a:t>Depictions of family scenes with a family member missing because of smoking-related death</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34%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264680">
                <a:tc>
                  <a:txBody>
                    <a:bodyPr/>
                    <a:lstStyle/>
                    <a:p>
                      <a:pPr algn="l" fontAlgn="t"/>
                      <a:r>
                        <a:rPr lang="en-US" sz="1000" b="0" i="0" u="none" strike="noStrike" dirty="0">
                          <a:solidFill>
                            <a:srgbClr val="000000"/>
                          </a:solidFill>
                          <a:effectLst/>
                          <a:latin typeface="Arial"/>
                        </a:rPr>
                        <a:t>Humorous ads that highlight the ridiculous nature of smoking</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28%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19%</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264680">
                <a:tc>
                  <a:txBody>
                    <a:bodyPr/>
                    <a:lstStyle/>
                    <a:p>
                      <a:pPr algn="l" fontAlgn="t"/>
                      <a:r>
                        <a:rPr lang="en-US" sz="1000" b="0" i="0" u="none" strike="noStrike" dirty="0">
                          <a:solidFill>
                            <a:srgbClr val="000000"/>
                          </a:solidFill>
                          <a:effectLst/>
                          <a:latin typeface="Arial"/>
                        </a:rPr>
                        <a:t>Ads showing a person being exposed to second-hand smoke</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28%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264680">
                <a:tc>
                  <a:txBody>
                    <a:bodyPr/>
                    <a:lstStyle/>
                    <a:p>
                      <a:pPr algn="l" fontAlgn="t"/>
                      <a:r>
                        <a:rPr lang="en-US" sz="1000" b="0" i="0" u="none" strike="noStrike" dirty="0">
                          <a:solidFill>
                            <a:srgbClr val="000000"/>
                          </a:solidFill>
                          <a:effectLst/>
                          <a:latin typeface="Arial"/>
                        </a:rPr>
                        <a:t>Anti-tobacco industry ads that depict the victims of tobacco</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264680">
                <a:tc>
                  <a:txBody>
                    <a:bodyPr/>
                    <a:lstStyle/>
                    <a:p>
                      <a:pPr algn="l" fontAlgn="t"/>
                      <a:r>
                        <a:rPr lang="en-US" sz="1000" b="0" i="0" u="none" strike="noStrike" dirty="0">
                          <a:solidFill>
                            <a:srgbClr val="000000"/>
                          </a:solidFill>
                          <a:effectLst/>
                          <a:latin typeface="Arial"/>
                        </a:rPr>
                        <a:t>Ads showing social rejection of smokers by peers</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391726">
                <a:tc>
                  <a:txBody>
                    <a:bodyPr/>
                    <a:lstStyle/>
                    <a:p>
                      <a:pPr algn="l" fontAlgn="t"/>
                      <a:r>
                        <a:rPr lang="en-US" sz="1000" b="0" i="0" u="none" strike="noStrike" dirty="0">
                          <a:solidFill>
                            <a:srgbClr val="000000"/>
                          </a:solidFill>
                          <a:effectLst/>
                          <a:latin typeface="Arial"/>
                        </a:rPr>
                        <a:t>Appeals from popular, well-know actors/actresses, sports figures, musicians, etc.</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 D</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137634">
                <a:tc>
                  <a:txBody>
                    <a:bodyPr/>
                    <a:lstStyle/>
                    <a:p>
                      <a:pPr algn="l" fontAlgn="t"/>
                      <a:r>
                        <a:rPr lang="en-US" sz="1000" b="0" i="0" u="none" strike="noStrike" dirty="0">
                          <a:solidFill>
                            <a:srgbClr val="000000"/>
                          </a:solidFill>
                          <a:effectLst/>
                          <a:latin typeface="Arial"/>
                        </a:rPr>
                        <a:t>Other</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r h="137634">
                <a:tc>
                  <a:txBody>
                    <a:bodyPr/>
                    <a:lstStyle/>
                    <a:p>
                      <a:pPr algn="l" fontAlgn="t"/>
                      <a:r>
                        <a:rPr lang="en-US" sz="1000" b="0" i="0" u="none" strike="noStrike" dirty="0">
                          <a:solidFill>
                            <a:srgbClr val="000000"/>
                          </a:solidFill>
                          <a:effectLst/>
                          <a:latin typeface="Arial"/>
                        </a:rPr>
                        <a:t>None of the above</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28% BC</a:t>
                      </a:r>
                    </a:p>
                  </a:txBody>
                  <a:tcPr marL="10587" marR="10587" marT="105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4"/>
                  </a:ext>
                </a:extLst>
              </a:tr>
            </a:tbl>
          </a:graphicData>
        </a:graphic>
      </p:graphicFrame>
      <p:grpSp>
        <p:nvGrpSpPr>
          <p:cNvPr id="10" name="Group 9"/>
          <p:cNvGrpSpPr/>
          <p:nvPr/>
        </p:nvGrpSpPr>
        <p:grpSpPr>
          <a:xfrm>
            <a:off x="994832" y="4484289"/>
            <a:ext cx="1492251" cy="869676"/>
            <a:chOff x="7164916" y="4381486"/>
            <a:chExt cx="1492251" cy="869676"/>
          </a:xfrm>
        </p:grpSpPr>
        <p:grpSp>
          <p:nvGrpSpPr>
            <p:cNvPr id="11" name="Group 10"/>
            <p:cNvGrpSpPr/>
            <p:nvPr/>
          </p:nvGrpSpPr>
          <p:grpSpPr>
            <a:xfrm>
              <a:off x="7217833" y="4381486"/>
              <a:ext cx="1195914" cy="277000"/>
              <a:chOff x="7217833" y="4053413"/>
              <a:chExt cx="1195914" cy="277000"/>
            </a:xfrm>
          </p:grpSpPr>
          <p:sp>
            <p:nvSpPr>
              <p:cNvPr id="19" name="Rectangle 18"/>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2" name="Group 11"/>
            <p:cNvGrpSpPr/>
            <p:nvPr/>
          </p:nvGrpSpPr>
          <p:grpSpPr>
            <a:xfrm>
              <a:off x="7164918" y="4675708"/>
              <a:ext cx="1206500" cy="276999"/>
              <a:chOff x="7164918" y="4516963"/>
              <a:chExt cx="1206500" cy="276999"/>
            </a:xfrm>
          </p:grpSpPr>
          <p:sp>
            <p:nvSpPr>
              <p:cNvPr id="17" name="Rectangle 16"/>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3" name="Group 12"/>
            <p:cNvGrpSpPr/>
            <p:nvPr/>
          </p:nvGrpSpPr>
          <p:grpSpPr>
            <a:xfrm>
              <a:off x="7164916" y="4974163"/>
              <a:ext cx="1492251" cy="276999"/>
              <a:chOff x="7164916" y="4974163"/>
              <a:chExt cx="1492251" cy="276999"/>
            </a:xfrm>
          </p:grpSpPr>
          <p:sp>
            <p:nvSpPr>
              <p:cNvPr id="14" name="Rectangle 13"/>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3997568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Preferred Media and Health Issues</a:t>
            </a:r>
          </a:p>
        </p:txBody>
      </p:sp>
      <p:sp>
        <p:nvSpPr>
          <p:cNvPr id="7" name="Slide Number Placeholder 6"/>
          <p:cNvSpPr>
            <a:spLocks noGrp="1"/>
          </p:cNvSpPr>
          <p:nvPr>
            <p:ph type="sldNum" sz="quarter" idx="12"/>
          </p:nvPr>
        </p:nvSpPr>
        <p:spPr/>
        <p:txBody>
          <a:bodyPr/>
          <a:lstStyle/>
          <a:p>
            <a:fld id="{B7C5CABF-F878-C74C-8870-EC106A83C25A}" type="slidenum">
              <a:rPr lang="en-US" smtClean="0"/>
              <a:t>63</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10" name="Table 9"/>
          <p:cNvGraphicFramePr>
            <a:graphicFrameLocks noGrp="1"/>
          </p:cNvGraphicFramePr>
          <p:nvPr>
            <p:extLst>
              <p:ext uri="{D42A27DB-BD31-4B8C-83A1-F6EECF244321}">
                <p14:modId xmlns:p14="http://schemas.microsoft.com/office/powerpoint/2010/main" val="710573809"/>
              </p:ext>
            </p:extLst>
          </p:nvPr>
        </p:nvGraphicFramePr>
        <p:xfrm>
          <a:off x="326603" y="987777"/>
          <a:ext cx="5651500" cy="2827865"/>
        </p:xfrm>
        <a:graphic>
          <a:graphicData uri="http://schemas.openxmlformats.org/drawingml/2006/table">
            <a:tbl>
              <a:tblPr/>
              <a:tblGrid>
                <a:gridCol w="3135419">
                  <a:extLst>
                    <a:ext uri="{9D8B030D-6E8A-4147-A177-3AD203B41FA5}">
                      <a16:colId xmlns:a16="http://schemas.microsoft.com/office/drawing/2014/main" val="20000"/>
                    </a:ext>
                  </a:extLst>
                </a:gridCol>
                <a:gridCol w="822747">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836084">
                  <a:extLst>
                    <a:ext uri="{9D8B030D-6E8A-4147-A177-3AD203B41FA5}">
                      <a16:colId xmlns:a16="http://schemas.microsoft.com/office/drawing/2014/main" val="20003"/>
                    </a:ext>
                  </a:extLst>
                </a:gridCol>
              </a:tblGrid>
              <a:tr h="152400">
                <a:tc>
                  <a:txBody>
                    <a:bodyPr/>
                    <a:lstStyle/>
                    <a:p>
                      <a:pPr algn="ctr" fontAlgn="b"/>
                      <a:r>
                        <a:rPr lang="en-US" sz="1000" b="1" i="0" u="none" strike="noStrike" dirty="0">
                          <a:solidFill>
                            <a:srgbClr val="000000"/>
                          </a:solidFill>
                          <a:effectLst/>
                          <a:latin typeface="Arial"/>
                        </a:rPr>
                        <a:t>TYPES MEDIA MOST LIKELY TO GRAB ATTENTION WITH ANTI-SMOKING MESSAGE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An ad during a TV show I watch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59%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An ad on a social media site I use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79915">
                <a:tc>
                  <a:txBody>
                    <a:bodyPr/>
                    <a:lstStyle/>
                    <a:p>
                      <a:pPr algn="l" fontAlgn="t"/>
                      <a:r>
                        <a:rPr lang="en-US" sz="1000" b="0" i="0" u="none" strike="noStrike">
                          <a:solidFill>
                            <a:srgbClr val="000000"/>
                          </a:solidFill>
                          <a:effectLst/>
                          <a:latin typeface="Arial"/>
                        </a:rPr>
                        <a:t>An ad on a website I frequently visit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An ad on a billboard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11150">
                <a:tc>
                  <a:txBody>
                    <a:bodyPr/>
                    <a:lstStyle/>
                    <a:p>
                      <a:pPr algn="l" fontAlgn="t"/>
                      <a:r>
                        <a:rPr lang="en-US" sz="1000" b="0" i="0" u="none" strike="noStrike" dirty="0">
                          <a:solidFill>
                            <a:srgbClr val="000000"/>
                          </a:solidFill>
                          <a:effectLst/>
                          <a:latin typeface="Arial"/>
                        </a:rPr>
                        <a:t>An ad in a store where I typically purchase smoking or </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 radio ad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6633">
                <a:tc>
                  <a:txBody>
                    <a:bodyPr/>
                    <a:lstStyle/>
                    <a:p>
                      <a:pPr algn="l" fontAlgn="t"/>
                      <a:r>
                        <a:rPr lang="en-US" sz="1000" b="0" i="0" u="none" strike="noStrike" dirty="0">
                          <a:solidFill>
                            <a:srgbClr val="000000"/>
                          </a:solidFill>
                          <a:effectLst/>
                          <a:latin typeface="Arial"/>
                        </a:rPr>
                        <a:t>A brochure provided by my healthcare provider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23% </a:t>
                      </a:r>
                      <a:r>
                        <a:rPr lang="en-US" sz="1000" b="0" i="0" u="none" strike="noStrike" dirty="0" err="1">
                          <a:solidFill>
                            <a:srgbClr val="000000"/>
                          </a:solidFill>
                          <a:effectLst/>
                          <a:latin typeface="Arial"/>
                        </a:rPr>
                        <a:t>cD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An ad in a newspaper or magazine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23%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96850">
                <a:tc>
                  <a:txBody>
                    <a:bodyPr/>
                    <a:lstStyle/>
                    <a:p>
                      <a:pPr algn="l" fontAlgn="t"/>
                      <a:r>
                        <a:rPr lang="en-US" sz="1000" b="0" i="0" u="none" strike="noStrike" dirty="0">
                          <a:solidFill>
                            <a:srgbClr val="000000"/>
                          </a:solidFill>
                          <a:effectLst/>
                          <a:latin typeface="Arial"/>
                        </a:rPr>
                        <a:t>An ad posted at my school or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16% CD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52400">
                <a:tc>
                  <a:txBody>
                    <a:bodyPr/>
                    <a:lstStyle/>
                    <a:p>
                      <a:pPr algn="l" fontAlgn="t"/>
                      <a:r>
                        <a:rPr lang="en-US" sz="1000" b="0" i="0" u="none" strike="noStrike" dirty="0">
                          <a:solidFill>
                            <a:srgbClr val="000000"/>
                          </a:solidFill>
                          <a:effectLst/>
                          <a:latin typeface="Arial"/>
                        </a:rPr>
                        <a:t>An ad I receive in the mail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27%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5278912"/>
              </p:ext>
            </p:extLst>
          </p:nvPr>
        </p:nvGraphicFramePr>
        <p:xfrm>
          <a:off x="6722533" y="987777"/>
          <a:ext cx="4337050" cy="1879600"/>
        </p:xfrm>
        <a:graphic>
          <a:graphicData uri="http://schemas.openxmlformats.org/drawingml/2006/table">
            <a:tbl>
              <a:tblPr/>
              <a:tblGrid>
                <a:gridCol w="1744133">
                  <a:extLst>
                    <a:ext uri="{9D8B030D-6E8A-4147-A177-3AD203B41FA5}">
                      <a16:colId xmlns:a16="http://schemas.microsoft.com/office/drawing/2014/main" val="20000"/>
                    </a:ext>
                  </a:extLst>
                </a:gridCol>
                <a:gridCol w="867834">
                  <a:extLst>
                    <a:ext uri="{9D8B030D-6E8A-4147-A177-3AD203B41FA5}">
                      <a16:colId xmlns:a16="http://schemas.microsoft.com/office/drawing/2014/main" val="20001"/>
                    </a:ext>
                  </a:extLst>
                </a:gridCol>
                <a:gridCol w="878416">
                  <a:extLst>
                    <a:ext uri="{9D8B030D-6E8A-4147-A177-3AD203B41FA5}">
                      <a16:colId xmlns:a16="http://schemas.microsoft.com/office/drawing/2014/main" val="20002"/>
                    </a:ext>
                  </a:extLst>
                </a:gridCol>
                <a:gridCol w="846667">
                  <a:extLst>
                    <a:ext uri="{9D8B030D-6E8A-4147-A177-3AD203B41FA5}">
                      <a16:colId xmlns:a16="http://schemas.microsoft.com/office/drawing/2014/main" val="20003"/>
                    </a:ext>
                  </a:extLst>
                </a:gridCol>
              </a:tblGrid>
              <a:tr h="228600">
                <a:tc>
                  <a:txBody>
                    <a:bodyPr/>
                    <a:lstStyle/>
                    <a:p>
                      <a:pPr algn="ctr" fontAlgn="b"/>
                      <a:r>
                        <a:rPr lang="en-US" sz="1000" b="1" i="0" u="none" strike="noStrike" dirty="0">
                          <a:solidFill>
                            <a:srgbClr val="000000"/>
                          </a:solidFill>
                          <a:effectLst/>
                          <a:latin typeface="Arial"/>
                        </a:rPr>
                        <a:t>HEALTH ISSUES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l"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High blood pressure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Asthma</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COPD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Chronic bronchitis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Heart disease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Cancer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Emphysema</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63%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pSp>
        <p:nvGrpSpPr>
          <p:cNvPr id="12" name="Group 11"/>
          <p:cNvGrpSpPr/>
          <p:nvPr/>
        </p:nvGrpSpPr>
        <p:grpSpPr>
          <a:xfrm>
            <a:off x="9524999" y="4190067"/>
            <a:ext cx="1492251" cy="869676"/>
            <a:chOff x="7164916" y="4381486"/>
            <a:chExt cx="1492251" cy="869676"/>
          </a:xfrm>
        </p:grpSpPr>
        <p:grpSp>
          <p:nvGrpSpPr>
            <p:cNvPr id="13" name="Group 12"/>
            <p:cNvGrpSpPr/>
            <p:nvPr/>
          </p:nvGrpSpPr>
          <p:grpSpPr>
            <a:xfrm>
              <a:off x="7217833" y="4381486"/>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4" name="Group 13"/>
            <p:cNvGrpSpPr/>
            <p:nvPr/>
          </p:nvGrpSpPr>
          <p:grpSpPr>
            <a:xfrm>
              <a:off x="7164918" y="4675708"/>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6" name="Group 15"/>
            <p:cNvGrpSpPr/>
            <p:nvPr/>
          </p:nvGrpSpPr>
          <p:grpSpPr>
            <a:xfrm>
              <a:off x="7164916" y="4974163"/>
              <a:ext cx="1492251" cy="276999"/>
              <a:chOff x="7164916" y="4974163"/>
              <a:chExt cx="1492251" cy="276999"/>
            </a:xfrm>
          </p:grpSpPr>
          <p:sp>
            <p:nvSpPr>
              <p:cNvPr id="17" name="Rectangle 16"/>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819393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Influencers and Resources</a:t>
            </a:r>
          </a:p>
        </p:txBody>
      </p:sp>
      <p:sp>
        <p:nvSpPr>
          <p:cNvPr id="7" name="Slide Number Placeholder 6"/>
          <p:cNvSpPr>
            <a:spLocks noGrp="1"/>
          </p:cNvSpPr>
          <p:nvPr>
            <p:ph type="sldNum" sz="quarter" idx="12"/>
          </p:nvPr>
        </p:nvSpPr>
        <p:spPr/>
        <p:txBody>
          <a:bodyPr/>
          <a:lstStyle/>
          <a:p>
            <a:fld id="{B7C5CABF-F878-C74C-8870-EC106A83C25A}" type="slidenum">
              <a:rPr lang="en-US" smtClean="0"/>
              <a:t>64</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554729945"/>
              </p:ext>
            </p:extLst>
          </p:nvPr>
        </p:nvGraphicFramePr>
        <p:xfrm>
          <a:off x="359834" y="957793"/>
          <a:ext cx="5069693" cy="4216100"/>
        </p:xfrm>
        <a:graphic>
          <a:graphicData uri="http://schemas.openxmlformats.org/drawingml/2006/table">
            <a:tbl>
              <a:tblPr/>
              <a:tblGrid>
                <a:gridCol w="2380404">
                  <a:extLst>
                    <a:ext uri="{9D8B030D-6E8A-4147-A177-3AD203B41FA5}">
                      <a16:colId xmlns:a16="http://schemas.microsoft.com/office/drawing/2014/main" val="20000"/>
                    </a:ext>
                  </a:extLst>
                </a:gridCol>
                <a:gridCol w="1027239">
                  <a:extLst>
                    <a:ext uri="{9D8B030D-6E8A-4147-A177-3AD203B41FA5}">
                      <a16:colId xmlns:a16="http://schemas.microsoft.com/office/drawing/2014/main" val="20001"/>
                    </a:ext>
                  </a:extLst>
                </a:gridCol>
                <a:gridCol w="831025">
                  <a:extLst>
                    <a:ext uri="{9D8B030D-6E8A-4147-A177-3AD203B41FA5}">
                      <a16:colId xmlns:a16="http://schemas.microsoft.com/office/drawing/2014/main" val="20002"/>
                    </a:ext>
                  </a:extLst>
                </a:gridCol>
                <a:gridCol w="831025">
                  <a:extLst>
                    <a:ext uri="{9D8B030D-6E8A-4147-A177-3AD203B41FA5}">
                      <a16:colId xmlns:a16="http://schemas.microsoft.com/office/drawing/2014/main" val="20003"/>
                    </a:ext>
                  </a:extLst>
                </a:gridCol>
              </a:tblGrid>
              <a:tr h="565559">
                <a:tc>
                  <a:txBody>
                    <a:bodyPr/>
                    <a:lstStyle/>
                    <a:p>
                      <a:pPr algn="ctr" fontAlgn="b"/>
                      <a:r>
                        <a:rPr lang="en-US" sz="1000" b="1" i="0" u="none" strike="noStrike" dirty="0">
                          <a:solidFill>
                            <a:srgbClr val="000000"/>
                          </a:solidFill>
                          <a:effectLst/>
                          <a:latin typeface="Arial"/>
                        </a:rPr>
                        <a:t>SOURCES MOST LIKELY TO CONVINCE YOU TO QUIT SMOKING/USING TOBACCO OR VAPING PRODUCTS</a:t>
                      </a:r>
                    </a:p>
                  </a:txBody>
                  <a:tcPr marL="11542" marR="11542" marT="11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1542" marR="11542" marT="11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1542" marR="11542" marT="11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1542" marR="11542" marT="11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0046">
                <a:tc>
                  <a:txBody>
                    <a:bodyPr/>
                    <a:lstStyle/>
                    <a:p>
                      <a:pPr algn="ctr" fontAlgn="b"/>
                      <a:r>
                        <a:rPr lang="en-US" sz="1000" b="0" i="0" u="none" strike="noStrike" dirty="0">
                          <a:solidFill>
                            <a:srgbClr val="000000"/>
                          </a:solidFill>
                          <a:effectLst/>
                          <a:latin typeface="Arial"/>
                        </a:rPr>
                        <a:t> </a:t>
                      </a:r>
                    </a:p>
                  </a:txBody>
                  <a:tcPr marL="11542" marR="11542" marT="115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0046">
                <a:tc>
                  <a:txBody>
                    <a:bodyPr/>
                    <a:lstStyle/>
                    <a:p>
                      <a:pPr algn="l" fontAlgn="t"/>
                      <a:r>
                        <a:rPr lang="en-US" sz="1000" b="0" i="0" u="none" strike="noStrike">
                          <a:solidFill>
                            <a:srgbClr val="000000"/>
                          </a:solidFill>
                          <a:effectLst/>
                          <a:latin typeface="Arial"/>
                        </a:rPr>
                        <a:t>BASE:</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223</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0046">
                <a:tc>
                  <a:txBody>
                    <a:bodyPr/>
                    <a:lstStyle/>
                    <a:p>
                      <a:pPr algn="l" fontAlgn="t"/>
                      <a:r>
                        <a:rPr lang="en-US" sz="1000" b="0" i="0" u="none" strike="noStrike">
                          <a:solidFill>
                            <a:srgbClr val="000000"/>
                          </a:solidFill>
                          <a:effectLst/>
                          <a:latin typeface="Arial"/>
                        </a:rPr>
                        <a:t>Family members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53%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46%</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44%</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0046">
                <a:tc>
                  <a:txBody>
                    <a:bodyPr/>
                    <a:lstStyle/>
                    <a:p>
                      <a:pPr algn="l" fontAlgn="t"/>
                      <a:r>
                        <a:rPr lang="en-US" sz="1000" b="0" i="0" u="none" strike="noStrike" dirty="0">
                          <a:solidFill>
                            <a:srgbClr val="000000"/>
                          </a:solidFill>
                          <a:effectLst/>
                          <a:latin typeface="Arial"/>
                        </a:rPr>
                        <a:t>Doctor/healthcare provider</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59% CD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37%</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31%</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0046">
                <a:tc>
                  <a:txBody>
                    <a:bodyPr/>
                    <a:lstStyle/>
                    <a:p>
                      <a:pPr algn="l" fontAlgn="t"/>
                      <a:r>
                        <a:rPr lang="en-US" sz="1000" b="0" i="0" u="none" strike="noStrike">
                          <a:solidFill>
                            <a:srgbClr val="000000"/>
                          </a:solidFill>
                          <a:effectLst/>
                          <a:latin typeface="Arial"/>
                        </a:rPr>
                        <a:t>Friends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44%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36%</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0046">
                <a:tc>
                  <a:txBody>
                    <a:bodyPr/>
                    <a:lstStyle/>
                    <a:p>
                      <a:pPr algn="l" fontAlgn="t"/>
                      <a:r>
                        <a:rPr lang="en-US" sz="1000" b="0" i="0" u="none" strike="noStrike" dirty="0">
                          <a:solidFill>
                            <a:srgbClr val="000000"/>
                          </a:solidFill>
                          <a:effectLst/>
                          <a:latin typeface="Arial"/>
                        </a:rPr>
                        <a:t>Peers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19%</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427054">
                <a:tc>
                  <a:txBody>
                    <a:bodyPr/>
                    <a:lstStyle/>
                    <a:p>
                      <a:pPr algn="l" fontAlgn="t"/>
                      <a:r>
                        <a:rPr lang="en-US" sz="1000" b="0" i="0" u="none" strike="noStrike" dirty="0">
                          <a:solidFill>
                            <a:srgbClr val="000000"/>
                          </a:solidFill>
                          <a:effectLst/>
                          <a:latin typeface="Arial"/>
                        </a:rPr>
                        <a:t>Stories or ads with facts or statistics about the dangers of e-cigarettes and </a:t>
                      </a:r>
                      <a:r>
                        <a:rPr lang="en-US" sz="1000" b="0" i="0" u="none" strike="noStrike" dirty="0" err="1">
                          <a:solidFill>
                            <a:srgbClr val="000000"/>
                          </a:solidFill>
                          <a:effectLst/>
                          <a:latin typeface="Arial"/>
                        </a:rPr>
                        <a:t>vaping</a:t>
                      </a:r>
                      <a:r>
                        <a:rPr lang="en-US" sz="1000" b="0" i="0" u="none" strike="noStrike" dirty="0">
                          <a:solidFill>
                            <a:srgbClr val="000000"/>
                          </a:solidFill>
                          <a:effectLst/>
                          <a:latin typeface="Arial"/>
                        </a:rPr>
                        <a:t> products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29%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34%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64838">
                <a:tc>
                  <a:txBody>
                    <a:bodyPr/>
                    <a:lstStyle/>
                    <a:p>
                      <a:pPr algn="l" fontAlgn="t"/>
                      <a:r>
                        <a:rPr lang="en-US" sz="1000" b="0" i="0" u="none" strike="noStrike" dirty="0">
                          <a:solidFill>
                            <a:srgbClr val="000000"/>
                          </a:solidFill>
                          <a:effectLst/>
                          <a:latin typeface="Arial"/>
                        </a:rPr>
                        <a:t>Stories/testimonials from other adults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22%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22%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0046">
                <a:tc>
                  <a:txBody>
                    <a:bodyPr/>
                    <a:lstStyle/>
                    <a:p>
                      <a:pPr algn="l" fontAlgn="t"/>
                      <a:r>
                        <a:rPr lang="en-US" sz="1000" b="0" i="0" u="none" strike="noStrike" dirty="0">
                          <a:solidFill>
                            <a:srgbClr val="000000"/>
                          </a:solidFill>
                          <a:effectLst/>
                          <a:latin typeface="Arial"/>
                        </a:rPr>
                        <a:t>Co-workers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42974">
                <a:tc>
                  <a:txBody>
                    <a:bodyPr/>
                    <a:lstStyle/>
                    <a:p>
                      <a:pPr algn="l" fontAlgn="t"/>
                      <a:r>
                        <a:rPr lang="en-US" sz="1000" b="0" i="0" u="none" strike="noStrike" dirty="0">
                          <a:solidFill>
                            <a:srgbClr val="000000"/>
                          </a:solidFill>
                          <a:effectLst/>
                          <a:latin typeface="Arial"/>
                        </a:rPr>
                        <a:t>Stories or ads on health-related websites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22%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317699">
                <a:tc>
                  <a:txBody>
                    <a:bodyPr/>
                    <a:lstStyle/>
                    <a:p>
                      <a:pPr algn="l" fontAlgn="t"/>
                      <a:r>
                        <a:rPr lang="en-US" sz="1000" b="0" i="0" u="none" strike="noStrike" dirty="0">
                          <a:solidFill>
                            <a:srgbClr val="000000"/>
                          </a:solidFill>
                          <a:effectLst/>
                          <a:latin typeface="Arial"/>
                        </a:rPr>
                        <a:t>Other trusted advisor like a teacher, mentor, coach, counselor, boss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 cd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50046">
                <a:tc>
                  <a:txBody>
                    <a:bodyPr/>
                    <a:lstStyle/>
                    <a:p>
                      <a:pPr algn="l" fontAlgn="t"/>
                      <a:r>
                        <a:rPr lang="en-US" sz="1000" b="0" i="0" u="none" strike="noStrike" dirty="0">
                          <a:solidFill>
                            <a:srgbClr val="000000"/>
                          </a:solidFill>
                          <a:effectLst/>
                          <a:latin typeface="Arial"/>
                        </a:rPr>
                        <a:t>Conversations on social media</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288550">
                <a:tc>
                  <a:txBody>
                    <a:bodyPr/>
                    <a:lstStyle/>
                    <a:p>
                      <a:pPr algn="l" fontAlgn="t"/>
                      <a:r>
                        <a:rPr lang="en-US" sz="1000" b="0" i="0" u="none" strike="noStrike" dirty="0">
                          <a:solidFill>
                            <a:srgbClr val="000000"/>
                          </a:solidFill>
                          <a:effectLst/>
                          <a:latin typeface="Arial"/>
                        </a:rPr>
                        <a:t>Entertainment, sports or social media figures</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r h="207633">
                <a:tc>
                  <a:txBody>
                    <a:bodyPr/>
                    <a:lstStyle/>
                    <a:p>
                      <a:pPr algn="l" fontAlgn="t"/>
                      <a:r>
                        <a:rPr lang="en-US" sz="1000" b="0" i="0" u="none" strike="noStrike" dirty="0">
                          <a:solidFill>
                            <a:srgbClr val="000000"/>
                          </a:solidFill>
                          <a:effectLst/>
                          <a:latin typeface="Arial"/>
                        </a:rPr>
                        <a:t>An anonymous helpline or online chat</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 D</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4"/>
                  </a:ext>
                </a:extLst>
              </a:tr>
              <a:tr h="288550">
                <a:tc>
                  <a:txBody>
                    <a:bodyPr/>
                    <a:lstStyle/>
                    <a:p>
                      <a:pPr algn="l" fontAlgn="t"/>
                      <a:r>
                        <a:rPr lang="en-US" sz="1000" b="0" i="0" u="none" strike="noStrike" dirty="0">
                          <a:solidFill>
                            <a:srgbClr val="000000"/>
                          </a:solidFill>
                          <a:effectLst/>
                          <a:latin typeface="Arial"/>
                        </a:rPr>
                        <a:t>Religious leader, such as a pastor, minister, imam, etc.</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5"/>
                  </a:ext>
                </a:extLst>
              </a:tr>
              <a:tr h="150046">
                <a:tc>
                  <a:txBody>
                    <a:bodyPr/>
                    <a:lstStyle/>
                    <a:p>
                      <a:pPr algn="l" fontAlgn="t"/>
                      <a:r>
                        <a:rPr lang="en-US" sz="1000" b="0" i="0" u="none" strike="noStrike" dirty="0">
                          <a:solidFill>
                            <a:srgbClr val="000000"/>
                          </a:solidFill>
                          <a:effectLst/>
                          <a:latin typeface="Arial"/>
                        </a:rPr>
                        <a:t>Other</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6"/>
                  </a:ext>
                </a:extLst>
              </a:tr>
              <a:tr h="150046">
                <a:tc>
                  <a:txBody>
                    <a:bodyPr/>
                    <a:lstStyle/>
                    <a:p>
                      <a:pPr algn="l" fontAlgn="t"/>
                      <a:r>
                        <a:rPr lang="en-US" sz="1000" b="0" i="0" u="none" strike="noStrike" dirty="0">
                          <a:solidFill>
                            <a:srgbClr val="000000"/>
                          </a:solidFill>
                          <a:effectLst/>
                          <a:latin typeface="Arial"/>
                        </a:rPr>
                        <a:t>None of the above</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 BC</a:t>
                      </a:r>
                    </a:p>
                  </a:txBody>
                  <a:tcPr marL="11542" marR="11542" marT="115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19261339"/>
              </p:ext>
            </p:extLst>
          </p:nvPr>
        </p:nvGraphicFramePr>
        <p:xfrm>
          <a:off x="6064250" y="984250"/>
          <a:ext cx="5582907" cy="3596217"/>
        </p:xfrm>
        <a:graphic>
          <a:graphicData uri="http://schemas.openxmlformats.org/drawingml/2006/table">
            <a:tbl>
              <a:tblPr/>
              <a:tblGrid>
                <a:gridCol w="2886274">
                  <a:extLst>
                    <a:ext uri="{9D8B030D-6E8A-4147-A177-3AD203B41FA5}">
                      <a16:colId xmlns:a16="http://schemas.microsoft.com/office/drawing/2014/main" val="20000"/>
                    </a:ext>
                  </a:extLst>
                </a:gridCol>
                <a:gridCol w="865717">
                  <a:extLst>
                    <a:ext uri="{9D8B030D-6E8A-4147-A177-3AD203B41FA5}">
                      <a16:colId xmlns:a16="http://schemas.microsoft.com/office/drawing/2014/main" val="20001"/>
                    </a:ext>
                  </a:extLst>
                </a:gridCol>
                <a:gridCol w="910166">
                  <a:extLst>
                    <a:ext uri="{9D8B030D-6E8A-4147-A177-3AD203B41FA5}">
                      <a16:colId xmlns:a16="http://schemas.microsoft.com/office/drawing/2014/main" val="20002"/>
                    </a:ext>
                  </a:extLst>
                </a:gridCol>
                <a:gridCol w="920750">
                  <a:extLst>
                    <a:ext uri="{9D8B030D-6E8A-4147-A177-3AD203B41FA5}">
                      <a16:colId xmlns:a16="http://schemas.microsoft.com/office/drawing/2014/main" val="20003"/>
                    </a:ext>
                  </a:extLst>
                </a:gridCol>
              </a:tblGrid>
              <a:tr h="317503">
                <a:tc>
                  <a:txBody>
                    <a:bodyPr/>
                    <a:lstStyle/>
                    <a:p>
                      <a:pPr algn="ctr" fontAlgn="b"/>
                      <a:r>
                        <a:rPr lang="en-US" sz="1000" b="1" i="0" u="none" strike="noStrike" dirty="0">
                          <a:solidFill>
                            <a:srgbClr val="000000"/>
                          </a:solidFill>
                          <a:effectLst/>
                          <a:latin typeface="Arial"/>
                        </a:rPr>
                        <a:t>IF DECIDE TO QUIT WHERE                           WOULD SEEK HELP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Doctor/healthcare provider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1447">
                <a:tc>
                  <a:txBody>
                    <a:bodyPr/>
                    <a:lstStyle/>
                    <a:p>
                      <a:pPr algn="l" fontAlgn="t"/>
                      <a:r>
                        <a:rPr lang="en-US" sz="1000" b="0" i="0" u="none" strike="noStrike" dirty="0">
                          <a:solidFill>
                            <a:srgbClr val="000000"/>
                          </a:solidFill>
                          <a:effectLst/>
                          <a:latin typeface="Arial"/>
                        </a:rPr>
                        <a:t>I could do it myself - I would not need help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34%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48%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a:solidFill>
                            <a:srgbClr val="000000"/>
                          </a:solidFill>
                          <a:effectLst/>
                          <a:latin typeface="Arial"/>
                        </a:rPr>
                        <a:t>Family members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Friends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15383">
                <a:tc>
                  <a:txBody>
                    <a:bodyPr/>
                    <a:lstStyle/>
                    <a:p>
                      <a:pPr algn="l" fontAlgn="t"/>
                      <a:r>
                        <a:rPr lang="en-US" sz="1000" b="0" i="0" u="none" strike="noStrike" dirty="0">
                          <a:solidFill>
                            <a:srgbClr val="000000"/>
                          </a:solidFill>
                          <a:effectLst/>
                          <a:latin typeface="Arial"/>
                        </a:rPr>
                        <a:t>Online to look for information/products to help me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04800">
                <a:tc>
                  <a:txBody>
                    <a:bodyPr/>
                    <a:lstStyle/>
                    <a:p>
                      <a:pPr algn="l" fontAlgn="t"/>
                      <a:r>
                        <a:rPr lang="en-US" sz="1000" b="0" i="0" u="none" strike="noStrike" dirty="0">
                          <a:solidFill>
                            <a:srgbClr val="000000"/>
                          </a:solidFill>
                          <a:effectLst/>
                          <a:latin typeface="Arial"/>
                        </a:rPr>
                        <a:t>A special program that helps people quit smoking/</a:t>
                      </a:r>
                      <a:r>
                        <a:rPr lang="en-US" sz="1000" b="0" i="0" u="none" strike="noStrike" dirty="0" err="1">
                          <a:solidFill>
                            <a:srgbClr val="000000"/>
                          </a:solidFill>
                          <a:effectLst/>
                          <a:latin typeface="Arial"/>
                        </a:rPr>
                        <a:t>vaping</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336550">
                <a:tc>
                  <a:txBody>
                    <a:bodyPr/>
                    <a:lstStyle/>
                    <a:p>
                      <a:pPr algn="l" fontAlgn="t"/>
                      <a:r>
                        <a:rPr lang="en-US" sz="1000" b="0" i="0" u="none" strike="noStrike" dirty="0">
                          <a:solidFill>
                            <a:srgbClr val="000000"/>
                          </a:solidFill>
                          <a:effectLst/>
                          <a:latin typeface="Arial"/>
                        </a:rPr>
                        <a:t>To a drugstore or pharmacy to look for information/products to help me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Peers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311150">
                <a:tc>
                  <a:txBody>
                    <a:bodyPr/>
                    <a:lstStyle/>
                    <a:p>
                      <a:pPr algn="l" fontAlgn="t"/>
                      <a:r>
                        <a:rPr lang="en-US" sz="1000" b="0" i="0" u="none" strike="noStrike" dirty="0">
                          <a:solidFill>
                            <a:srgbClr val="000000"/>
                          </a:solidFill>
                          <a:effectLst/>
                          <a:latin typeface="Arial"/>
                        </a:rPr>
                        <a:t>Social media to look for information/products to help me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332317">
                <a:tc>
                  <a:txBody>
                    <a:bodyPr/>
                    <a:lstStyle/>
                    <a:p>
                      <a:pPr algn="l" fontAlgn="t"/>
                      <a:r>
                        <a:rPr lang="en-US" sz="1000" b="0" i="0" u="none" strike="noStrike" dirty="0">
                          <a:solidFill>
                            <a:srgbClr val="000000"/>
                          </a:solidFill>
                          <a:effectLst/>
                          <a:latin typeface="Arial"/>
                        </a:rPr>
                        <a:t>Other trusted advisor like a teacher, mentor, coach, counselor, boss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152400">
                <a:tc>
                  <a:txBody>
                    <a:bodyPr/>
                    <a:lstStyle/>
                    <a:p>
                      <a:pPr algn="l" fontAlgn="t"/>
                      <a:r>
                        <a:rPr lang="en-US" sz="1000" b="0" i="0" u="none" strike="noStrike" dirty="0">
                          <a:solidFill>
                            <a:srgbClr val="000000"/>
                          </a:solidFill>
                          <a:effectLst/>
                          <a:latin typeface="Arial"/>
                        </a:rPr>
                        <a:t>A telephonic quit line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r h="152400">
                <a:tc>
                  <a:txBody>
                    <a:bodyPr/>
                    <a:lstStyle/>
                    <a:p>
                      <a:pPr algn="l" fontAlgn="t"/>
                      <a:r>
                        <a:rPr lang="en-US" sz="1000" b="0" i="0" u="none" strike="noStrike" dirty="0">
                          <a:solidFill>
                            <a:srgbClr val="000000"/>
                          </a:solidFill>
                          <a:effectLst/>
                          <a:latin typeface="Arial"/>
                        </a:rPr>
                        <a:t>Co-workers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4"/>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5"/>
                  </a:ext>
                </a:extLst>
              </a:tr>
            </a:tbl>
          </a:graphicData>
        </a:graphic>
      </p:graphicFrame>
      <p:grpSp>
        <p:nvGrpSpPr>
          <p:cNvPr id="9" name="Group 8"/>
          <p:cNvGrpSpPr/>
          <p:nvPr/>
        </p:nvGrpSpPr>
        <p:grpSpPr>
          <a:xfrm>
            <a:off x="3651217" y="5925734"/>
            <a:ext cx="4360380" cy="277000"/>
            <a:chOff x="3651217" y="5925734"/>
            <a:chExt cx="4360380" cy="277000"/>
          </a:xfrm>
        </p:grpSpPr>
        <p:grpSp>
          <p:nvGrpSpPr>
            <p:cNvPr id="10" name="Group 9"/>
            <p:cNvGrpSpPr/>
            <p:nvPr/>
          </p:nvGrpSpPr>
          <p:grpSpPr>
            <a:xfrm>
              <a:off x="3651217" y="5925734"/>
              <a:ext cx="1195914" cy="277000"/>
              <a:chOff x="7217833" y="4053413"/>
              <a:chExt cx="1195914" cy="277000"/>
            </a:xfrm>
          </p:grpSpPr>
          <p:sp>
            <p:nvSpPr>
              <p:cNvPr id="18" name="Rectangle 17"/>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1" name="Group 10"/>
            <p:cNvGrpSpPr/>
            <p:nvPr/>
          </p:nvGrpSpPr>
          <p:grpSpPr>
            <a:xfrm>
              <a:off x="5088467" y="5925735"/>
              <a:ext cx="1206500" cy="276999"/>
              <a:chOff x="7164918" y="4516963"/>
              <a:chExt cx="1206500" cy="276999"/>
            </a:xfrm>
          </p:grpSpPr>
          <p:sp>
            <p:nvSpPr>
              <p:cNvPr id="16" name="Rectangle 15"/>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2" name="Group 11"/>
            <p:cNvGrpSpPr/>
            <p:nvPr/>
          </p:nvGrpSpPr>
          <p:grpSpPr>
            <a:xfrm>
              <a:off x="6519346" y="5925734"/>
              <a:ext cx="1492251" cy="276999"/>
              <a:chOff x="7164916" y="4974163"/>
              <a:chExt cx="1492251" cy="276999"/>
            </a:xfrm>
          </p:grpSpPr>
          <p:sp>
            <p:nvSpPr>
              <p:cNvPr id="13" name="Rectangle 12"/>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1848777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Cigarette Users</a:t>
            </a:r>
          </a:p>
        </p:txBody>
      </p:sp>
      <p:sp>
        <p:nvSpPr>
          <p:cNvPr id="7" name="Slide Number Placeholder 6"/>
          <p:cNvSpPr>
            <a:spLocks noGrp="1"/>
          </p:cNvSpPr>
          <p:nvPr>
            <p:ph type="sldNum" sz="quarter" idx="12"/>
          </p:nvPr>
        </p:nvSpPr>
        <p:spPr/>
        <p:txBody>
          <a:bodyPr/>
          <a:lstStyle/>
          <a:p>
            <a:fld id="{B7C5CABF-F878-C74C-8870-EC106A83C25A}" type="slidenum">
              <a:rPr lang="en-US" smtClean="0"/>
              <a:t>65</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438252285"/>
              </p:ext>
            </p:extLst>
          </p:nvPr>
        </p:nvGraphicFramePr>
        <p:xfrm>
          <a:off x="518577" y="1117292"/>
          <a:ext cx="5054600" cy="19558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66700">
                <a:tc>
                  <a:txBody>
                    <a:bodyPr/>
                    <a:lstStyle/>
                    <a:p>
                      <a:pPr algn="ctr" fontAlgn="b"/>
                      <a:r>
                        <a:rPr lang="en-US" sz="1000" b="1" i="0" u="none" strike="noStrike" dirty="0">
                          <a:solidFill>
                            <a:srgbClr val="000000"/>
                          </a:solidFill>
                          <a:effectLst/>
                          <a:latin typeface="Arial"/>
                        </a:rPr>
                        <a:t>HOW OFTEN USE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Used Cigarettes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03200">
                <a:tc>
                  <a:txBody>
                    <a:bodyPr/>
                    <a:lstStyle/>
                    <a:p>
                      <a:pPr algn="l" fontAlgn="t"/>
                      <a:r>
                        <a:rPr lang="en-US" sz="1000" b="0" i="0" u="none" strike="noStrike" dirty="0">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72%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7800">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37328563"/>
              </p:ext>
            </p:extLst>
          </p:nvPr>
        </p:nvGraphicFramePr>
        <p:xfrm>
          <a:off x="518577" y="3500429"/>
          <a:ext cx="5054600" cy="18161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YEARS USED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Used Cigarettes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77800">
                <a:tc>
                  <a:txBody>
                    <a:bodyPr/>
                    <a:lstStyle/>
                    <a:p>
                      <a:pPr algn="l" fontAlgn="t"/>
                      <a:r>
                        <a:rPr lang="en-US" sz="1000" b="0" i="0" u="none" strike="noStrike" dirty="0">
                          <a:solidFill>
                            <a:srgbClr val="000000"/>
                          </a:solidFill>
                          <a:effectLst/>
                          <a:latin typeface="Arial"/>
                        </a:rPr>
                        <a:t>Less than one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7800">
                <a:tc>
                  <a:txBody>
                    <a:bodyPr/>
                    <a:lstStyle/>
                    <a:p>
                      <a:pPr algn="l" fontAlgn="t"/>
                      <a:r>
                        <a:rPr lang="en-US" sz="1000" b="0" i="0" u="none" strike="noStrike" dirty="0">
                          <a:solidFill>
                            <a:srgbClr val="000000"/>
                          </a:solidFill>
                          <a:effectLst/>
                          <a:latin typeface="Arial"/>
                        </a:rPr>
                        <a:t>1-3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4 to 6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7-10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11-20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19704101"/>
              </p:ext>
            </p:extLst>
          </p:nvPr>
        </p:nvGraphicFramePr>
        <p:xfrm>
          <a:off x="6191244" y="1117292"/>
          <a:ext cx="5278967" cy="2045003"/>
        </p:xfrm>
        <a:graphic>
          <a:graphicData uri="http://schemas.openxmlformats.org/drawingml/2006/table">
            <a:tbl>
              <a:tblPr/>
              <a:tblGrid>
                <a:gridCol w="2188516">
                  <a:extLst>
                    <a:ext uri="{9D8B030D-6E8A-4147-A177-3AD203B41FA5}">
                      <a16:colId xmlns:a16="http://schemas.microsoft.com/office/drawing/2014/main" val="20000"/>
                    </a:ext>
                  </a:extLst>
                </a:gridCol>
                <a:gridCol w="1180473">
                  <a:extLst>
                    <a:ext uri="{9D8B030D-6E8A-4147-A177-3AD203B41FA5}">
                      <a16:colId xmlns:a16="http://schemas.microsoft.com/office/drawing/2014/main" val="20001"/>
                    </a:ext>
                  </a:extLst>
                </a:gridCol>
                <a:gridCol w="954989">
                  <a:extLst>
                    <a:ext uri="{9D8B030D-6E8A-4147-A177-3AD203B41FA5}">
                      <a16:colId xmlns:a16="http://schemas.microsoft.com/office/drawing/2014/main" val="20002"/>
                    </a:ext>
                  </a:extLst>
                </a:gridCol>
                <a:gridCol w="954989">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CIGARETTES SMOKE IN TYPICAL DAY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Smokes Cigarettes 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09853">
                <a:tc>
                  <a:txBody>
                    <a:bodyPr/>
                    <a:lstStyle/>
                    <a:p>
                      <a:pPr algn="l" fontAlgn="t"/>
                      <a:r>
                        <a:rPr lang="en-US" sz="1000" b="0" i="0" u="none" strike="noStrike" dirty="0">
                          <a:solidFill>
                            <a:srgbClr val="000000"/>
                          </a:solidFill>
                          <a:effectLst/>
                          <a:latin typeface="Arial"/>
                        </a:rPr>
                        <a:t>1 or 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222250">
                <a:tc>
                  <a:txBody>
                    <a:bodyPr/>
                    <a:lstStyle/>
                    <a:p>
                      <a:pPr algn="l" fontAlgn="t"/>
                      <a:r>
                        <a:rPr lang="en-US" sz="1000" b="0" i="0" u="none" strike="noStrike">
                          <a:solidFill>
                            <a:srgbClr val="000000"/>
                          </a:solidFill>
                          <a:effectLst/>
                          <a:latin typeface="Arial"/>
                        </a:rPr>
                        <a:t>3 to 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a:solidFill>
                            <a:srgbClr val="000000"/>
                          </a:solidFill>
                          <a:effectLst/>
                          <a:latin typeface="Arial"/>
                        </a:rPr>
                        <a:t>6 to 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11 to 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16 to 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04800">
                <a:tc>
                  <a:txBody>
                    <a:bodyPr/>
                    <a:lstStyle/>
                    <a:p>
                      <a:pPr algn="l" fontAlgn="t"/>
                      <a:r>
                        <a:rPr lang="en-US" sz="1000" b="0" i="0" u="none" strike="noStrike" dirty="0">
                          <a:solidFill>
                            <a:srgbClr val="000000"/>
                          </a:solidFill>
                          <a:effectLst/>
                          <a:latin typeface="Arial"/>
                        </a:rPr>
                        <a:t>More than 20 cigarettes (one pack)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24906429"/>
              </p:ext>
            </p:extLst>
          </p:nvPr>
        </p:nvGraphicFramePr>
        <p:xfrm>
          <a:off x="6191245" y="3500429"/>
          <a:ext cx="5268383" cy="2358493"/>
        </p:xfrm>
        <a:graphic>
          <a:graphicData uri="http://schemas.openxmlformats.org/drawingml/2006/table">
            <a:tbl>
              <a:tblPr/>
              <a:tblGrid>
                <a:gridCol w="2184129">
                  <a:extLst>
                    <a:ext uri="{9D8B030D-6E8A-4147-A177-3AD203B41FA5}">
                      <a16:colId xmlns:a16="http://schemas.microsoft.com/office/drawing/2014/main" val="20000"/>
                    </a:ext>
                  </a:extLst>
                </a:gridCol>
                <a:gridCol w="1178106">
                  <a:extLst>
                    <a:ext uri="{9D8B030D-6E8A-4147-A177-3AD203B41FA5}">
                      <a16:colId xmlns:a16="http://schemas.microsoft.com/office/drawing/2014/main" val="20001"/>
                    </a:ext>
                  </a:extLst>
                </a:gridCol>
                <a:gridCol w="953074">
                  <a:extLst>
                    <a:ext uri="{9D8B030D-6E8A-4147-A177-3AD203B41FA5}">
                      <a16:colId xmlns:a16="http://schemas.microsoft.com/office/drawing/2014/main" val="20002"/>
                    </a:ext>
                  </a:extLst>
                </a:gridCol>
                <a:gridCol w="953074">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USE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96055">
                <a:tc>
                  <a:txBody>
                    <a:bodyPr/>
                    <a:lstStyle/>
                    <a:p>
                      <a:pPr algn="l" fontAlgn="t"/>
                      <a:r>
                        <a:rPr lang="en-US" sz="1000" b="0" i="0" u="none" strike="noStrike" dirty="0">
                          <a:solidFill>
                            <a:srgbClr val="000000"/>
                          </a:solidFill>
                          <a:effectLst/>
                          <a:latin typeface="Arial"/>
                        </a:rPr>
                        <a:t>BASE:  Used Cigarettes in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92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74888">
                <a:tc>
                  <a:txBody>
                    <a:bodyPr/>
                    <a:lstStyle/>
                    <a:p>
                      <a:pPr algn="l" fontAlgn="t"/>
                      <a:r>
                        <a:rPr lang="en-US" sz="1000" b="0" i="0" u="none" strike="noStrike" dirty="0">
                          <a:solidFill>
                            <a:srgbClr val="000000"/>
                          </a:solidFill>
                          <a:effectLst/>
                          <a:latin typeface="Arial"/>
                        </a:rPr>
                        <a:t>Outside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92%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90%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90500">
                <a:tc>
                  <a:txBody>
                    <a:bodyPr/>
                    <a:lstStyle/>
                    <a:p>
                      <a:pPr algn="l" fontAlgn="t"/>
                      <a:r>
                        <a:rPr lang="en-US" sz="1000" b="0" i="0" u="none" strike="noStrike" dirty="0">
                          <a:solidFill>
                            <a:srgbClr val="000000"/>
                          </a:solidFill>
                          <a:effectLst/>
                          <a:latin typeface="Arial"/>
                        </a:rPr>
                        <a:t>In your personal vehicle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51%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Outside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50%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42%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11150">
                <a:tc>
                  <a:txBody>
                    <a:bodyPr/>
                    <a:lstStyle/>
                    <a:p>
                      <a:pPr algn="l" fontAlgn="t"/>
                      <a:r>
                        <a:rPr lang="en-US" sz="1000" b="0" i="0" u="none" strike="noStrike" dirty="0">
                          <a:solidFill>
                            <a:srgbClr val="000000"/>
                          </a:solidFill>
                          <a:effectLst/>
                          <a:latin typeface="Arial"/>
                        </a:rPr>
                        <a:t>In designated smoking areas outside businesses, restaurants,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Inside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36550">
                <a:tc>
                  <a:txBody>
                    <a:bodyPr/>
                    <a:lstStyle/>
                    <a:p>
                      <a:pPr algn="l" fontAlgn="t"/>
                      <a:r>
                        <a:rPr lang="en-US" sz="1000" b="0" i="0" u="none" strike="noStrike" dirty="0">
                          <a:solidFill>
                            <a:srgbClr val="000000"/>
                          </a:solidFill>
                          <a:effectLst/>
                          <a:latin typeface="Arial"/>
                        </a:rPr>
                        <a:t>Inside businesses that allow smoking (bars, bowling alleys,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Inside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pSp>
        <p:nvGrpSpPr>
          <p:cNvPr id="14" name="Group 13"/>
          <p:cNvGrpSpPr/>
          <p:nvPr/>
        </p:nvGrpSpPr>
        <p:grpSpPr>
          <a:xfrm>
            <a:off x="3651217" y="6209525"/>
            <a:ext cx="4360380" cy="277000"/>
            <a:chOff x="3651217" y="5925734"/>
            <a:chExt cx="4360380" cy="277000"/>
          </a:xfrm>
        </p:grpSpPr>
        <p:grpSp>
          <p:nvGrpSpPr>
            <p:cNvPr id="16" name="Group 15"/>
            <p:cNvGrpSpPr/>
            <p:nvPr/>
          </p:nvGrpSpPr>
          <p:grpSpPr>
            <a:xfrm>
              <a:off x="3651217" y="5925734"/>
              <a:ext cx="1195914" cy="277000"/>
              <a:chOff x="7217833" y="4053413"/>
              <a:chExt cx="1195914" cy="277000"/>
            </a:xfrm>
          </p:grpSpPr>
          <p:sp>
            <p:nvSpPr>
              <p:cNvPr id="23" name="Rectangle 22"/>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7" name="Group 16"/>
            <p:cNvGrpSpPr/>
            <p:nvPr/>
          </p:nvGrpSpPr>
          <p:grpSpPr>
            <a:xfrm>
              <a:off x="5088467" y="5925735"/>
              <a:ext cx="1206500" cy="276999"/>
              <a:chOff x="7164918" y="4516963"/>
              <a:chExt cx="1206500" cy="276999"/>
            </a:xfrm>
          </p:grpSpPr>
          <p:sp>
            <p:nvSpPr>
              <p:cNvPr id="21" name="Rectangle 20"/>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8" name="Group 17"/>
            <p:cNvGrpSpPr/>
            <p:nvPr/>
          </p:nvGrpSpPr>
          <p:grpSpPr>
            <a:xfrm>
              <a:off x="6519346" y="5925734"/>
              <a:ext cx="1492251" cy="276999"/>
              <a:chOff x="7164916" y="4974163"/>
              <a:chExt cx="1492251" cy="276999"/>
            </a:xfrm>
          </p:grpSpPr>
          <p:sp>
            <p:nvSpPr>
              <p:cNvPr id="19" name="Rectangle 18"/>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2737218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Cigarette Users</a:t>
            </a:r>
          </a:p>
        </p:txBody>
      </p:sp>
      <p:sp>
        <p:nvSpPr>
          <p:cNvPr id="7" name="Slide Number Placeholder 6"/>
          <p:cNvSpPr>
            <a:spLocks noGrp="1"/>
          </p:cNvSpPr>
          <p:nvPr>
            <p:ph type="sldNum" sz="quarter" idx="12"/>
          </p:nvPr>
        </p:nvSpPr>
        <p:spPr/>
        <p:txBody>
          <a:bodyPr/>
          <a:lstStyle/>
          <a:p>
            <a:fld id="{B7C5CABF-F878-C74C-8870-EC106A83C25A}" type="slidenum">
              <a:rPr lang="en-US" smtClean="0"/>
              <a:t>66</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407604593"/>
              </p:ext>
            </p:extLst>
          </p:nvPr>
        </p:nvGraphicFramePr>
        <p:xfrm>
          <a:off x="584192" y="1028425"/>
          <a:ext cx="5054600" cy="2220658"/>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WHEN MOST LIKELY TO USE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203475">
                <a:tc>
                  <a:txBody>
                    <a:bodyPr/>
                    <a:lstStyle/>
                    <a:p>
                      <a:pPr algn="l" fontAlgn="t"/>
                      <a:r>
                        <a:rPr lang="en-US" sz="1000" b="0" i="0" u="none" strike="noStrike" dirty="0">
                          <a:solidFill>
                            <a:srgbClr val="000000"/>
                          </a:solidFill>
                          <a:effectLst/>
                          <a:latin typeface="Arial"/>
                        </a:rPr>
                        <a:t>BASE:  Used Cigarettes in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11667">
                <a:tc>
                  <a:txBody>
                    <a:bodyPr/>
                    <a:lstStyle/>
                    <a:p>
                      <a:pPr algn="l" fontAlgn="t"/>
                      <a:r>
                        <a:rPr lang="en-US" sz="1000" b="0" i="0" u="none" strike="noStrike">
                          <a:solidFill>
                            <a:srgbClr val="000000"/>
                          </a:solidFill>
                          <a:effectLst/>
                          <a:latin typeface="Arial"/>
                        </a:rPr>
                        <a:t>After meals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64%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9916">
                <a:tc>
                  <a:txBody>
                    <a:bodyPr/>
                    <a:lstStyle/>
                    <a:p>
                      <a:pPr algn="l" fontAlgn="t"/>
                      <a:r>
                        <a:rPr lang="en-US" sz="1000" b="0" i="0" u="none" strike="noStrike">
                          <a:solidFill>
                            <a:srgbClr val="000000"/>
                          </a:solidFill>
                          <a:effectLst/>
                          <a:latin typeface="Arial"/>
                        </a:rPr>
                        <a:t>In the evening when you are relaxing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67%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When drinking alcohol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64%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61%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When you first wake 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59%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When you are around others who are using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58%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At social events with friends/family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58%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After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57%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44%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02926014"/>
              </p:ext>
            </p:extLst>
          </p:nvPr>
        </p:nvGraphicFramePr>
        <p:xfrm>
          <a:off x="584192" y="3568424"/>
          <a:ext cx="5054600" cy="1186932"/>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USUALLY BUY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8232">
                <a:tc>
                  <a:txBody>
                    <a:bodyPr/>
                    <a:lstStyle/>
                    <a:p>
                      <a:pPr algn="l" fontAlgn="t"/>
                      <a:r>
                        <a:rPr lang="en-US" sz="1000" b="0" i="0" u="none" strike="noStrike" dirty="0">
                          <a:solidFill>
                            <a:srgbClr val="000000"/>
                          </a:solidFill>
                          <a:effectLst/>
                          <a:latin typeface="Arial"/>
                        </a:rPr>
                        <a:t>BASE:  Used Cigarettes in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94215">
                <a:tc>
                  <a:txBody>
                    <a:bodyPr/>
                    <a:lstStyle/>
                    <a:p>
                      <a:pPr algn="l" fontAlgn="t"/>
                      <a:r>
                        <a:rPr lang="en-US" sz="1000" b="0" i="0" u="none" strike="noStrike" dirty="0">
                          <a:solidFill>
                            <a:srgbClr val="000000"/>
                          </a:solidFill>
                          <a:effectLst/>
                          <a:latin typeface="Arial"/>
                        </a:rPr>
                        <a:t>By the pack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81%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9917">
                <a:tc>
                  <a:txBody>
                    <a:bodyPr/>
                    <a:lstStyle/>
                    <a:p>
                      <a:pPr algn="l" fontAlgn="t"/>
                      <a:r>
                        <a:rPr lang="en-US" sz="1000" b="0" i="0" u="none" strike="noStrike" dirty="0">
                          <a:solidFill>
                            <a:srgbClr val="000000"/>
                          </a:solidFill>
                          <a:effectLst/>
                          <a:latin typeface="Arial"/>
                        </a:rPr>
                        <a:t>By the carton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Singles or loose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 Cd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99761436"/>
              </p:ext>
            </p:extLst>
          </p:nvPr>
        </p:nvGraphicFramePr>
        <p:xfrm>
          <a:off x="6479098" y="1028425"/>
          <a:ext cx="5054600" cy="2191025"/>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BUY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82308">
                <a:tc>
                  <a:txBody>
                    <a:bodyPr/>
                    <a:lstStyle/>
                    <a:p>
                      <a:pPr algn="l" fontAlgn="t"/>
                      <a:r>
                        <a:rPr lang="en-US" sz="1000" b="0" i="0" u="none" strike="noStrike" dirty="0">
                          <a:solidFill>
                            <a:srgbClr val="000000"/>
                          </a:solidFill>
                          <a:effectLst/>
                          <a:latin typeface="Arial"/>
                        </a:rPr>
                        <a:t>BASE:  Used Cigarettes in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79917">
                <a:tc>
                  <a:txBody>
                    <a:bodyPr/>
                    <a:lstStyle/>
                    <a:p>
                      <a:pPr algn="l" fontAlgn="t"/>
                      <a:r>
                        <a:rPr lang="en-US" sz="1000" b="0" i="0" u="none" strike="noStrike">
                          <a:solidFill>
                            <a:srgbClr val="000000"/>
                          </a:solidFill>
                          <a:effectLst/>
                          <a:latin typeface="Arial"/>
                        </a:rPr>
                        <a:t>Convenience store/Gas station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74%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90500">
                <a:tc>
                  <a:txBody>
                    <a:bodyPr/>
                    <a:lstStyle/>
                    <a:p>
                      <a:pPr algn="l" fontAlgn="t"/>
                      <a:r>
                        <a:rPr lang="en-US" sz="1000" b="0" i="0" u="none" strike="noStrike" dirty="0">
                          <a:solidFill>
                            <a:srgbClr val="000000"/>
                          </a:solidFill>
                          <a:effectLst/>
                          <a:latin typeface="Arial"/>
                        </a:rPr>
                        <a:t>Tobacco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68%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59%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Grocery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Drug store/pharmacy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 friend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Online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67288030"/>
              </p:ext>
            </p:extLst>
          </p:nvPr>
        </p:nvGraphicFramePr>
        <p:xfrm>
          <a:off x="6233576" y="3568424"/>
          <a:ext cx="5300122" cy="2472266"/>
        </p:xfrm>
        <a:graphic>
          <a:graphicData uri="http://schemas.openxmlformats.org/drawingml/2006/table">
            <a:tbl>
              <a:tblPr/>
              <a:tblGrid>
                <a:gridCol w="23495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878416">
                  <a:extLst>
                    <a:ext uri="{9D8B030D-6E8A-4147-A177-3AD203B41FA5}">
                      <a16:colId xmlns:a16="http://schemas.microsoft.com/office/drawing/2014/main" val="20002"/>
                    </a:ext>
                  </a:extLst>
                </a:gridCol>
                <a:gridCol w="929206">
                  <a:extLst>
                    <a:ext uri="{9D8B030D-6E8A-4147-A177-3AD203B41FA5}">
                      <a16:colId xmlns:a16="http://schemas.microsoft.com/office/drawing/2014/main" val="20003"/>
                    </a:ext>
                  </a:extLst>
                </a:gridCol>
              </a:tblGrid>
              <a:tr h="609600">
                <a:tc>
                  <a:txBody>
                    <a:bodyPr/>
                    <a:lstStyle/>
                    <a:p>
                      <a:pPr algn="ctr" fontAlgn="b"/>
                      <a:r>
                        <a:rPr lang="en-US" sz="1000" b="1" i="0" u="none" strike="noStrike" dirty="0">
                          <a:solidFill>
                            <a:srgbClr val="000000"/>
                          </a:solidFill>
                          <a:effectLst/>
                          <a:latin typeface="Arial"/>
                        </a:rPr>
                        <a:t> </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EXPERIENCE WITH CIGARETTES </a:t>
                      </a:r>
                      <a:br>
                        <a:rPr lang="en-US" sz="1000" b="1" i="0" u="none" strike="noStrike" dirty="0">
                          <a:solidFill>
                            <a:srgbClr val="000000"/>
                          </a:solidFill>
                          <a:effectLst/>
                          <a:latin typeface="Arial"/>
                        </a:rPr>
                      </a:br>
                      <a:r>
                        <a:rPr lang="en-US" sz="1000" b="1"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05316">
                <a:tc>
                  <a:txBody>
                    <a:bodyPr/>
                    <a:lstStyle/>
                    <a:p>
                      <a:pPr algn="l" fontAlgn="t"/>
                      <a:r>
                        <a:rPr lang="en-US" sz="1000" b="0" i="0" u="none" strike="noStrike" dirty="0">
                          <a:solidFill>
                            <a:srgbClr val="000000"/>
                          </a:solidFill>
                          <a:effectLst/>
                          <a:latin typeface="Arial"/>
                        </a:rPr>
                        <a:t>BASE:  Used Cigarettes in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I used to use this product but I successfully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I only use this product socially.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04800">
                <a:tc>
                  <a:txBody>
                    <a:bodyPr/>
                    <a:lstStyle/>
                    <a:p>
                      <a:pPr algn="l" fontAlgn="t"/>
                      <a:r>
                        <a:rPr lang="en-US" sz="1000" b="0" i="0" u="none" strike="noStrike" dirty="0">
                          <a:solidFill>
                            <a:srgbClr val="000000"/>
                          </a:solidFill>
                          <a:effectLst/>
                          <a:latin typeface="Arial"/>
                        </a:rPr>
                        <a:t>I currently use this product - tried to quit but have not been successful.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74650">
                <a:tc>
                  <a:txBody>
                    <a:bodyPr/>
                    <a:lstStyle/>
                    <a:p>
                      <a:pPr algn="l" fontAlgn="t"/>
                      <a:r>
                        <a:rPr lang="en-US" sz="1000" b="0" i="0" u="none" strike="noStrike" dirty="0">
                          <a:solidFill>
                            <a:srgbClr val="000000"/>
                          </a:solidFill>
                          <a:effectLst/>
                          <a:latin typeface="Arial"/>
                        </a:rPr>
                        <a:t>I currently use this product - have not tried to quit but am planning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I currently use this product and I have no desire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36%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3566582" y="5171013"/>
            <a:ext cx="1492251" cy="869676"/>
            <a:chOff x="7164916" y="4381486"/>
            <a:chExt cx="1492251" cy="869676"/>
          </a:xfrm>
        </p:grpSpPr>
        <p:grpSp>
          <p:nvGrpSpPr>
            <p:cNvPr id="13" name="Group 12"/>
            <p:cNvGrpSpPr/>
            <p:nvPr/>
          </p:nvGrpSpPr>
          <p:grpSpPr>
            <a:xfrm>
              <a:off x="7217833" y="4381486"/>
              <a:ext cx="1195914" cy="277000"/>
              <a:chOff x="7217833" y="4053413"/>
              <a:chExt cx="1195914" cy="277000"/>
            </a:xfrm>
          </p:grpSpPr>
          <p:sp>
            <p:nvSpPr>
              <p:cNvPr id="22" name="Rectangle 21"/>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6" name="Group 15"/>
            <p:cNvGrpSpPr/>
            <p:nvPr/>
          </p:nvGrpSpPr>
          <p:grpSpPr>
            <a:xfrm>
              <a:off x="7164918" y="4675708"/>
              <a:ext cx="1206500" cy="276999"/>
              <a:chOff x="7164918" y="4516963"/>
              <a:chExt cx="1206500" cy="276999"/>
            </a:xfrm>
          </p:grpSpPr>
          <p:sp>
            <p:nvSpPr>
              <p:cNvPr id="20" name="Rectangle 19"/>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7" name="Group 16"/>
            <p:cNvGrpSpPr/>
            <p:nvPr/>
          </p:nvGrpSpPr>
          <p:grpSpPr>
            <a:xfrm>
              <a:off x="7164916" y="4974163"/>
              <a:ext cx="1492251" cy="276999"/>
              <a:chOff x="7164916" y="4974163"/>
              <a:chExt cx="1492251" cy="276999"/>
            </a:xfrm>
          </p:grpSpPr>
          <p:sp>
            <p:nvSpPr>
              <p:cNvPr id="18" name="Rectangle 17"/>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1301223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Quitting Cigarettes</a:t>
            </a:r>
          </a:p>
        </p:txBody>
      </p:sp>
      <p:sp>
        <p:nvSpPr>
          <p:cNvPr id="7" name="Slide Number Placeholder 6"/>
          <p:cNvSpPr>
            <a:spLocks noGrp="1"/>
          </p:cNvSpPr>
          <p:nvPr>
            <p:ph type="sldNum" sz="quarter" idx="12"/>
          </p:nvPr>
        </p:nvSpPr>
        <p:spPr/>
        <p:txBody>
          <a:bodyPr/>
          <a:lstStyle/>
          <a:p>
            <a:fld id="{B7C5CABF-F878-C74C-8870-EC106A83C25A}" type="slidenum">
              <a:rPr lang="en-US" smtClean="0"/>
              <a:t>67</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05608451"/>
              </p:ext>
            </p:extLst>
          </p:nvPr>
        </p:nvGraphicFramePr>
        <p:xfrm>
          <a:off x="806442" y="1133202"/>
          <a:ext cx="5054600" cy="1637506"/>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NUMBER TIMES TRIED TO QUIT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Has quit/tried to quit using Cigarettes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51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62189">
                <a:tc>
                  <a:txBody>
                    <a:bodyPr/>
                    <a:lstStyle/>
                    <a:p>
                      <a:pPr algn="l" fontAlgn="t"/>
                      <a:r>
                        <a:rPr lang="en-US" sz="1000" b="0" i="0" u="none" strike="noStrike" dirty="0">
                          <a:solidFill>
                            <a:srgbClr val="000000"/>
                          </a:solidFill>
                          <a:effectLst/>
                          <a:latin typeface="Arial"/>
                        </a:rPr>
                        <a:t>Once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18% Cd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7006">
                <a:tc>
                  <a:txBody>
                    <a:bodyPr/>
                    <a:lstStyle/>
                    <a:p>
                      <a:pPr algn="l" fontAlgn="t"/>
                      <a:r>
                        <a:rPr lang="en-US" sz="1000" b="0" i="0" u="none" strike="noStrike" dirty="0">
                          <a:solidFill>
                            <a:srgbClr val="000000"/>
                          </a:solidFill>
                          <a:effectLst/>
                          <a:latin typeface="Arial"/>
                        </a:rPr>
                        <a:t>2 or 3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4 or 5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6 to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23%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More than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52446197"/>
              </p:ext>
            </p:extLst>
          </p:nvPr>
        </p:nvGraphicFramePr>
        <p:xfrm>
          <a:off x="806442" y="3281609"/>
          <a:ext cx="5054600" cy="24384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MAIN REASONS QUIT/WANT TO QUIT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Has quit/tried to quit using Cigarettes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I wanted/want to prevent a health issue.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80% CD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Too expensive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152400">
                <a:tc>
                  <a:txBody>
                    <a:bodyPr/>
                    <a:lstStyle/>
                    <a:p>
                      <a:pPr algn="l" fontAlgn="t"/>
                      <a:r>
                        <a:rPr lang="en-US" sz="1000" b="0" i="0" u="none" strike="noStrike">
                          <a:solidFill>
                            <a:srgbClr val="000000"/>
                          </a:solidFill>
                          <a:effectLst/>
                          <a:latin typeface="Arial"/>
                        </a:rPr>
                        <a:t>It's not pleasurable any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43% </a:t>
                      </a:r>
                      <a:r>
                        <a:rPr lang="en-US" sz="1000" b="0" i="0" u="none" strike="noStrike" dirty="0" err="1">
                          <a:solidFill>
                            <a:srgbClr val="000000"/>
                          </a:solidFill>
                          <a:effectLst/>
                          <a:latin typeface="Arial"/>
                        </a:rPr>
                        <a:t>cD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Had children in the household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Family/friends convinced 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I developed a medical condition.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16%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29%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Pregnancy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friend/family member died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74184823"/>
              </p:ext>
            </p:extLst>
          </p:nvPr>
        </p:nvGraphicFramePr>
        <p:xfrm>
          <a:off x="6267441" y="1133202"/>
          <a:ext cx="5054600" cy="32131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PRODUCTS/SERVICES USED/TRIED TO QUIT 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Has quit/tried to quit using Cigarettes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51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Nicotine patch, gum, nasal spray, lozenges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49%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457200">
                <a:tc>
                  <a:txBody>
                    <a:bodyPr/>
                    <a:lstStyle/>
                    <a:p>
                      <a:pPr algn="l" fontAlgn="t"/>
                      <a:r>
                        <a:rPr lang="en-US" sz="1000" b="0" i="0" u="none" strike="noStrike" dirty="0">
                          <a:solidFill>
                            <a:srgbClr val="000000"/>
                          </a:solidFill>
                          <a:effectLst/>
                          <a:latin typeface="Arial"/>
                        </a:rPr>
                        <a:t>A prescription drug product such as </a:t>
                      </a:r>
                      <a:r>
                        <a:rPr lang="en-US" sz="1000" b="0" i="0" u="none" strike="noStrike" dirty="0" err="1">
                          <a:solidFill>
                            <a:srgbClr val="000000"/>
                          </a:solidFill>
                          <a:effectLst/>
                          <a:latin typeface="Arial"/>
                        </a:rPr>
                        <a:t>Zyban</a:t>
                      </a:r>
                      <a:r>
                        <a:rPr lang="en-US" sz="1000" b="0" i="0" u="none" strike="noStrike" dirty="0">
                          <a:solidFill>
                            <a:srgbClr val="000000"/>
                          </a:solidFill>
                          <a:effectLst/>
                          <a:latin typeface="Arial"/>
                        </a:rPr>
                        <a:t>, </a:t>
                      </a:r>
                      <a:r>
                        <a:rPr lang="en-US" sz="1000" b="0" i="0" u="none" strike="noStrike" dirty="0" err="1">
                          <a:solidFill>
                            <a:srgbClr val="000000"/>
                          </a:solidFill>
                          <a:effectLst/>
                          <a:latin typeface="Arial"/>
                        </a:rPr>
                        <a:t>Wellbutrin</a:t>
                      </a:r>
                      <a:r>
                        <a:rPr lang="en-US" sz="1000" b="0" i="0" u="none" strike="noStrike" dirty="0">
                          <a:solidFill>
                            <a:srgbClr val="000000"/>
                          </a:solidFill>
                          <a:effectLst/>
                          <a:latin typeface="Arial"/>
                        </a:rPr>
                        <a:t> Bupropion, Chantix or </a:t>
                      </a:r>
                      <a:r>
                        <a:rPr lang="en-US" sz="1000" b="0" i="0" u="none" strike="noStrike" dirty="0" err="1">
                          <a:solidFill>
                            <a:srgbClr val="000000"/>
                          </a:solidFill>
                          <a:effectLst/>
                          <a:latin typeface="Arial"/>
                        </a:rPr>
                        <a:t>Varenicline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a:solidFill>
                            <a:srgbClr val="000000"/>
                          </a:solidFill>
                          <a:effectLst/>
                          <a:latin typeface="Arial"/>
                        </a:rPr>
                        <a:t>An online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A phone cessation program/</a:t>
                      </a:r>
                      <a:r>
                        <a:rPr lang="en-US" sz="1000" b="0" i="0" u="none" strike="noStrike" dirty="0" err="1">
                          <a:solidFill>
                            <a:srgbClr val="000000"/>
                          </a:solidFill>
                          <a:effectLst/>
                          <a:latin typeface="Arial"/>
                        </a:rPr>
                        <a:t>quitline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12%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Acupuncture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12%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An in-person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Hypnosis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In-person counseling (individual or group)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37%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34%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bl>
          </a:graphicData>
        </a:graphic>
      </p:graphicFrame>
      <p:grpSp>
        <p:nvGrpSpPr>
          <p:cNvPr id="11" name="Group 10"/>
          <p:cNvGrpSpPr/>
          <p:nvPr/>
        </p:nvGrpSpPr>
        <p:grpSpPr>
          <a:xfrm>
            <a:off x="9448800" y="4973870"/>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1380075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Cigar Users</a:t>
            </a:r>
          </a:p>
        </p:txBody>
      </p:sp>
      <p:sp>
        <p:nvSpPr>
          <p:cNvPr id="7" name="Slide Number Placeholder 6"/>
          <p:cNvSpPr>
            <a:spLocks noGrp="1"/>
          </p:cNvSpPr>
          <p:nvPr>
            <p:ph type="sldNum" sz="quarter" idx="12"/>
          </p:nvPr>
        </p:nvSpPr>
        <p:spPr/>
        <p:txBody>
          <a:bodyPr/>
          <a:lstStyle/>
          <a:p>
            <a:fld id="{B7C5CABF-F878-C74C-8870-EC106A83C25A}" type="slidenum">
              <a:rPr lang="en-US" smtClean="0"/>
              <a:t>68</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4079861902"/>
              </p:ext>
            </p:extLst>
          </p:nvPr>
        </p:nvGraphicFramePr>
        <p:xfrm>
          <a:off x="711188" y="1097222"/>
          <a:ext cx="5054600" cy="1919022"/>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algn="ctr" fontAlgn="b"/>
                      <a:r>
                        <a:rPr lang="en-US" sz="1000" b="1" i="0" u="none" strike="noStrike" dirty="0">
                          <a:solidFill>
                            <a:srgbClr val="000000"/>
                          </a:solidFill>
                          <a:effectLst/>
                          <a:latin typeface="Arial"/>
                        </a:rPr>
                        <a:t>HOW OFTEN SMOKE CIGARS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Cigars, little cigars, cigarillos, etc.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02405">
                <a:tc>
                  <a:txBody>
                    <a:bodyPr/>
                    <a:lstStyle/>
                    <a:p>
                      <a:pPr algn="l" fontAlgn="t"/>
                      <a:r>
                        <a:rPr lang="en-US" sz="1000" b="0" i="0" u="none" strike="noStrike">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9917">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29%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45%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151717"/>
              </p:ext>
            </p:extLst>
          </p:nvPr>
        </p:nvGraphicFramePr>
        <p:xfrm>
          <a:off x="711188" y="3323160"/>
          <a:ext cx="5054600" cy="1800489"/>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YEARS USED CIGARS,ETC.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Cigars, little cigars, cigarillos, etc.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60073">
                <a:tc>
                  <a:txBody>
                    <a:bodyPr/>
                    <a:lstStyle/>
                    <a:p>
                      <a:pPr algn="l" fontAlgn="t"/>
                      <a:r>
                        <a:rPr lang="en-US" sz="1000" b="0" i="0" u="none" strike="noStrike">
                          <a:solidFill>
                            <a:srgbClr val="000000"/>
                          </a:solidFill>
                          <a:effectLst/>
                          <a:latin typeface="Arial"/>
                        </a:rPr>
                        <a:t>Less than one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4889">
                <a:tc>
                  <a:txBody>
                    <a:bodyPr/>
                    <a:lstStyle/>
                    <a:p>
                      <a:pPr algn="l" fontAlgn="t"/>
                      <a:r>
                        <a:rPr lang="en-US" sz="1000" b="0" i="0" u="none" strike="noStrike" dirty="0">
                          <a:solidFill>
                            <a:srgbClr val="000000"/>
                          </a:solidFill>
                          <a:effectLst/>
                          <a:latin typeface="Arial"/>
                        </a:rPr>
                        <a:t>1-3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4 to 6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7-10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11-20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75901572"/>
              </p:ext>
            </p:extLst>
          </p:nvPr>
        </p:nvGraphicFramePr>
        <p:xfrm>
          <a:off x="6476988" y="1111734"/>
          <a:ext cx="4910667" cy="1845243"/>
        </p:xfrm>
        <a:graphic>
          <a:graphicData uri="http://schemas.openxmlformats.org/drawingml/2006/table">
            <a:tbl>
              <a:tblPr/>
              <a:tblGrid>
                <a:gridCol w="2095500">
                  <a:extLst>
                    <a:ext uri="{9D8B030D-6E8A-4147-A177-3AD203B41FA5}">
                      <a16:colId xmlns:a16="http://schemas.microsoft.com/office/drawing/2014/main" val="20000"/>
                    </a:ext>
                  </a:extLst>
                </a:gridCol>
                <a:gridCol w="941917">
                  <a:extLst>
                    <a:ext uri="{9D8B030D-6E8A-4147-A177-3AD203B41FA5}">
                      <a16:colId xmlns:a16="http://schemas.microsoft.com/office/drawing/2014/main" val="20001"/>
                    </a:ext>
                  </a:extLst>
                </a:gridCol>
                <a:gridCol w="973666">
                  <a:extLst>
                    <a:ext uri="{9D8B030D-6E8A-4147-A177-3AD203B41FA5}">
                      <a16:colId xmlns:a16="http://schemas.microsoft.com/office/drawing/2014/main" val="20002"/>
                    </a:ext>
                  </a:extLst>
                </a:gridCol>
                <a:gridCol w="899584">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TIMES TYPICAL DAY USE CIGARS,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Uses Cigars, little cigars, cigarillos, etc. 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94243">
                <a:tc>
                  <a:txBody>
                    <a:bodyPr/>
                    <a:lstStyle/>
                    <a:p>
                      <a:pPr algn="l" fontAlgn="t"/>
                      <a:r>
                        <a:rPr lang="en-US" sz="1000" b="0" i="0" u="none" strike="noStrike">
                          <a:solidFill>
                            <a:srgbClr val="000000"/>
                          </a:solidFill>
                          <a:effectLst/>
                          <a:latin typeface="Arial"/>
                        </a:rPr>
                        <a:t>1 - 2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90500">
                <a:tc>
                  <a:txBody>
                    <a:bodyPr/>
                    <a:lstStyle/>
                    <a:p>
                      <a:pPr algn="l" fontAlgn="t"/>
                      <a:r>
                        <a:rPr lang="en-US" sz="1000" b="0" i="0" u="none" strike="noStrike" dirty="0">
                          <a:solidFill>
                            <a:srgbClr val="000000"/>
                          </a:solidFill>
                          <a:effectLst/>
                          <a:latin typeface="Arial"/>
                        </a:rPr>
                        <a:t>3 - 5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a:solidFill>
                            <a:srgbClr val="000000"/>
                          </a:solidFill>
                          <a:effectLst/>
                          <a:latin typeface="Arial"/>
                        </a:rPr>
                        <a:t>6 - 10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11 - 15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16 - 20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80333453"/>
              </p:ext>
            </p:extLst>
          </p:nvPr>
        </p:nvGraphicFramePr>
        <p:xfrm>
          <a:off x="6476988" y="3323160"/>
          <a:ext cx="4931833" cy="2464104"/>
        </p:xfrm>
        <a:graphic>
          <a:graphicData uri="http://schemas.openxmlformats.org/drawingml/2006/table">
            <a:tbl>
              <a:tblPr/>
              <a:tblGrid>
                <a:gridCol w="2095500">
                  <a:extLst>
                    <a:ext uri="{9D8B030D-6E8A-4147-A177-3AD203B41FA5}">
                      <a16:colId xmlns:a16="http://schemas.microsoft.com/office/drawing/2014/main" val="20000"/>
                    </a:ext>
                  </a:extLst>
                </a:gridCol>
                <a:gridCol w="941917">
                  <a:extLst>
                    <a:ext uri="{9D8B030D-6E8A-4147-A177-3AD203B41FA5}">
                      <a16:colId xmlns:a16="http://schemas.microsoft.com/office/drawing/2014/main" val="20001"/>
                    </a:ext>
                  </a:extLst>
                </a:gridCol>
                <a:gridCol w="994833">
                  <a:extLst>
                    <a:ext uri="{9D8B030D-6E8A-4147-A177-3AD203B41FA5}">
                      <a16:colId xmlns:a16="http://schemas.microsoft.com/office/drawing/2014/main" val="20002"/>
                    </a:ext>
                  </a:extLst>
                </a:gridCol>
                <a:gridCol w="899583">
                  <a:extLst>
                    <a:ext uri="{9D8B030D-6E8A-4147-A177-3AD203B41FA5}">
                      <a16:colId xmlns:a16="http://schemas.microsoft.com/office/drawing/2014/main" val="20003"/>
                    </a:ext>
                  </a:extLst>
                </a:gridCol>
              </a:tblGrid>
              <a:tr h="109762">
                <a:tc>
                  <a:txBody>
                    <a:bodyPr/>
                    <a:lstStyle/>
                    <a:p>
                      <a:pPr algn="ctr" fontAlgn="b"/>
                      <a:r>
                        <a:rPr lang="en-US" sz="1000" b="1" i="0" u="none" strike="noStrike" dirty="0">
                          <a:solidFill>
                            <a:srgbClr val="000000"/>
                          </a:solidFill>
                          <a:effectLst/>
                          <a:latin typeface="Arial"/>
                        </a:rPr>
                        <a:t>WHERE TYPICALLY USE CIGARS,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Cigars, little cigars, cigarillos, etc.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69638">
                <a:tc>
                  <a:txBody>
                    <a:bodyPr/>
                    <a:lstStyle/>
                    <a:p>
                      <a:pPr algn="l" fontAlgn="t"/>
                      <a:r>
                        <a:rPr lang="en-US" sz="1000" b="0" i="0" u="none" strike="noStrike">
                          <a:solidFill>
                            <a:srgbClr val="000000"/>
                          </a:solidFill>
                          <a:effectLst/>
                          <a:latin typeface="Arial"/>
                        </a:rPr>
                        <a:t>Outside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95%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94%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48166">
                <a:tc>
                  <a:txBody>
                    <a:bodyPr/>
                    <a:lstStyle/>
                    <a:p>
                      <a:pPr algn="l" fontAlgn="t"/>
                      <a:r>
                        <a:rPr lang="en-US" sz="1000" b="0" i="0" u="none" strike="noStrike">
                          <a:solidFill>
                            <a:srgbClr val="000000"/>
                          </a:solidFill>
                          <a:effectLst/>
                          <a:latin typeface="Arial"/>
                        </a:rPr>
                        <a:t>Inside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42%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In your personal vehicle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Outside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40783">
                <a:tc>
                  <a:txBody>
                    <a:bodyPr/>
                    <a:lstStyle/>
                    <a:p>
                      <a:pPr algn="l" fontAlgn="t"/>
                      <a:r>
                        <a:rPr lang="en-US" sz="1000" b="0" i="0" u="none" strike="noStrike" dirty="0">
                          <a:solidFill>
                            <a:srgbClr val="000000"/>
                          </a:solidFill>
                          <a:effectLst/>
                          <a:latin typeface="Arial"/>
                        </a:rPr>
                        <a:t>In designated smoking areas outside businesses, restaurants,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28%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28083">
                <a:tc>
                  <a:txBody>
                    <a:bodyPr/>
                    <a:lstStyle/>
                    <a:p>
                      <a:pPr algn="l" fontAlgn="t"/>
                      <a:r>
                        <a:rPr lang="en-US" sz="1000" b="0" i="0" u="none" strike="noStrike" dirty="0">
                          <a:solidFill>
                            <a:srgbClr val="000000"/>
                          </a:solidFill>
                          <a:effectLst/>
                          <a:latin typeface="Arial"/>
                        </a:rPr>
                        <a:t>Inside businesses that allow smoking (bars, bowling alleys,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Inside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pSp>
        <p:nvGrpSpPr>
          <p:cNvPr id="12" name="Group 11"/>
          <p:cNvGrpSpPr/>
          <p:nvPr/>
        </p:nvGrpSpPr>
        <p:grpSpPr>
          <a:xfrm>
            <a:off x="3651217" y="5925734"/>
            <a:ext cx="4360380" cy="277000"/>
            <a:chOff x="3651217" y="5925734"/>
            <a:chExt cx="4360380" cy="277000"/>
          </a:xfrm>
        </p:grpSpPr>
        <p:grpSp>
          <p:nvGrpSpPr>
            <p:cNvPr id="17" name="Group 16"/>
            <p:cNvGrpSpPr/>
            <p:nvPr/>
          </p:nvGrpSpPr>
          <p:grpSpPr>
            <a:xfrm>
              <a:off x="3651217" y="5925734"/>
              <a:ext cx="1195914" cy="277000"/>
              <a:chOff x="7217833" y="4053413"/>
              <a:chExt cx="1195914" cy="277000"/>
            </a:xfrm>
          </p:grpSpPr>
          <p:sp>
            <p:nvSpPr>
              <p:cNvPr id="24" name="Rectangle 23"/>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8" name="Group 17"/>
            <p:cNvGrpSpPr/>
            <p:nvPr/>
          </p:nvGrpSpPr>
          <p:grpSpPr>
            <a:xfrm>
              <a:off x="5088467" y="5925735"/>
              <a:ext cx="1206500" cy="276999"/>
              <a:chOff x="7164918" y="4516963"/>
              <a:chExt cx="1206500" cy="276999"/>
            </a:xfrm>
          </p:grpSpPr>
          <p:sp>
            <p:nvSpPr>
              <p:cNvPr id="22" name="Rectangle 21"/>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9" name="Group 18"/>
            <p:cNvGrpSpPr/>
            <p:nvPr/>
          </p:nvGrpSpPr>
          <p:grpSpPr>
            <a:xfrm>
              <a:off x="6519346" y="5925734"/>
              <a:ext cx="1492251" cy="276999"/>
              <a:chOff x="7164916" y="4974163"/>
              <a:chExt cx="1492251" cy="276999"/>
            </a:xfrm>
          </p:grpSpPr>
          <p:sp>
            <p:nvSpPr>
              <p:cNvPr id="20" name="Rectangle 19"/>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3" name="TextBox 2"/>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1269029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Cigar Users</a:t>
            </a:r>
          </a:p>
        </p:txBody>
      </p:sp>
      <p:sp>
        <p:nvSpPr>
          <p:cNvPr id="7" name="Slide Number Placeholder 6"/>
          <p:cNvSpPr>
            <a:spLocks noGrp="1"/>
          </p:cNvSpPr>
          <p:nvPr>
            <p:ph type="sldNum" sz="quarter" idx="12"/>
          </p:nvPr>
        </p:nvSpPr>
        <p:spPr/>
        <p:txBody>
          <a:bodyPr/>
          <a:lstStyle/>
          <a:p>
            <a:fld id="{B7C5CABF-F878-C74C-8870-EC106A83C25A}" type="slidenum">
              <a:rPr lang="en-US" smtClean="0"/>
              <a:t>69</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357964894"/>
              </p:ext>
            </p:extLst>
          </p:nvPr>
        </p:nvGraphicFramePr>
        <p:xfrm>
          <a:off x="402167" y="941389"/>
          <a:ext cx="5418666" cy="2155294"/>
        </p:xfrm>
        <a:graphic>
          <a:graphicData uri="http://schemas.openxmlformats.org/drawingml/2006/table">
            <a:tbl>
              <a:tblPr/>
              <a:tblGrid>
                <a:gridCol w="2270081">
                  <a:extLst>
                    <a:ext uri="{9D8B030D-6E8A-4147-A177-3AD203B41FA5}">
                      <a16:colId xmlns:a16="http://schemas.microsoft.com/office/drawing/2014/main" val="20000"/>
                    </a:ext>
                  </a:extLst>
                </a:gridCol>
                <a:gridCol w="1042502">
                  <a:extLst>
                    <a:ext uri="{9D8B030D-6E8A-4147-A177-3AD203B41FA5}">
                      <a16:colId xmlns:a16="http://schemas.microsoft.com/office/drawing/2014/main" val="20001"/>
                    </a:ext>
                  </a:extLst>
                </a:gridCol>
                <a:gridCol w="1058333">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WHEN MOST LIKELY USE CIGARS,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chemeClr val="tx1"/>
                          </a:solidFill>
                          <a:effectLst/>
                          <a:latin typeface="Arial"/>
                        </a:rPr>
                        <a:t>:</a:t>
                      </a:r>
                      <a:r>
                        <a:rPr lang="en-US" sz="1000" b="0" i="0" u="none" strike="noStrike" dirty="0">
                          <a:solidFill>
                            <a:srgbClr val="000000"/>
                          </a:solidFill>
                          <a:effectLst/>
                          <a:latin typeface="Arial"/>
                        </a:rPr>
                        <a:t>  Used Cigars, little cigars, cigarillos, etc.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95261">
                <a:tc>
                  <a:txBody>
                    <a:bodyPr/>
                    <a:lstStyle/>
                    <a:p>
                      <a:pPr algn="l" fontAlgn="t"/>
                      <a:r>
                        <a:rPr lang="en-US" sz="1000" b="0" i="0" u="none" strike="noStrike" dirty="0">
                          <a:solidFill>
                            <a:srgbClr val="000000"/>
                          </a:solidFill>
                          <a:effectLst/>
                          <a:latin typeface="Arial"/>
                        </a:rPr>
                        <a:t>In the evening when you are relaxing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69333">
                <a:tc>
                  <a:txBody>
                    <a:bodyPr/>
                    <a:lstStyle/>
                    <a:p>
                      <a:pPr algn="l" fontAlgn="t"/>
                      <a:r>
                        <a:rPr lang="en-US" sz="1000" b="0" i="0" u="none" strike="noStrike" dirty="0">
                          <a:solidFill>
                            <a:srgbClr val="000000"/>
                          </a:solidFill>
                          <a:effectLst/>
                          <a:latin typeface="Arial"/>
                        </a:rPr>
                        <a:t>At social events with friends/family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When drinking alcohol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When around others who are using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After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44%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After meals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39%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When you first wake 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23594068"/>
              </p:ext>
            </p:extLst>
          </p:nvPr>
        </p:nvGraphicFramePr>
        <p:xfrm>
          <a:off x="6500283" y="941389"/>
          <a:ext cx="5054600" cy="2320394"/>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26761">
                <a:tc>
                  <a:txBody>
                    <a:bodyPr/>
                    <a:lstStyle/>
                    <a:p>
                      <a:pPr algn="ctr" fontAlgn="b"/>
                      <a:r>
                        <a:rPr lang="en-US" sz="1000" b="1" i="0" u="none" strike="noStrike" dirty="0">
                          <a:solidFill>
                            <a:srgbClr val="000000"/>
                          </a:solidFill>
                          <a:effectLst/>
                          <a:latin typeface="Arial"/>
                        </a:rPr>
                        <a:t>WHERE TYPICALLY BUY CIGARS,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Cigars, little cigars, cigarillos, etc.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86000">
                <a:tc>
                  <a:txBody>
                    <a:bodyPr/>
                    <a:lstStyle/>
                    <a:p>
                      <a:pPr algn="l" fontAlgn="t"/>
                      <a:r>
                        <a:rPr lang="en-US" sz="1000" b="0" i="0" u="none" strike="noStrike" dirty="0">
                          <a:solidFill>
                            <a:srgbClr val="000000"/>
                          </a:solidFill>
                          <a:effectLst/>
                          <a:latin typeface="Arial"/>
                        </a:rPr>
                        <a:t>Tobacco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63%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69333">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Grocery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Online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 friend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Drug store/pharmacy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752304256"/>
              </p:ext>
            </p:extLst>
          </p:nvPr>
        </p:nvGraphicFramePr>
        <p:xfrm>
          <a:off x="3293533" y="3568424"/>
          <a:ext cx="5054600" cy="2566998"/>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EXPERIENCE WITH CIGARS,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Cigars, little cigars, cigarillos, etc.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I used to use this product but I successfully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204798">
                <a:tc>
                  <a:txBody>
                    <a:bodyPr/>
                    <a:lstStyle/>
                    <a:p>
                      <a:pPr algn="l" fontAlgn="t"/>
                      <a:r>
                        <a:rPr lang="en-US" sz="1000" b="0" i="0" u="none" strike="noStrike" dirty="0">
                          <a:solidFill>
                            <a:srgbClr val="000000"/>
                          </a:solidFill>
                          <a:effectLst/>
                          <a:latin typeface="Arial"/>
                        </a:rPr>
                        <a:t>I only use this product socially.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65%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457200">
                <a:tc>
                  <a:txBody>
                    <a:bodyPr/>
                    <a:lstStyle/>
                    <a:p>
                      <a:pPr algn="l" fontAlgn="t"/>
                      <a:r>
                        <a:rPr lang="en-US" sz="1000" b="0" i="0" u="none" strike="noStrike" dirty="0">
                          <a:solidFill>
                            <a:srgbClr val="000000"/>
                          </a:solidFill>
                          <a:effectLst/>
                          <a:latin typeface="Arial"/>
                        </a:rPr>
                        <a:t>I currently use this product - I have tried to quit but have not been successful.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457200">
                <a:tc>
                  <a:txBody>
                    <a:bodyPr/>
                    <a:lstStyle/>
                    <a:p>
                      <a:pPr algn="l" fontAlgn="t"/>
                      <a:r>
                        <a:rPr lang="en-US" sz="1000" b="0" i="0" u="none" strike="noStrike" dirty="0">
                          <a:solidFill>
                            <a:srgbClr val="000000"/>
                          </a:solidFill>
                          <a:effectLst/>
                          <a:latin typeface="Arial"/>
                        </a:rPr>
                        <a:t>I currently use this product - I have not tried to quit but I am planning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I currently use this product and I have no desire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pSp>
        <p:nvGrpSpPr>
          <p:cNvPr id="11" name="Group 10"/>
          <p:cNvGrpSpPr/>
          <p:nvPr/>
        </p:nvGrpSpPr>
        <p:grpSpPr>
          <a:xfrm>
            <a:off x="9524999" y="4190067"/>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3" name="TextBox 22"/>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350583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853" y="872747"/>
            <a:ext cx="11952227" cy="4278094"/>
          </a:xfrm>
          <a:prstGeom prst="rect">
            <a:avLst/>
          </a:prstGeom>
          <a:noFill/>
        </p:spPr>
        <p:txBody>
          <a:bodyPr wrap="square" rtlCol="0">
            <a:spAutoFit/>
          </a:bodyPr>
          <a:lstStyle/>
          <a:p>
            <a:pPr marL="285750" indent="-285750">
              <a:buFont typeface="Arial"/>
              <a:buChar char="•"/>
            </a:pPr>
            <a:r>
              <a:rPr lang="en-US" sz="1600" dirty="0"/>
              <a:t>Develop a strong message about the toxins in secondhand smoke from </a:t>
            </a:r>
            <a:r>
              <a:rPr lang="en-US" sz="1600" dirty="0" err="1"/>
              <a:t>vaping</a:t>
            </a:r>
            <a:r>
              <a:rPr lang="en-US" sz="1600" dirty="0"/>
              <a:t> products. Cigarette users smoke outside because they don’t want their house smelling like smoke or out of concern for other family members. However, a large number of those using e-cigarettes smoke </a:t>
            </a:r>
            <a:r>
              <a:rPr lang="en-US" sz="1600" i="1" dirty="0"/>
              <a:t>inside</a:t>
            </a:r>
            <a:r>
              <a:rPr lang="en-US" sz="1600" dirty="0"/>
              <a:t> the home (73%) as well as outside. </a:t>
            </a:r>
          </a:p>
          <a:p>
            <a:pPr marL="285750" indent="-285750">
              <a:buFont typeface="Arial"/>
              <a:buChar char="•"/>
            </a:pPr>
            <a:endParaRPr lang="en-US" sz="1600" dirty="0"/>
          </a:p>
          <a:p>
            <a:pPr marL="285750" indent="-285750">
              <a:buFont typeface="Arial"/>
              <a:buChar char="•"/>
            </a:pPr>
            <a:r>
              <a:rPr lang="en-US" sz="1600" dirty="0"/>
              <a:t>There isn’t a one message fits all solution – different anti-smoking/</a:t>
            </a:r>
            <a:r>
              <a:rPr lang="en-US" sz="1600" dirty="0" err="1"/>
              <a:t>vaping</a:t>
            </a:r>
            <a:r>
              <a:rPr lang="en-US" sz="1600" dirty="0"/>
              <a:t> messages will appeal to different Idahoans at different times. </a:t>
            </a:r>
          </a:p>
          <a:p>
            <a:pPr marL="742950" lvl="1" indent="-285750">
              <a:buFont typeface="Arial"/>
              <a:buChar char="•"/>
            </a:pPr>
            <a:r>
              <a:rPr lang="en-US" sz="1600" dirty="0"/>
              <a:t>Factual, informative ads may help motivate users who do not understand the harmful effects of smoking or </a:t>
            </a:r>
            <a:r>
              <a:rPr lang="en-US" sz="1600" dirty="0" err="1"/>
              <a:t>vaping</a:t>
            </a:r>
            <a:r>
              <a:rPr lang="en-US" sz="1600" dirty="0"/>
              <a:t>. </a:t>
            </a:r>
          </a:p>
          <a:p>
            <a:pPr marL="742950" lvl="1" indent="-285750">
              <a:buFont typeface="Arial"/>
              <a:buChar char="•"/>
            </a:pPr>
            <a:r>
              <a:rPr lang="en-US" sz="1600" dirty="0"/>
              <a:t>Highly graphic, explicit ads may better reach those who refuse to acknowledge the harmful effects of smoking/</a:t>
            </a:r>
            <a:r>
              <a:rPr lang="en-US" sz="1600" dirty="0" err="1"/>
              <a:t>vaping</a:t>
            </a:r>
            <a:r>
              <a:rPr lang="en-US" sz="1600" dirty="0"/>
              <a:t>. </a:t>
            </a:r>
          </a:p>
          <a:p>
            <a:pPr marL="742950" lvl="1" indent="-285750">
              <a:buFont typeface="Arial"/>
              <a:buChar char="•"/>
            </a:pPr>
            <a:r>
              <a:rPr lang="en-US" sz="1600" dirty="0"/>
              <a:t>Emotional ads showing the negative impact (physical deformity or death of a family member, etc.) of smoking on family members, friends, etc. may reach others. </a:t>
            </a:r>
          </a:p>
          <a:p>
            <a:pPr marL="742950" lvl="1" indent="-285750">
              <a:buFont typeface="Arial"/>
              <a:buChar char="•"/>
            </a:pPr>
            <a:r>
              <a:rPr lang="en-US" sz="1600" dirty="0"/>
              <a:t>Other ads denying the “coolness factor” of smoking/</a:t>
            </a:r>
            <a:r>
              <a:rPr lang="en-US" sz="1600" dirty="0" err="1"/>
              <a:t>vaping</a:t>
            </a:r>
            <a:r>
              <a:rPr lang="en-US" sz="1600" dirty="0"/>
              <a:t> (i.e. it’s </a:t>
            </a:r>
            <a:r>
              <a:rPr lang="en-US" sz="1600" i="1" dirty="0"/>
              <a:t>not</a:t>
            </a:r>
            <a:r>
              <a:rPr lang="en-US" sz="1600" dirty="0"/>
              <a:t> cool, it’s repugnant) might work for some. </a:t>
            </a:r>
          </a:p>
          <a:p>
            <a:pPr marL="742950" lvl="1" indent="-285750">
              <a:buFont typeface="Arial"/>
              <a:buChar char="•"/>
            </a:pPr>
            <a:r>
              <a:rPr lang="en-US" sz="1600" dirty="0"/>
              <a:t>Another approach might be a financial model showing how much smokers/</a:t>
            </a:r>
            <a:r>
              <a:rPr lang="en-US" sz="1600" dirty="0" err="1"/>
              <a:t>vapers</a:t>
            </a:r>
            <a:r>
              <a:rPr lang="en-US" sz="1600" dirty="0"/>
              <a:t> spend on products; the money saved by quitting could add some serious fun to their lives that might also serve to combat stress.</a:t>
            </a:r>
          </a:p>
          <a:p>
            <a:endParaRPr lang="en-US" sz="1600" dirty="0"/>
          </a:p>
          <a:p>
            <a:pPr marL="285750" indent="-285750">
              <a:buFont typeface="Arial"/>
              <a:buChar char="•"/>
            </a:pPr>
            <a:r>
              <a:rPr lang="en-US" sz="1600" dirty="0"/>
              <a:t>Establish smoke-free restrictions for e-cigarette use (work to prohibit </a:t>
            </a:r>
            <a:r>
              <a:rPr lang="en-US" sz="1600" dirty="0" err="1"/>
              <a:t>vaping</a:t>
            </a:r>
            <a:r>
              <a:rPr lang="en-US" sz="1600" dirty="0"/>
              <a:t> in public places.)</a:t>
            </a:r>
          </a:p>
          <a:p>
            <a:pPr marL="285750" indent="-285750">
              <a:buFont typeface="Arial"/>
              <a:buChar char="•"/>
            </a:pPr>
            <a:endParaRPr lang="en-US" sz="1600" dirty="0"/>
          </a:p>
          <a:p>
            <a:pPr marL="285750" indent="-285750">
              <a:buFont typeface="Arial"/>
              <a:buChar char="•"/>
            </a:pPr>
            <a:r>
              <a:rPr lang="en-US" sz="1600" dirty="0"/>
              <a:t>See slide 14 for specific recommendations for each segment.</a:t>
            </a:r>
          </a:p>
        </p:txBody>
      </p:sp>
      <p:sp>
        <p:nvSpPr>
          <p:cNvPr id="7" name="Rectangle 6">
            <a:extLst>
              <a:ext uri="{FF2B5EF4-FFF2-40B4-BE49-F238E27FC236}">
                <a16:creationId xmlns:a16="http://schemas.microsoft.com/office/drawing/2014/main" id="{D88F72AF-5711-7942-B848-EDB0A1EA27C3}"/>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dirty="0">
                <a:solidFill>
                  <a:schemeClr val="bg1"/>
                </a:solidFill>
              </a:rPr>
              <a:t>Recommendations</a:t>
            </a:r>
          </a:p>
        </p:txBody>
      </p:sp>
      <p:sp>
        <p:nvSpPr>
          <p:cNvPr id="3" name="Slide Number Placeholder 2"/>
          <p:cNvSpPr>
            <a:spLocks noGrp="1"/>
          </p:cNvSpPr>
          <p:nvPr>
            <p:ph type="sldNum" sz="quarter" idx="12"/>
          </p:nvPr>
        </p:nvSpPr>
        <p:spPr/>
        <p:txBody>
          <a:bodyPr/>
          <a:lstStyle/>
          <a:p>
            <a:fld id="{B7C5CABF-F878-C74C-8870-EC106A83C25A}" type="slidenum">
              <a:rPr lang="en-US" smtClean="0"/>
              <a:t>7</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4761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Quitting Cigars</a:t>
            </a:r>
          </a:p>
        </p:txBody>
      </p:sp>
      <p:sp>
        <p:nvSpPr>
          <p:cNvPr id="7" name="Slide Number Placeholder 6"/>
          <p:cNvSpPr>
            <a:spLocks noGrp="1"/>
          </p:cNvSpPr>
          <p:nvPr>
            <p:ph type="sldNum" sz="quarter" idx="12"/>
          </p:nvPr>
        </p:nvSpPr>
        <p:spPr/>
        <p:txBody>
          <a:bodyPr/>
          <a:lstStyle/>
          <a:p>
            <a:fld id="{B7C5CABF-F878-C74C-8870-EC106A83C25A}" type="slidenum">
              <a:rPr lang="en-US" smtClean="0"/>
              <a:t>70</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1399848634"/>
              </p:ext>
            </p:extLst>
          </p:nvPr>
        </p:nvGraphicFramePr>
        <p:xfrm>
          <a:off x="594778" y="1182983"/>
          <a:ext cx="5054600" cy="1802882"/>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NUMBER TIMES TRIED TO QUIT CIGARS,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Cigars, little cigars, cigarillos,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7282">
                <a:tc>
                  <a:txBody>
                    <a:bodyPr/>
                    <a:lstStyle/>
                    <a:p>
                      <a:pPr algn="l" fontAlgn="t"/>
                      <a:r>
                        <a:rPr lang="en-US" sz="1000" b="0" i="0" u="none" strike="noStrike" dirty="0">
                          <a:solidFill>
                            <a:srgbClr val="000000"/>
                          </a:solidFill>
                          <a:effectLst/>
                          <a:latin typeface="Arial"/>
                        </a:rPr>
                        <a:t>Once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2 or 3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4 or 5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6 to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64501053"/>
              </p:ext>
            </p:extLst>
          </p:nvPr>
        </p:nvGraphicFramePr>
        <p:xfrm>
          <a:off x="412745" y="3614452"/>
          <a:ext cx="5217584" cy="2471748"/>
        </p:xfrm>
        <a:graphic>
          <a:graphicData uri="http://schemas.openxmlformats.org/drawingml/2006/table">
            <a:tbl>
              <a:tblPr/>
              <a:tblGrid>
                <a:gridCol w="2489015">
                  <a:extLst>
                    <a:ext uri="{9D8B030D-6E8A-4147-A177-3AD203B41FA5}">
                      <a16:colId xmlns:a16="http://schemas.microsoft.com/office/drawing/2014/main" val="20000"/>
                    </a:ext>
                  </a:extLst>
                </a:gridCol>
                <a:gridCol w="876485">
                  <a:extLst>
                    <a:ext uri="{9D8B030D-6E8A-4147-A177-3AD203B41FA5}">
                      <a16:colId xmlns:a16="http://schemas.microsoft.com/office/drawing/2014/main" val="20001"/>
                    </a:ext>
                  </a:extLst>
                </a:gridCol>
                <a:gridCol w="910167">
                  <a:extLst>
                    <a:ext uri="{9D8B030D-6E8A-4147-A177-3AD203B41FA5}">
                      <a16:colId xmlns:a16="http://schemas.microsoft.com/office/drawing/2014/main" val="20002"/>
                    </a:ext>
                  </a:extLst>
                </a:gridCol>
                <a:gridCol w="941917">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MAIN REASONS QUIT/WANT TO QUIT CIGARS,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Cigars, little cigars, cigarillos,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85748">
                <a:tc>
                  <a:txBody>
                    <a:bodyPr/>
                    <a:lstStyle/>
                    <a:p>
                      <a:pPr algn="l" fontAlgn="t"/>
                      <a:r>
                        <a:rPr lang="en-US" sz="1000" b="0" i="0" u="none" strike="noStrike" dirty="0">
                          <a:solidFill>
                            <a:srgbClr val="000000"/>
                          </a:solidFill>
                          <a:effectLst/>
                          <a:latin typeface="Arial"/>
                        </a:rPr>
                        <a:t>I wanted/want to prevent a health issue.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It's not pleasurable any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I developed a medical condition.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Too expensive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Had children in the household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Pregnancy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Family/friends convinced 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A friend/family member died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52400">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06117275"/>
              </p:ext>
            </p:extLst>
          </p:nvPr>
        </p:nvGraphicFramePr>
        <p:xfrm>
          <a:off x="6275913" y="1182983"/>
          <a:ext cx="5461002" cy="2753786"/>
        </p:xfrm>
        <a:graphic>
          <a:graphicData uri="http://schemas.openxmlformats.org/drawingml/2006/table">
            <a:tbl>
              <a:tblPr/>
              <a:tblGrid>
                <a:gridCol w="2548297">
                  <a:extLst>
                    <a:ext uri="{9D8B030D-6E8A-4147-A177-3AD203B41FA5}">
                      <a16:colId xmlns:a16="http://schemas.microsoft.com/office/drawing/2014/main" val="20000"/>
                    </a:ext>
                  </a:extLst>
                </a:gridCol>
                <a:gridCol w="986538">
                  <a:extLst>
                    <a:ext uri="{9D8B030D-6E8A-4147-A177-3AD203B41FA5}">
                      <a16:colId xmlns:a16="http://schemas.microsoft.com/office/drawing/2014/main" val="20001"/>
                    </a:ext>
                  </a:extLst>
                </a:gridCol>
                <a:gridCol w="963083">
                  <a:extLst>
                    <a:ext uri="{9D8B030D-6E8A-4147-A177-3AD203B41FA5}">
                      <a16:colId xmlns:a16="http://schemas.microsoft.com/office/drawing/2014/main" val="20002"/>
                    </a:ext>
                  </a:extLst>
                </a:gridCol>
                <a:gridCol w="963084">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PRODUCTS/SERVICES USED/TRIED TO HELP QUIT CIGARS,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Cigars, little cigars, cigarillos,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75686">
                <a:tc>
                  <a:txBody>
                    <a:bodyPr/>
                    <a:lstStyle/>
                    <a:p>
                      <a:pPr algn="l" fontAlgn="t"/>
                      <a:r>
                        <a:rPr lang="en-US" sz="1000" b="0" i="0" u="none" strike="noStrike" dirty="0">
                          <a:solidFill>
                            <a:srgbClr val="000000"/>
                          </a:solidFill>
                          <a:effectLst/>
                          <a:latin typeface="Arial"/>
                        </a:rPr>
                        <a:t>Nicotine patch, gum, nasal spray, lozenges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17500">
                <a:tc>
                  <a:txBody>
                    <a:bodyPr/>
                    <a:lstStyle/>
                    <a:p>
                      <a:pPr algn="l" fontAlgn="t"/>
                      <a:r>
                        <a:rPr lang="en-US" sz="1000" b="0" i="0" u="none" strike="noStrike" dirty="0">
                          <a:solidFill>
                            <a:srgbClr val="000000"/>
                          </a:solidFill>
                          <a:effectLst/>
                          <a:latin typeface="Arial"/>
                        </a:rPr>
                        <a:t>A prescription drug product such as </a:t>
                      </a:r>
                      <a:r>
                        <a:rPr lang="en-US" sz="1000" b="0" i="0" u="none" strike="noStrike" dirty="0" err="1">
                          <a:solidFill>
                            <a:srgbClr val="000000"/>
                          </a:solidFill>
                          <a:effectLst/>
                          <a:latin typeface="Arial"/>
                        </a:rPr>
                        <a:t>Zyban</a:t>
                      </a:r>
                      <a:r>
                        <a:rPr lang="en-US" sz="1000" b="0" i="0" u="none" strike="noStrike" dirty="0">
                          <a:solidFill>
                            <a:srgbClr val="000000"/>
                          </a:solidFill>
                          <a:effectLst/>
                          <a:latin typeface="Arial"/>
                        </a:rPr>
                        <a:t>, </a:t>
                      </a:r>
                      <a:r>
                        <a:rPr lang="en-US" sz="1000" b="0" i="0" u="none" strike="noStrike" dirty="0" err="1">
                          <a:solidFill>
                            <a:srgbClr val="000000"/>
                          </a:solidFill>
                          <a:effectLst/>
                          <a:latin typeface="Arial"/>
                        </a:rPr>
                        <a:t>Wellbutrin</a:t>
                      </a:r>
                      <a:r>
                        <a:rPr lang="en-US" sz="1000" b="0" i="0" u="none" strike="noStrike" dirty="0">
                          <a:solidFill>
                            <a:srgbClr val="000000"/>
                          </a:solidFill>
                          <a:effectLst/>
                          <a:latin typeface="Arial"/>
                        </a:rPr>
                        <a:t> Bupropion, Chantix,</a:t>
                      </a:r>
                      <a:r>
                        <a:rPr lang="en-US" sz="1000" b="0" i="0" u="none" strike="noStrike" baseline="0" dirty="0">
                          <a:solidFill>
                            <a:srgbClr val="000000"/>
                          </a:solidFill>
                          <a:effectLst/>
                          <a:latin typeface="Arial"/>
                        </a:rPr>
                        <a:t> etc.</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Acupuncture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An in-person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An online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 phone cessation program/</a:t>
                      </a:r>
                      <a:r>
                        <a:rPr lang="en-US" sz="1000" b="0" i="0" u="none" strike="noStrike" dirty="0" err="1">
                          <a:solidFill>
                            <a:srgbClr val="000000"/>
                          </a:solidFill>
                          <a:effectLst/>
                          <a:latin typeface="Arial"/>
                        </a:rPr>
                        <a:t>quitline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In-person counseling (individual or group)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Hypnosis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bl>
          </a:graphicData>
        </a:graphic>
      </p:graphicFrame>
      <p:grpSp>
        <p:nvGrpSpPr>
          <p:cNvPr id="12" name="Group 11"/>
          <p:cNvGrpSpPr/>
          <p:nvPr/>
        </p:nvGrpSpPr>
        <p:grpSpPr>
          <a:xfrm>
            <a:off x="9448800" y="4688114"/>
            <a:ext cx="1492251" cy="869676"/>
            <a:chOff x="7164916" y="4381486"/>
            <a:chExt cx="1492251" cy="869676"/>
          </a:xfrm>
        </p:grpSpPr>
        <p:grpSp>
          <p:nvGrpSpPr>
            <p:cNvPr id="13" name="Group 12"/>
            <p:cNvGrpSpPr/>
            <p:nvPr/>
          </p:nvGrpSpPr>
          <p:grpSpPr>
            <a:xfrm>
              <a:off x="7217833" y="4381486"/>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4" name="Group 13"/>
            <p:cNvGrpSpPr/>
            <p:nvPr/>
          </p:nvGrpSpPr>
          <p:grpSpPr>
            <a:xfrm>
              <a:off x="7164918" y="4675708"/>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6" name="Group 15"/>
            <p:cNvGrpSpPr/>
            <p:nvPr/>
          </p:nvGrpSpPr>
          <p:grpSpPr>
            <a:xfrm>
              <a:off x="7164916" y="4974163"/>
              <a:ext cx="1492251" cy="276999"/>
              <a:chOff x="7164916" y="4974163"/>
              <a:chExt cx="1492251" cy="276999"/>
            </a:xfrm>
          </p:grpSpPr>
          <p:sp>
            <p:nvSpPr>
              <p:cNvPr id="17" name="Rectangle 16"/>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3" name="TextBox 22"/>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27277557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Pipe Users</a:t>
            </a:r>
          </a:p>
        </p:txBody>
      </p:sp>
      <p:sp>
        <p:nvSpPr>
          <p:cNvPr id="7" name="Slide Number Placeholder 6"/>
          <p:cNvSpPr>
            <a:spLocks noGrp="1"/>
          </p:cNvSpPr>
          <p:nvPr>
            <p:ph type="sldNum" sz="quarter" idx="12"/>
          </p:nvPr>
        </p:nvSpPr>
        <p:spPr/>
        <p:txBody>
          <a:bodyPr/>
          <a:lstStyle/>
          <a:p>
            <a:fld id="{B7C5CABF-F878-C74C-8870-EC106A83C25A}" type="slidenum">
              <a:rPr lang="en-US" smtClean="0"/>
              <a:t>71</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737164278"/>
              </p:ext>
            </p:extLst>
          </p:nvPr>
        </p:nvGraphicFramePr>
        <p:xfrm>
          <a:off x="319616" y="970227"/>
          <a:ext cx="5054600" cy="197194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OFTEN USE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Pipes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91823">
                <a:tc>
                  <a:txBody>
                    <a:bodyPr/>
                    <a:lstStyle/>
                    <a:p>
                      <a:pPr algn="l" fontAlgn="t"/>
                      <a:r>
                        <a:rPr lang="en-US" sz="1000" b="0" i="0" u="none" strike="noStrike" dirty="0">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9917">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93208481"/>
              </p:ext>
            </p:extLst>
          </p:nvPr>
        </p:nvGraphicFramePr>
        <p:xfrm>
          <a:off x="319616" y="3247761"/>
          <a:ext cx="5054600" cy="1624806"/>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54000">
                <a:tc>
                  <a:txBody>
                    <a:bodyPr/>
                    <a:lstStyle/>
                    <a:p>
                      <a:pPr algn="ctr" fontAlgn="b"/>
                      <a:r>
                        <a:rPr lang="en-US" sz="1000" b="1" i="0" u="none" strike="noStrike" dirty="0">
                          <a:solidFill>
                            <a:srgbClr val="000000"/>
                          </a:solidFill>
                          <a:effectLst/>
                          <a:latin typeface="Arial"/>
                        </a:rPr>
                        <a:t>HOW MANY YEARS USED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85472">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Pipes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79917">
                <a:tc>
                  <a:txBody>
                    <a:bodyPr/>
                    <a:lstStyle/>
                    <a:p>
                      <a:pPr algn="l" fontAlgn="t"/>
                      <a:r>
                        <a:rPr lang="en-US" sz="1000" b="0" i="0" u="none" strike="noStrike" dirty="0">
                          <a:solidFill>
                            <a:srgbClr val="000000"/>
                          </a:solidFill>
                          <a:effectLst/>
                          <a:latin typeface="Arial"/>
                        </a:rPr>
                        <a:t>Less than one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9917">
                <a:tc>
                  <a:txBody>
                    <a:bodyPr/>
                    <a:lstStyle/>
                    <a:p>
                      <a:pPr algn="l" fontAlgn="t"/>
                      <a:r>
                        <a:rPr lang="en-US" sz="1000" b="0" i="0" u="none" strike="noStrike" dirty="0">
                          <a:solidFill>
                            <a:srgbClr val="000000"/>
                          </a:solidFill>
                          <a:effectLst/>
                          <a:latin typeface="Arial"/>
                        </a:rPr>
                        <a:t>1-3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4 to 6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7-10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11-20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39561485"/>
              </p:ext>
            </p:extLst>
          </p:nvPr>
        </p:nvGraphicFramePr>
        <p:xfrm>
          <a:off x="6013450" y="974156"/>
          <a:ext cx="5054600" cy="17907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TIMES TYPICAL DAY USE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Uses Pipes 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41327">
                <a:tc>
                  <a:txBody>
                    <a:bodyPr/>
                    <a:lstStyle/>
                    <a:p>
                      <a:pPr algn="l" fontAlgn="t"/>
                      <a:r>
                        <a:rPr lang="en-US" sz="1000" b="0" i="0" u="none" strike="noStrike" dirty="0">
                          <a:solidFill>
                            <a:srgbClr val="000000"/>
                          </a:solidFill>
                          <a:effectLst/>
                          <a:latin typeface="Arial"/>
                        </a:rPr>
                        <a:t>1 - 2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37583">
                <a:tc>
                  <a:txBody>
                    <a:bodyPr/>
                    <a:lstStyle/>
                    <a:p>
                      <a:pPr algn="l" fontAlgn="t"/>
                      <a:r>
                        <a:rPr lang="en-US" sz="1000" b="0" i="0" u="none" strike="noStrike" dirty="0">
                          <a:solidFill>
                            <a:srgbClr val="000000"/>
                          </a:solidFill>
                          <a:effectLst/>
                          <a:latin typeface="Arial"/>
                        </a:rPr>
                        <a:t>3 - 5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6 - 10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11 - 15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16 - 20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59373097"/>
              </p:ext>
            </p:extLst>
          </p:nvPr>
        </p:nvGraphicFramePr>
        <p:xfrm>
          <a:off x="6013450" y="3247761"/>
          <a:ext cx="5054600" cy="2575189"/>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54000">
                <a:tc>
                  <a:txBody>
                    <a:bodyPr/>
                    <a:lstStyle/>
                    <a:p>
                      <a:pPr algn="ctr" fontAlgn="b"/>
                      <a:r>
                        <a:rPr lang="en-US" sz="1000" b="1" i="0" u="none" strike="noStrike" dirty="0">
                          <a:solidFill>
                            <a:srgbClr val="000000"/>
                          </a:solidFill>
                          <a:effectLst/>
                          <a:latin typeface="Arial"/>
                        </a:rPr>
                        <a:t>WHERE TYPICALLY USE PIPES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   2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         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96055">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Pipes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69334">
                <a:tc>
                  <a:txBody>
                    <a:bodyPr/>
                    <a:lstStyle/>
                    <a:p>
                      <a:pPr algn="l" fontAlgn="t"/>
                      <a:r>
                        <a:rPr lang="en-US" sz="1000" b="0" i="0" u="none" strike="noStrike" dirty="0">
                          <a:solidFill>
                            <a:srgbClr val="000000"/>
                          </a:solidFill>
                          <a:effectLst/>
                          <a:latin typeface="Arial"/>
                        </a:rPr>
                        <a:t>Outside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90500">
                <a:tc>
                  <a:txBody>
                    <a:bodyPr/>
                    <a:lstStyle/>
                    <a:p>
                      <a:pPr algn="l" fontAlgn="t"/>
                      <a:r>
                        <a:rPr lang="en-US" sz="1000" b="0" i="0" u="none" strike="noStrike">
                          <a:solidFill>
                            <a:srgbClr val="000000"/>
                          </a:solidFill>
                          <a:effectLst/>
                          <a:latin typeface="Arial"/>
                        </a:rPr>
                        <a:t>Inside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In your personal vehicle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Outside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457200">
                <a:tc>
                  <a:txBody>
                    <a:bodyPr/>
                    <a:lstStyle/>
                    <a:p>
                      <a:pPr algn="l" fontAlgn="t"/>
                      <a:r>
                        <a:rPr lang="en-US" sz="1000" b="0" i="0" u="none" strike="noStrike" dirty="0">
                          <a:solidFill>
                            <a:srgbClr val="000000"/>
                          </a:solidFill>
                          <a:effectLst/>
                          <a:latin typeface="Arial"/>
                        </a:rPr>
                        <a:t>In designated smoking areas outside businesses, restaurants, schools,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457200">
                <a:tc>
                  <a:txBody>
                    <a:bodyPr/>
                    <a:lstStyle/>
                    <a:p>
                      <a:pPr algn="l" fontAlgn="t"/>
                      <a:r>
                        <a:rPr lang="en-US" sz="1000" b="0" i="0" u="none" strike="noStrike" dirty="0">
                          <a:solidFill>
                            <a:srgbClr val="000000"/>
                          </a:solidFill>
                          <a:effectLst/>
                          <a:latin typeface="Arial"/>
                        </a:rPr>
                        <a:t>Inside businesses that allow smoking (bars, clubs, bowling alleys,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Inside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pSp>
        <p:nvGrpSpPr>
          <p:cNvPr id="14" name="Group 13"/>
          <p:cNvGrpSpPr/>
          <p:nvPr/>
        </p:nvGrpSpPr>
        <p:grpSpPr>
          <a:xfrm>
            <a:off x="3586246" y="6209525"/>
            <a:ext cx="4360380" cy="277000"/>
            <a:chOff x="3651217" y="5925734"/>
            <a:chExt cx="4360380" cy="277000"/>
          </a:xfrm>
        </p:grpSpPr>
        <p:grpSp>
          <p:nvGrpSpPr>
            <p:cNvPr id="16" name="Group 15"/>
            <p:cNvGrpSpPr/>
            <p:nvPr/>
          </p:nvGrpSpPr>
          <p:grpSpPr>
            <a:xfrm>
              <a:off x="3651217" y="5925734"/>
              <a:ext cx="1195914" cy="277000"/>
              <a:chOff x="7217833" y="4053413"/>
              <a:chExt cx="1195914" cy="277000"/>
            </a:xfrm>
          </p:grpSpPr>
          <p:sp>
            <p:nvSpPr>
              <p:cNvPr id="23" name="Rectangle 22"/>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7" name="Group 16"/>
            <p:cNvGrpSpPr/>
            <p:nvPr/>
          </p:nvGrpSpPr>
          <p:grpSpPr>
            <a:xfrm>
              <a:off x="5088467" y="5925735"/>
              <a:ext cx="1206500" cy="276999"/>
              <a:chOff x="7164918" y="4516963"/>
              <a:chExt cx="1206500" cy="276999"/>
            </a:xfrm>
          </p:grpSpPr>
          <p:sp>
            <p:nvSpPr>
              <p:cNvPr id="21" name="Rectangle 20"/>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8" name="Group 17"/>
            <p:cNvGrpSpPr/>
            <p:nvPr/>
          </p:nvGrpSpPr>
          <p:grpSpPr>
            <a:xfrm>
              <a:off x="6519346" y="5925734"/>
              <a:ext cx="1492251" cy="276999"/>
              <a:chOff x="7164916" y="4974163"/>
              <a:chExt cx="1492251" cy="276999"/>
            </a:xfrm>
          </p:grpSpPr>
          <p:sp>
            <p:nvSpPr>
              <p:cNvPr id="19" name="Rectangle 18"/>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5" name="TextBox 24"/>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28196244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Pipe Users</a:t>
            </a:r>
          </a:p>
        </p:txBody>
      </p:sp>
      <p:sp>
        <p:nvSpPr>
          <p:cNvPr id="7" name="Slide Number Placeholder 6"/>
          <p:cNvSpPr>
            <a:spLocks noGrp="1"/>
          </p:cNvSpPr>
          <p:nvPr>
            <p:ph type="sldNum" sz="quarter" idx="12"/>
          </p:nvPr>
        </p:nvSpPr>
        <p:spPr/>
        <p:txBody>
          <a:bodyPr/>
          <a:lstStyle/>
          <a:p>
            <a:fld id="{B7C5CABF-F878-C74C-8870-EC106A83C25A}" type="slidenum">
              <a:rPr lang="en-US" smtClean="0"/>
              <a:t>72</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174201739"/>
              </p:ext>
            </p:extLst>
          </p:nvPr>
        </p:nvGraphicFramePr>
        <p:xfrm>
          <a:off x="361950" y="959644"/>
          <a:ext cx="5054600" cy="2179373"/>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WHEN MOST LIKELY TO USE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208756">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Pipes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79917">
                <a:tc>
                  <a:txBody>
                    <a:bodyPr/>
                    <a:lstStyle/>
                    <a:p>
                      <a:pPr algn="l" fontAlgn="t"/>
                      <a:r>
                        <a:rPr lang="en-US" sz="1000" b="0" i="0" u="none" strike="noStrike">
                          <a:solidFill>
                            <a:srgbClr val="000000"/>
                          </a:solidFill>
                          <a:effectLst/>
                          <a:latin typeface="Arial"/>
                        </a:rPr>
                        <a:t>In the evening when you are relaxing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04800">
                <a:tc>
                  <a:txBody>
                    <a:bodyPr/>
                    <a:lstStyle/>
                    <a:p>
                      <a:pPr algn="l" fontAlgn="t"/>
                      <a:r>
                        <a:rPr lang="en-US" sz="1000" b="0" i="0" u="none" strike="noStrike" dirty="0">
                          <a:solidFill>
                            <a:srgbClr val="000000"/>
                          </a:solidFill>
                          <a:effectLst/>
                          <a:latin typeface="Arial"/>
                        </a:rPr>
                        <a:t>When you are around others who are using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After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At social events with friends/family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When drinking alcohol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After meals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When you first wake 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10904258"/>
              </p:ext>
            </p:extLst>
          </p:nvPr>
        </p:nvGraphicFramePr>
        <p:xfrm>
          <a:off x="5939367" y="959644"/>
          <a:ext cx="5054600" cy="2069306"/>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152400">
                <a:tc>
                  <a:txBody>
                    <a:bodyPr/>
                    <a:lstStyle/>
                    <a:p>
                      <a:pPr algn="ctr" fontAlgn="b"/>
                      <a:r>
                        <a:rPr lang="en-US" sz="1000" b="1" i="0" u="none" strike="noStrike" dirty="0">
                          <a:solidFill>
                            <a:srgbClr val="000000"/>
                          </a:solidFill>
                          <a:effectLst/>
                          <a:latin typeface="Arial"/>
                        </a:rPr>
                        <a:t>WHERE TYPICALLY BUY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202406">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Pipes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90500">
                <a:tc>
                  <a:txBody>
                    <a:bodyPr/>
                    <a:lstStyle/>
                    <a:p>
                      <a:pPr algn="l" fontAlgn="t"/>
                      <a:r>
                        <a:rPr lang="en-US" sz="1000" b="0" i="0" u="none" strike="noStrike" dirty="0">
                          <a:solidFill>
                            <a:srgbClr val="000000"/>
                          </a:solidFill>
                          <a:effectLst/>
                          <a:latin typeface="Arial"/>
                        </a:rPr>
                        <a:t>Tobacco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68%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67%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90500">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A friend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Online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Grocery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 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Drug store/pharmacy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37690320"/>
              </p:ext>
            </p:extLst>
          </p:nvPr>
        </p:nvGraphicFramePr>
        <p:xfrm>
          <a:off x="3640667" y="3623181"/>
          <a:ext cx="5196416" cy="1998409"/>
        </p:xfrm>
        <a:graphic>
          <a:graphicData uri="http://schemas.openxmlformats.org/drawingml/2006/table">
            <a:tbl>
              <a:tblPr/>
              <a:tblGrid>
                <a:gridCol w="2399997">
                  <a:extLst>
                    <a:ext uri="{9D8B030D-6E8A-4147-A177-3AD203B41FA5}">
                      <a16:colId xmlns:a16="http://schemas.microsoft.com/office/drawing/2014/main" val="20000"/>
                    </a:ext>
                  </a:extLst>
                </a:gridCol>
                <a:gridCol w="954919">
                  <a:extLst>
                    <a:ext uri="{9D8B030D-6E8A-4147-A177-3AD203B41FA5}">
                      <a16:colId xmlns:a16="http://schemas.microsoft.com/office/drawing/2014/main" val="20001"/>
                    </a:ext>
                  </a:extLst>
                </a:gridCol>
                <a:gridCol w="941917">
                  <a:extLst>
                    <a:ext uri="{9D8B030D-6E8A-4147-A177-3AD203B41FA5}">
                      <a16:colId xmlns:a16="http://schemas.microsoft.com/office/drawing/2014/main" val="20002"/>
                    </a:ext>
                  </a:extLst>
                </a:gridCol>
                <a:gridCol w="899583">
                  <a:extLst>
                    <a:ext uri="{9D8B030D-6E8A-4147-A177-3AD203B41FA5}">
                      <a16:colId xmlns:a16="http://schemas.microsoft.com/office/drawing/2014/main" val="20003"/>
                    </a:ext>
                  </a:extLst>
                </a:gridCol>
              </a:tblGrid>
              <a:tr h="152400">
                <a:tc>
                  <a:txBody>
                    <a:bodyPr/>
                    <a:lstStyle/>
                    <a:p>
                      <a:pPr algn="ctr" fontAlgn="b"/>
                      <a:r>
                        <a:rPr lang="en-US" sz="1000" b="1" i="0" u="none" strike="noStrike" dirty="0">
                          <a:solidFill>
                            <a:srgbClr val="000000"/>
                          </a:solidFill>
                          <a:effectLst/>
                          <a:latin typeface="Arial"/>
                        </a:rPr>
                        <a:t>EXPERIENCE WITH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65376">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Pipes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I used to use this product but I successfully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9917">
                <a:tc>
                  <a:txBody>
                    <a:bodyPr/>
                    <a:lstStyle/>
                    <a:p>
                      <a:pPr algn="l" fontAlgn="t"/>
                      <a:r>
                        <a:rPr lang="en-US" sz="1000" b="0" i="0" u="none" strike="noStrike" dirty="0">
                          <a:solidFill>
                            <a:srgbClr val="000000"/>
                          </a:solidFill>
                          <a:effectLst/>
                          <a:latin typeface="Arial"/>
                        </a:rPr>
                        <a:t>I only use this product socially.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349250">
                <a:tc>
                  <a:txBody>
                    <a:bodyPr/>
                    <a:lstStyle/>
                    <a:p>
                      <a:pPr algn="l" fontAlgn="t"/>
                      <a:r>
                        <a:rPr lang="en-US" sz="1000" b="0" i="0" u="none" strike="noStrike" dirty="0">
                          <a:solidFill>
                            <a:srgbClr val="000000"/>
                          </a:solidFill>
                          <a:effectLst/>
                          <a:latin typeface="Arial"/>
                        </a:rPr>
                        <a:t>  I currently use this product - I have tried to quit but have not been successful.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38666">
                <a:tc>
                  <a:txBody>
                    <a:bodyPr/>
                    <a:lstStyle/>
                    <a:p>
                      <a:pPr algn="l" fontAlgn="t"/>
                      <a:r>
                        <a:rPr lang="en-US" sz="1000" b="0" i="0" u="none" strike="noStrike" dirty="0">
                          <a:solidFill>
                            <a:srgbClr val="000000"/>
                          </a:solidFill>
                          <a:effectLst/>
                          <a:latin typeface="Arial"/>
                        </a:rPr>
                        <a:t>  I currently use this product - I have not tried to quit but I am planning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  I currently use this product and I have no desire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9524999" y="4190067"/>
            <a:ext cx="1492251" cy="869676"/>
            <a:chOff x="7164916" y="4381486"/>
            <a:chExt cx="1492251" cy="869676"/>
          </a:xfrm>
        </p:grpSpPr>
        <p:grpSp>
          <p:nvGrpSpPr>
            <p:cNvPr id="13" name="Group 12"/>
            <p:cNvGrpSpPr/>
            <p:nvPr/>
          </p:nvGrpSpPr>
          <p:grpSpPr>
            <a:xfrm>
              <a:off x="7217833" y="4381486"/>
              <a:ext cx="1195914" cy="277000"/>
              <a:chOff x="7217833" y="4053413"/>
              <a:chExt cx="1195914" cy="277000"/>
            </a:xfrm>
          </p:grpSpPr>
          <p:sp>
            <p:nvSpPr>
              <p:cNvPr id="22" name="Rectangle 21"/>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6" name="Group 15"/>
            <p:cNvGrpSpPr/>
            <p:nvPr/>
          </p:nvGrpSpPr>
          <p:grpSpPr>
            <a:xfrm>
              <a:off x="7164918" y="4675708"/>
              <a:ext cx="1206500" cy="276999"/>
              <a:chOff x="7164918" y="4516963"/>
              <a:chExt cx="1206500" cy="276999"/>
            </a:xfrm>
          </p:grpSpPr>
          <p:sp>
            <p:nvSpPr>
              <p:cNvPr id="20" name="Rectangle 19"/>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7" name="Group 16"/>
            <p:cNvGrpSpPr/>
            <p:nvPr/>
          </p:nvGrpSpPr>
          <p:grpSpPr>
            <a:xfrm>
              <a:off x="7164916" y="4974163"/>
              <a:ext cx="1492251" cy="276999"/>
              <a:chOff x="7164916" y="4974163"/>
              <a:chExt cx="1492251" cy="276999"/>
            </a:xfrm>
          </p:grpSpPr>
          <p:sp>
            <p:nvSpPr>
              <p:cNvPr id="18" name="Rectangle 17"/>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4" name="TextBox 23"/>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34856148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Quitting Pipes</a:t>
            </a:r>
          </a:p>
        </p:txBody>
      </p:sp>
      <p:sp>
        <p:nvSpPr>
          <p:cNvPr id="7" name="Slide Number Placeholder 6"/>
          <p:cNvSpPr>
            <a:spLocks noGrp="1"/>
          </p:cNvSpPr>
          <p:nvPr>
            <p:ph type="sldNum" sz="quarter" idx="12"/>
          </p:nvPr>
        </p:nvSpPr>
        <p:spPr/>
        <p:txBody>
          <a:bodyPr/>
          <a:lstStyle/>
          <a:p>
            <a:fld id="{B7C5CABF-F878-C74C-8870-EC106A83C25A}" type="slidenum">
              <a:rPr lang="en-US" smtClean="0"/>
              <a:t>73</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469036835"/>
              </p:ext>
            </p:extLst>
          </p:nvPr>
        </p:nvGraphicFramePr>
        <p:xfrm>
          <a:off x="634991" y="1208395"/>
          <a:ext cx="5143500" cy="1543354"/>
        </p:xfrm>
        <a:graphic>
          <a:graphicData uri="http://schemas.openxmlformats.org/drawingml/2006/table">
            <a:tbl>
              <a:tblPr/>
              <a:tblGrid>
                <a:gridCol w="2359631">
                  <a:extLst>
                    <a:ext uri="{9D8B030D-6E8A-4147-A177-3AD203B41FA5}">
                      <a16:colId xmlns:a16="http://schemas.microsoft.com/office/drawing/2014/main" val="20000"/>
                    </a:ext>
                  </a:extLst>
                </a:gridCol>
                <a:gridCol w="974119">
                  <a:extLst>
                    <a:ext uri="{9D8B030D-6E8A-4147-A177-3AD203B41FA5}">
                      <a16:colId xmlns:a16="http://schemas.microsoft.com/office/drawing/2014/main" val="20001"/>
                    </a:ext>
                  </a:extLst>
                </a:gridCol>
                <a:gridCol w="910167">
                  <a:extLst>
                    <a:ext uri="{9D8B030D-6E8A-4147-A177-3AD203B41FA5}">
                      <a16:colId xmlns:a16="http://schemas.microsoft.com/office/drawing/2014/main" val="20002"/>
                    </a:ext>
                  </a:extLst>
                </a:gridCol>
                <a:gridCol w="899583">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NUMBER TIMES TRIED TO QUIT USING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90804">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Pipes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Once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62983">
                <a:tc>
                  <a:txBody>
                    <a:bodyPr/>
                    <a:lstStyle/>
                    <a:p>
                      <a:pPr algn="l" fontAlgn="t"/>
                      <a:r>
                        <a:rPr lang="en-US" sz="1000" b="0" i="0" u="none" strike="noStrike" dirty="0">
                          <a:solidFill>
                            <a:srgbClr val="000000"/>
                          </a:solidFill>
                          <a:effectLst/>
                          <a:latin typeface="Arial"/>
                        </a:rPr>
                        <a:t>2 or 3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209550">
                <a:tc>
                  <a:txBody>
                    <a:bodyPr/>
                    <a:lstStyle/>
                    <a:p>
                      <a:pPr algn="l" fontAlgn="t"/>
                      <a:r>
                        <a:rPr lang="en-US" sz="1000" b="0" i="0" u="none" strike="noStrike" dirty="0">
                          <a:solidFill>
                            <a:srgbClr val="000000"/>
                          </a:solidFill>
                          <a:effectLst/>
                          <a:latin typeface="Arial"/>
                        </a:rPr>
                        <a:t>4 or 5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6 to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More than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4219520"/>
              </p:ext>
            </p:extLst>
          </p:nvPr>
        </p:nvGraphicFramePr>
        <p:xfrm>
          <a:off x="634991" y="3305929"/>
          <a:ext cx="5154083" cy="2058723"/>
        </p:xfrm>
        <a:graphic>
          <a:graphicData uri="http://schemas.openxmlformats.org/drawingml/2006/table">
            <a:tbl>
              <a:tblPr/>
              <a:tblGrid>
                <a:gridCol w="2328333">
                  <a:extLst>
                    <a:ext uri="{9D8B030D-6E8A-4147-A177-3AD203B41FA5}">
                      <a16:colId xmlns:a16="http://schemas.microsoft.com/office/drawing/2014/main" val="20000"/>
                    </a:ext>
                  </a:extLst>
                </a:gridCol>
                <a:gridCol w="1026584">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910166">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MAIN REASONS QUIT/WANT TO QUIT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79123">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Pipes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01083">
                <a:tc>
                  <a:txBody>
                    <a:bodyPr/>
                    <a:lstStyle/>
                    <a:p>
                      <a:pPr algn="l" fontAlgn="t"/>
                      <a:r>
                        <a:rPr lang="en-US" sz="1000" b="0" i="0" u="none" strike="noStrike" dirty="0">
                          <a:solidFill>
                            <a:srgbClr val="000000"/>
                          </a:solidFill>
                          <a:effectLst/>
                          <a:latin typeface="Arial"/>
                        </a:rPr>
                        <a:t>I wanted/want to prevent a health issue.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8750">
                <a:tc>
                  <a:txBody>
                    <a:bodyPr/>
                    <a:lstStyle/>
                    <a:p>
                      <a:pPr algn="l" fontAlgn="t"/>
                      <a:r>
                        <a:rPr lang="en-US" sz="1000" b="0" i="0" u="none" strike="noStrike">
                          <a:solidFill>
                            <a:srgbClr val="000000"/>
                          </a:solidFill>
                          <a:effectLst/>
                          <a:latin typeface="Arial"/>
                        </a:rPr>
                        <a:t>Too expensive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205317">
                <a:tc>
                  <a:txBody>
                    <a:bodyPr/>
                    <a:lstStyle/>
                    <a:p>
                      <a:pPr algn="l" fontAlgn="t"/>
                      <a:r>
                        <a:rPr lang="en-US" sz="1000" b="0" i="0" u="none" strike="noStrike" dirty="0">
                          <a:solidFill>
                            <a:srgbClr val="000000"/>
                          </a:solidFill>
                          <a:effectLst/>
                          <a:latin typeface="Arial"/>
                        </a:rPr>
                        <a:t>It's not pleasurable any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I developed a medical condition.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Had children in the household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Family/friends convinced 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 friend/family member died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Pregnancy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50520574"/>
              </p:ext>
            </p:extLst>
          </p:nvPr>
        </p:nvGraphicFramePr>
        <p:xfrm>
          <a:off x="6339408" y="1208395"/>
          <a:ext cx="5185833" cy="2620736"/>
        </p:xfrm>
        <a:graphic>
          <a:graphicData uri="http://schemas.openxmlformats.org/drawingml/2006/table">
            <a:tbl>
              <a:tblPr/>
              <a:tblGrid>
                <a:gridCol w="2396035">
                  <a:extLst>
                    <a:ext uri="{9D8B030D-6E8A-4147-A177-3AD203B41FA5}">
                      <a16:colId xmlns:a16="http://schemas.microsoft.com/office/drawing/2014/main" val="20000"/>
                    </a:ext>
                  </a:extLst>
                </a:gridCol>
                <a:gridCol w="958881">
                  <a:extLst>
                    <a:ext uri="{9D8B030D-6E8A-4147-A177-3AD203B41FA5}">
                      <a16:colId xmlns:a16="http://schemas.microsoft.com/office/drawing/2014/main" val="20001"/>
                    </a:ext>
                  </a:extLst>
                </a:gridCol>
                <a:gridCol w="973667">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PRODUCTS/SERVICES USED/TRIED TO HELP QUIT PIPES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207736">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Pipes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Nicotine patch, gum, nasal spray, lozenges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17500">
                <a:tc>
                  <a:txBody>
                    <a:bodyPr/>
                    <a:lstStyle/>
                    <a:p>
                      <a:pPr algn="l" fontAlgn="t"/>
                      <a:r>
                        <a:rPr lang="en-US" sz="1000" b="0" i="0" u="none" strike="noStrike" dirty="0">
                          <a:solidFill>
                            <a:srgbClr val="000000"/>
                          </a:solidFill>
                          <a:effectLst/>
                          <a:latin typeface="Arial"/>
                        </a:rPr>
                        <a:t>A prescription drug product such as </a:t>
                      </a:r>
                      <a:r>
                        <a:rPr lang="en-US" sz="1000" b="0" i="0" u="none" strike="noStrike" dirty="0" err="1">
                          <a:solidFill>
                            <a:srgbClr val="000000"/>
                          </a:solidFill>
                          <a:effectLst/>
                          <a:latin typeface="Arial"/>
                        </a:rPr>
                        <a:t>Zyban</a:t>
                      </a:r>
                      <a:r>
                        <a:rPr lang="en-US" sz="1000" b="0" i="0" u="none" strike="noStrike" dirty="0">
                          <a:solidFill>
                            <a:srgbClr val="000000"/>
                          </a:solidFill>
                          <a:effectLst/>
                          <a:latin typeface="Arial"/>
                        </a:rPr>
                        <a:t>, </a:t>
                      </a:r>
                      <a:r>
                        <a:rPr lang="en-US" sz="1000" b="0" i="0" u="none" strike="noStrike" dirty="0" err="1">
                          <a:solidFill>
                            <a:srgbClr val="000000"/>
                          </a:solidFill>
                          <a:effectLst/>
                          <a:latin typeface="Arial"/>
                        </a:rPr>
                        <a:t>Wellbutrin</a:t>
                      </a:r>
                      <a:r>
                        <a:rPr lang="en-US" sz="1000" b="0" i="0" u="none" strike="noStrike" dirty="0">
                          <a:solidFill>
                            <a:srgbClr val="000000"/>
                          </a:solidFill>
                          <a:effectLst/>
                          <a:latin typeface="Arial"/>
                        </a:rPr>
                        <a:t> ,Chantix or </a:t>
                      </a:r>
                      <a:r>
                        <a:rPr lang="en-US" sz="1000" b="0" i="0" u="none" strike="noStrike" dirty="0" err="1">
                          <a:solidFill>
                            <a:srgbClr val="000000"/>
                          </a:solidFill>
                          <a:effectLst/>
                          <a:latin typeface="Arial"/>
                        </a:rPr>
                        <a:t>Varenicline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65100">
                <a:tc>
                  <a:txBody>
                    <a:bodyPr/>
                    <a:lstStyle/>
                    <a:p>
                      <a:pPr algn="l" fontAlgn="t"/>
                      <a:r>
                        <a:rPr lang="en-US" sz="1000" b="0" i="0" u="none" strike="noStrike" dirty="0">
                          <a:solidFill>
                            <a:srgbClr val="000000"/>
                          </a:solidFill>
                          <a:effectLst/>
                          <a:latin typeface="Arial"/>
                        </a:rPr>
                        <a:t>A phone cessation program/</a:t>
                      </a:r>
                      <a:r>
                        <a:rPr lang="en-US" sz="1000" b="0" i="0" u="none" strike="noStrike" dirty="0" err="1">
                          <a:solidFill>
                            <a:srgbClr val="000000"/>
                          </a:solidFill>
                          <a:effectLst/>
                          <a:latin typeface="Arial"/>
                        </a:rPr>
                        <a:t>quitline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Acupuncture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Hypnosis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An in-person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An online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In-person counseling (individual or group)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pSp>
        <p:nvGrpSpPr>
          <p:cNvPr id="11" name="Group 10"/>
          <p:cNvGrpSpPr/>
          <p:nvPr/>
        </p:nvGrpSpPr>
        <p:grpSpPr>
          <a:xfrm>
            <a:off x="8778873" y="4347906"/>
            <a:ext cx="1492251" cy="869676"/>
            <a:chOff x="7164916" y="4381486"/>
            <a:chExt cx="1492251" cy="869676"/>
          </a:xfrm>
        </p:grpSpPr>
        <p:grpSp>
          <p:nvGrpSpPr>
            <p:cNvPr id="13" name="Group 12"/>
            <p:cNvGrpSpPr/>
            <p:nvPr/>
          </p:nvGrpSpPr>
          <p:grpSpPr>
            <a:xfrm>
              <a:off x="7217833" y="4381486"/>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4" name="Group 13"/>
            <p:cNvGrpSpPr/>
            <p:nvPr/>
          </p:nvGrpSpPr>
          <p:grpSpPr>
            <a:xfrm>
              <a:off x="7164918" y="4675708"/>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6" name="Group 15"/>
            <p:cNvGrpSpPr/>
            <p:nvPr/>
          </p:nvGrpSpPr>
          <p:grpSpPr>
            <a:xfrm>
              <a:off x="7164916" y="4974163"/>
              <a:ext cx="1492251" cy="276999"/>
              <a:chOff x="7164916" y="4974163"/>
              <a:chExt cx="1492251" cy="276999"/>
            </a:xfrm>
          </p:grpSpPr>
          <p:sp>
            <p:nvSpPr>
              <p:cNvPr id="17" name="Rectangle 16"/>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3" name="TextBox 22"/>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1456406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E-Cigarette Users</a:t>
            </a:r>
          </a:p>
        </p:txBody>
      </p:sp>
      <p:sp>
        <p:nvSpPr>
          <p:cNvPr id="7" name="Slide Number Placeholder 6"/>
          <p:cNvSpPr>
            <a:spLocks noGrp="1"/>
          </p:cNvSpPr>
          <p:nvPr>
            <p:ph type="sldNum" sz="quarter" idx="12"/>
          </p:nvPr>
        </p:nvSpPr>
        <p:spPr/>
        <p:txBody>
          <a:bodyPr/>
          <a:lstStyle/>
          <a:p>
            <a:fld id="{B7C5CABF-F878-C74C-8870-EC106A83C25A}" type="slidenum">
              <a:rPr lang="en-US" smtClean="0"/>
              <a:t>74</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737087946"/>
              </p:ext>
            </p:extLst>
          </p:nvPr>
        </p:nvGraphicFramePr>
        <p:xfrm>
          <a:off x="764106" y="1063357"/>
          <a:ext cx="5054600" cy="1943100"/>
        </p:xfrm>
        <a:graphic>
          <a:graphicData uri="http://schemas.openxmlformats.org/drawingml/2006/table">
            <a:tbl>
              <a:tblPr/>
              <a:tblGrid>
                <a:gridCol w="2095500">
                  <a:extLst>
                    <a:ext uri="{9D8B030D-6E8A-4147-A177-3AD203B41FA5}">
                      <a16:colId xmlns:a16="http://schemas.microsoft.com/office/drawing/2014/main" val="20000"/>
                    </a:ext>
                  </a:extLst>
                </a:gridCol>
                <a:gridCol w="1056217">
                  <a:extLst>
                    <a:ext uri="{9D8B030D-6E8A-4147-A177-3AD203B41FA5}">
                      <a16:colId xmlns:a16="http://schemas.microsoft.com/office/drawing/2014/main" val="20001"/>
                    </a:ext>
                  </a:extLst>
                </a:gridCol>
                <a:gridCol w="988483">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OFTEN USE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Used Electronic cigarettes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47%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64305">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47372">
                <a:tc>
                  <a:txBody>
                    <a:bodyPr/>
                    <a:lstStyle/>
                    <a:p>
                      <a:pPr algn="l" fontAlgn="t"/>
                      <a:r>
                        <a:rPr lang="en-US" sz="1000" b="0" i="0" u="none" strike="noStrike" dirty="0">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47372">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41% CD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44653391"/>
              </p:ext>
            </p:extLst>
          </p:nvPr>
        </p:nvGraphicFramePr>
        <p:xfrm>
          <a:off x="764106" y="3234748"/>
          <a:ext cx="5054600" cy="1817727"/>
        </p:xfrm>
        <a:graphic>
          <a:graphicData uri="http://schemas.openxmlformats.org/drawingml/2006/table">
            <a:tbl>
              <a:tblPr/>
              <a:tblGrid>
                <a:gridCol w="2095500">
                  <a:extLst>
                    <a:ext uri="{9D8B030D-6E8A-4147-A177-3AD203B41FA5}">
                      <a16:colId xmlns:a16="http://schemas.microsoft.com/office/drawing/2014/main" val="20000"/>
                    </a:ext>
                  </a:extLst>
                </a:gridCol>
                <a:gridCol w="1056217">
                  <a:extLst>
                    <a:ext uri="{9D8B030D-6E8A-4147-A177-3AD203B41FA5}">
                      <a16:colId xmlns:a16="http://schemas.microsoft.com/office/drawing/2014/main" val="20001"/>
                    </a:ext>
                  </a:extLst>
                </a:gridCol>
                <a:gridCol w="988483">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pl-PL" sz="1000" b="1" i="0" u="none" strike="noStrike" dirty="0">
                          <a:solidFill>
                            <a:srgbClr val="000000"/>
                          </a:solidFill>
                          <a:effectLst/>
                          <a:latin typeface="Arial"/>
                        </a:rPr>
                        <a:t>HOW MANY YEARS USED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a:solidFill>
                            <a:srgbClr val="000000"/>
                          </a:solidFill>
                          <a:effectLst/>
                          <a:latin typeface="Arial"/>
                        </a:rPr>
                        <a:t>BASE:  Used Electronic cigarettes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Less than one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92127">
                <a:tc>
                  <a:txBody>
                    <a:bodyPr/>
                    <a:lstStyle/>
                    <a:p>
                      <a:pPr algn="l" fontAlgn="t"/>
                      <a:r>
                        <a:rPr lang="en-US" sz="1000" b="0" i="0" u="none" strike="noStrike" dirty="0">
                          <a:solidFill>
                            <a:srgbClr val="000000"/>
                          </a:solidFill>
                          <a:effectLst/>
                          <a:latin typeface="Arial"/>
                        </a:rPr>
                        <a:t>1-3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37583">
                <a:tc>
                  <a:txBody>
                    <a:bodyPr/>
                    <a:lstStyle/>
                    <a:p>
                      <a:pPr algn="l" fontAlgn="t"/>
                      <a:r>
                        <a:rPr lang="en-US" sz="1000" b="0" i="0" u="none" strike="noStrike" dirty="0">
                          <a:solidFill>
                            <a:srgbClr val="000000"/>
                          </a:solidFill>
                          <a:effectLst/>
                          <a:latin typeface="Arial"/>
                        </a:rPr>
                        <a:t>4 to 6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7-10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11-20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9103441"/>
              </p:ext>
            </p:extLst>
          </p:nvPr>
        </p:nvGraphicFramePr>
        <p:xfrm>
          <a:off x="6297073" y="1063357"/>
          <a:ext cx="5054600" cy="17907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TIMES IN TYPICAL DAY USE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l"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Uses Electronic cigarettes 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58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1 - 2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3 - 5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6 - 10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11 - 15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 CD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16 - 20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48% </a:t>
                      </a:r>
                      <a:r>
                        <a:rPr lang="en-US" sz="1000" b="0" i="0" u="none" strike="noStrike" dirty="0" err="1">
                          <a:solidFill>
                            <a:srgbClr val="000000"/>
                          </a:solidFill>
                          <a:effectLst/>
                          <a:latin typeface="Arial"/>
                        </a:rPr>
                        <a:t>Bc</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45750277"/>
              </p:ext>
            </p:extLst>
          </p:nvPr>
        </p:nvGraphicFramePr>
        <p:xfrm>
          <a:off x="6297073" y="3234748"/>
          <a:ext cx="5054600" cy="2440027"/>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USE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Used Electronic cigarettes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Inside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76%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28627">
                <a:tc>
                  <a:txBody>
                    <a:bodyPr/>
                    <a:lstStyle/>
                    <a:p>
                      <a:pPr algn="l" fontAlgn="t"/>
                      <a:r>
                        <a:rPr lang="en-US" sz="1000" b="0" i="0" u="none" strike="noStrike" dirty="0">
                          <a:solidFill>
                            <a:srgbClr val="000000"/>
                          </a:solidFill>
                          <a:effectLst/>
                          <a:latin typeface="Arial"/>
                        </a:rPr>
                        <a:t>Outside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73%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75%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43444">
                <a:tc>
                  <a:txBody>
                    <a:bodyPr/>
                    <a:lstStyle/>
                    <a:p>
                      <a:pPr algn="l" fontAlgn="t"/>
                      <a:r>
                        <a:rPr lang="en-US" sz="1000" b="0" i="0" u="none" strike="noStrike" dirty="0">
                          <a:solidFill>
                            <a:srgbClr val="000000"/>
                          </a:solidFill>
                          <a:effectLst/>
                          <a:latin typeface="Arial"/>
                        </a:rPr>
                        <a:t>In your personal vehicle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67%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Outside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38%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Inside businesses that allow smoking (bars, bowling alleys,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31827">
                <a:tc>
                  <a:txBody>
                    <a:bodyPr/>
                    <a:lstStyle/>
                    <a:p>
                      <a:pPr algn="l" fontAlgn="t"/>
                      <a:r>
                        <a:rPr lang="en-US" sz="1000" b="0" i="0" u="none" strike="noStrike" dirty="0">
                          <a:solidFill>
                            <a:srgbClr val="000000"/>
                          </a:solidFill>
                          <a:effectLst/>
                          <a:latin typeface="Arial"/>
                        </a:rPr>
                        <a:t>In designated smoking areas outside businesses, restaurants,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34%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Inside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pSp>
        <p:nvGrpSpPr>
          <p:cNvPr id="12" name="Group 11"/>
          <p:cNvGrpSpPr/>
          <p:nvPr/>
        </p:nvGrpSpPr>
        <p:grpSpPr>
          <a:xfrm>
            <a:off x="3651217" y="5925734"/>
            <a:ext cx="4360380" cy="277000"/>
            <a:chOff x="3651217" y="5925734"/>
            <a:chExt cx="4360380" cy="277000"/>
          </a:xfrm>
        </p:grpSpPr>
        <p:grpSp>
          <p:nvGrpSpPr>
            <p:cNvPr id="16" name="Group 15"/>
            <p:cNvGrpSpPr/>
            <p:nvPr/>
          </p:nvGrpSpPr>
          <p:grpSpPr>
            <a:xfrm>
              <a:off x="3651217" y="5925734"/>
              <a:ext cx="1195914" cy="277000"/>
              <a:chOff x="7217833" y="4053413"/>
              <a:chExt cx="1195914" cy="277000"/>
            </a:xfrm>
          </p:grpSpPr>
          <p:sp>
            <p:nvSpPr>
              <p:cNvPr id="23" name="Rectangle 22"/>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7" name="Group 16"/>
            <p:cNvGrpSpPr/>
            <p:nvPr/>
          </p:nvGrpSpPr>
          <p:grpSpPr>
            <a:xfrm>
              <a:off x="5088467" y="5925735"/>
              <a:ext cx="1206500" cy="276999"/>
              <a:chOff x="7164918" y="4516963"/>
              <a:chExt cx="1206500" cy="276999"/>
            </a:xfrm>
          </p:grpSpPr>
          <p:sp>
            <p:nvSpPr>
              <p:cNvPr id="21" name="Rectangle 20"/>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8" name="Group 17"/>
            <p:cNvGrpSpPr/>
            <p:nvPr/>
          </p:nvGrpSpPr>
          <p:grpSpPr>
            <a:xfrm>
              <a:off x="6519346" y="5925734"/>
              <a:ext cx="1492251" cy="276999"/>
              <a:chOff x="7164916" y="4974163"/>
              <a:chExt cx="1492251" cy="276999"/>
            </a:xfrm>
          </p:grpSpPr>
          <p:sp>
            <p:nvSpPr>
              <p:cNvPr id="19" name="Rectangle 18"/>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1783423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E-Cigarette Users</a:t>
            </a:r>
          </a:p>
        </p:txBody>
      </p:sp>
      <p:sp>
        <p:nvSpPr>
          <p:cNvPr id="7" name="Slide Number Placeholder 6"/>
          <p:cNvSpPr>
            <a:spLocks noGrp="1"/>
          </p:cNvSpPr>
          <p:nvPr>
            <p:ph type="sldNum" sz="quarter" idx="12"/>
          </p:nvPr>
        </p:nvSpPr>
        <p:spPr/>
        <p:txBody>
          <a:bodyPr/>
          <a:lstStyle/>
          <a:p>
            <a:fld id="{B7C5CABF-F878-C74C-8870-EC106A83C25A}" type="slidenum">
              <a:rPr lang="en-US" smtClean="0"/>
              <a:t>75</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23059844"/>
              </p:ext>
            </p:extLst>
          </p:nvPr>
        </p:nvGraphicFramePr>
        <p:xfrm>
          <a:off x="721776" y="1037956"/>
          <a:ext cx="4993217" cy="2285206"/>
        </p:xfrm>
        <a:graphic>
          <a:graphicData uri="http://schemas.openxmlformats.org/drawingml/2006/table">
            <a:tbl>
              <a:tblPr/>
              <a:tblGrid>
                <a:gridCol w="2095500">
                  <a:extLst>
                    <a:ext uri="{9D8B030D-6E8A-4147-A177-3AD203B41FA5}">
                      <a16:colId xmlns:a16="http://schemas.microsoft.com/office/drawing/2014/main" val="20000"/>
                    </a:ext>
                  </a:extLst>
                </a:gridCol>
                <a:gridCol w="982133">
                  <a:extLst>
                    <a:ext uri="{9D8B030D-6E8A-4147-A177-3AD203B41FA5}">
                      <a16:colId xmlns:a16="http://schemas.microsoft.com/office/drawing/2014/main" val="20001"/>
                    </a:ext>
                  </a:extLst>
                </a:gridCol>
                <a:gridCol w="994834">
                  <a:extLst>
                    <a:ext uri="{9D8B030D-6E8A-4147-A177-3AD203B41FA5}">
                      <a16:colId xmlns:a16="http://schemas.microsoft.com/office/drawing/2014/main" val="20002"/>
                    </a:ext>
                  </a:extLst>
                </a:gridCol>
                <a:gridCol w="92075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WHEN MOST LIKELY TO USE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Used Electronic cigarettes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In the evening when relaxing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62%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7006">
                <a:tc>
                  <a:txBody>
                    <a:bodyPr/>
                    <a:lstStyle/>
                    <a:p>
                      <a:pPr algn="l" fontAlgn="t"/>
                      <a:r>
                        <a:rPr lang="en-US" sz="1000" b="0" i="0" u="none" strike="noStrike" dirty="0">
                          <a:solidFill>
                            <a:srgbClr val="000000"/>
                          </a:solidFill>
                          <a:effectLst/>
                          <a:latin typeface="Arial"/>
                        </a:rPr>
                        <a:t>At social events with friends/family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304800">
                <a:tc>
                  <a:txBody>
                    <a:bodyPr/>
                    <a:lstStyle/>
                    <a:p>
                      <a:pPr algn="l" fontAlgn="t"/>
                      <a:r>
                        <a:rPr lang="en-US" sz="1000" b="0" i="0" u="none" strike="noStrike" dirty="0">
                          <a:solidFill>
                            <a:srgbClr val="000000"/>
                          </a:solidFill>
                          <a:effectLst/>
                          <a:latin typeface="Arial"/>
                        </a:rPr>
                        <a:t>When you are around others who are using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53%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When drinking alcohol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After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49%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After meals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47%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When you first wake 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38%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23889164"/>
              </p:ext>
            </p:extLst>
          </p:nvPr>
        </p:nvGraphicFramePr>
        <p:xfrm>
          <a:off x="6328826" y="1037956"/>
          <a:ext cx="5054600" cy="2323306"/>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BUY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  Used Electronic cigarettes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62%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72%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70%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66423">
                <a:tc>
                  <a:txBody>
                    <a:bodyPr/>
                    <a:lstStyle/>
                    <a:p>
                      <a:pPr algn="l" fontAlgn="t"/>
                      <a:r>
                        <a:rPr lang="en-US" sz="1000" b="0" i="0" u="none" strike="noStrike" dirty="0">
                          <a:solidFill>
                            <a:srgbClr val="000000"/>
                          </a:solidFill>
                          <a:effectLst/>
                          <a:latin typeface="Arial"/>
                        </a:rPr>
                        <a:t>Tobacco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201083">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37%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Online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 friend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Drug store/pharmacy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Grocery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53051760"/>
              </p:ext>
            </p:extLst>
          </p:nvPr>
        </p:nvGraphicFramePr>
        <p:xfrm>
          <a:off x="2666994" y="3739594"/>
          <a:ext cx="5894915" cy="2030160"/>
        </p:xfrm>
        <a:graphic>
          <a:graphicData uri="http://schemas.openxmlformats.org/drawingml/2006/table">
            <a:tbl>
              <a:tblPr/>
              <a:tblGrid>
                <a:gridCol w="2776450">
                  <a:extLst>
                    <a:ext uri="{9D8B030D-6E8A-4147-A177-3AD203B41FA5}">
                      <a16:colId xmlns:a16="http://schemas.microsoft.com/office/drawing/2014/main" val="20000"/>
                    </a:ext>
                  </a:extLst>
                </a:gridCol>
                <a:gridCol w="1022965">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EXPERIENCE WITH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95009">
                <a:tc>
                  <a:txBody>
                    <a:bodyPr/>
                    <a:lstStyle/>
                    <a:p>
                      <a:pPr algn="l" fontAlgn="t"/>
                      <a:r>
                        <a:rPr lang="en-US" sz="1000" b="0" i="0" u="none" strike="noStrike" dirty="0">
                          <a:solidFill>
                            <a:srgbClr val="000000"/>
                          </a:solidFill>
                          <a:effectLst/>
                          <a:latin typeface="Arial"/>
                        </a:rPr>
                        <a:t>BASE:  Used Electronic cigarettes in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01084">
                <a:tc>
                  <a:txBody>
                    <a:bodyPr/>
                    <a:lstStyle/>
                    <a:p>
                      <a:pPr algn="l" fontAlgn="t"/>
                      <a:r>
                        <a:rPr lang="en-US" sz="1000" b="0" i="0" u="none" strike="noStrike" dirty="0">
                          <a:solidFill>
                            <a:srgbClr val="000000"/>
                          </a:solidFill>
                          <a:effectLst/>
                          <a:latin typeface="Arial"/>
                        </a:rPr>
                        <a:t>I used to use this product but I successfully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27%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23%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8750">
                <a:tc>
                  <a:txBody>
                    <a:bodyPr/>
                    <a:lstStyle/>
                    <a:p>
                      <a:pPr algn="l" fontAlgn="t"/>
                      <a:r>
                        <a:rPr lang="en-US" sz="1000" b="0" i="0" u="none" strike="noStrike" dirty="0">
                          <a:solidFill>
                            <a:srgbClr val="000000"/>
                          </a:solidFill>
                          <a:effectLst/>
                          <a:latin typeface="Arial"/>
                        </a:rPr>
                        <a:t>I only use this product socially.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37%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342900">
                <a:tc>
                  <a:txBody>
                    <a:bodyPr/>
                    <a:lstStyle/>
                    <a:p>
                      <a:pPr algn="l" fontAlgn="t"/>
                      <a:r>
                        <a:rPr lang="en-US" sz="1000" b="0" i="0" u="none" strike="noStrike" dirty="0">
                          <a:solidFill>
                            <a:srgbClr val="000000"/>
                          </a:solidFill>
                          <a:effectLst/>
                          <a:latin typeface="Arial"/>
                        </a:rPr>
                        <a:t>  I currently use this product - I have tried to quit but have not been successful.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38667">
                <a:tc>
                  <a:txBody>
                    <a:bodyPr/>
                    <a:lstStyle/>
                    <a:p>
                      <a:pPr algn="l" fontAlgn="t"/>
                      <a:r>
                        <a:rPr lang="en-US" sz="1000" b="0" i="0" u="none" strike="noStrike" dirty="0">
                          <a:solidFill>
                            <a:srgbClr val="000000"/>
                          </a:solidFill>
                          <a:effectLst/>
                          <a:latin typeface="Arial"/>
                        </a:rPr>
                        <a:t>  I currently use this product - I have not tried to quit but I am planning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  I currently use this product and I have no desire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48%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9524999" y="4190067"/>
            <a:ext cx="1492251" cy="869676"/>
            <a:chOff x="7164916" y="4381486"/>
            <a:chExt cx="1492251" cy="869676"/>
          </a:xfrm>
        </p:grpSpPr>
        <p:grpSp>
          <p:nvGrpSpPr>
            <p:cNvPr id="13" name="Group 12"/>
            <p:cNvGrpSpPr/>
            <p:nvPr/>
          </p:nvGrpSpPr>
          <p:grpSpPr>
            <a:xfrm>
              <a:off x="7217833" y="4381486"/>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4" name="Group 13"/>
            <p:cNvGrpSpPr/>
            <p:nvPr/>
          </p:nvGrpSpPr>
          <p:grpSpPr>
            <a:xfrm>
              <a:off x="7164918" y="4675708"/>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6" name="Group 15"/>
            <p:cNvGrpSpPr/>
            <p:nvPr/>
          </p:nvGrpSpPr>
          <p:grpSpPr>
            <a:xfrm>
              <a:off x="7164916" y="4974163"/>
              <a:ext cx="1492251" cy="276999"/>
              <a:chOff x="7164916" y="4974163"/>
              <a:chExt cx="1492251" cy="276999"/>
            </a:xfrm>
          </p:grpSpPr>
          <p:sp>
            <p:nvSpPr>
              <p:cNvPr id="17" name="Rectangle 16"/>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3245598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Quitting E-Cigarettes</a:t>
            </a:r>
          </a:p>
        </p:txBody>
      </p:sp>
      <p:sp>
        <p:nvSpPr>
          <p:cNvPr id="7" name="Slide Number Placeholder 6"/>
          <p:cNvSpPr>
            <a:spLocks noGrp="1"/>
          </p:cNvSpPr>
          <p:nvPr>
            <p:ph type="sldNum" sz="quarter" idx="12"/>
          </p:nvPr>
        </p:nvSpPr>
        <p:spPr/>
        <p:txBody>
          <a:bodyPr/>
          <a:lstStyle/>
          <a:p>
            <a:fld id="{B7C5CABF-F878-C74C-8870-EC106A83C25A}" type="slidenum">
              <a:rPr lang="en-US" smtClean="0"/>
              <a:t>76</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084286571"/>
              </p:ext>
            </p:extLst>
          </p:nvPr>
        </p:nvGraphicFramePr>
        <p:xfrm>
          <a:off x="520700" y="1157509"/>
          <a:ext cx="5054600" cy="1638603"/>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NUMBER TIMES TRIED TO QUIT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Electronic cigarettes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Once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3870">
                <a:tc>
                  <a:txBody>
                    <a:bodyPr/>
                    <a:lstStyle/>
                    <a:p>
                      <a:pPr algn="l" fontAlgn="t"/>
                      <a:r>
                        <a:rPr lang="en-US" sz="1000" b="0" i="0" u="none" strike="noStrike" dirty="0">
                          <a:solidFill>
                            <a:srgbClr val="000000"/>
                          </a:solidFill>
                          <a:effectLst/>
                          <a:latin typeface="Arial"/>
                        </a:rPr>
                        <a:t>2 or 3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69333">
                <a:tc>
                  <a:txBody>
                    <a:bodyPr/>
                    <a:lstStyle/>
                    <a:p>
                      <a:pPr algn="l" fontAlgn="t"/>
                      <a:r>
                        <a:rPr lang="en-US" sz="1000" b="0" i="0" u="none" strike="noStrike" dirty="0">
                          <a:solidFill>
                            <a:srgbClr val="000000"/>
                          </a:solidFill>
                          <a:effectLst/>
                          <a:latin typeface="Arial"/>
                        </a:rPr>
                        <a:t>4 or 5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6 to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More than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07147079"/>
              </p:ext>
            </p:extLst>
          </p:nvPr>
        </p:nvGraphicFramePr>
        <p:xfrm>
          <a:off x="520700" y="3207231"/>
          <a:ext cx="5054600" cy="2471777"/>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MAIN REASONS QUIT/WANT TO QUIT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Electronic cigarettes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I wanted/want to prevent a health issue.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41327">
                <a:tc>
                  <a:txBody>
                    <a:bodyPr/>
                    <a:lstStyle/>
                    <a:p>
                      <a:pPr algn="l" fontAlgn="t"/>
                      <a:r>
                        <a:rPr lang="en-US" sz="1000" b="0" i="0" u="none" strike="noStrike" dirty="0">
                          <a:solidFill>
                            <a:srgbClr val="000000"/>
                          </a:solidFill>
                          <a:effectLst/>
                          <a:latin typeface="Arial"/>
                        </a:rPr>
                        <a:t>Too expensive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98477">
                <a:tc>
                  <a:txBody>
                    <a:bodyPr/>
                    <a:lstStyle/>
                    <a:p>
                      <a:pPr algn="l" fontAlgn="t"/>
                      <a:r>
                        <a:rPr lang="en-US" sz="1000" b="0" i="0" u="none" strike="noStrike" dirty="0">
                          <a:solidFill>
                            <a:srgbClr val="000000"/>
                          </a:solidFill>
                          <a:effectLst/>
                          <a:latin typeface="Arial"/>
                        </a:rPr>
                        <a:t>It's not pleasurable any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Family/friends convinced 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Had children in the household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Pregnancy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I developed a medical condition.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friend/family member died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30429565"/>
              </p:ext>
            </p:extLst>
          </p:nvPr>
        </p:nvGraphicFramePr>
        <p:xfrm>
          <a:off x="6148917" y="1119711"/>
          <a:ext cx="5647266" cy="3119968"/>
        </p:xfrm>
        <a:graphic>
          <a:graphicData uri="http://schemas.openxmlformats.org/drawingml/2006/table">
            <a:tbl>
              <a:tblPr/>
              <a:tblGrid>
                <a:gridCol w="2341203">
                  <a:extLst>
                    <a:ext uri="{9D8B030D-6E8A-4147-A177-3AD203B41FA5}">
                      <a16:colId xmlns:a16="http://schemas.microsoft.com/office/drawing/2014/main" val="20000"/>
                    </a:ext>
                  </a:extLst>
                </a:gridCol>
                <a:gridCol w="1262831">
                  <a:extLst>
                    <a:ext uri="{9D8B030D-6E8A-4147-A177-3AD203B41FA5}">
                      <a16:colId xmlns:a16="http://schemas.microsoft.com/office/drawing/2014/main" val="20001"/>
                    </a:ext>
                  </a:extLst>
                </a:gridCol>
                <a:gridCol w="1021616">
                  <a:extLst>
                    <a:ext uri="{9D8B030D-6E8A-4147-A177-3AD203B41FA5}">
                      <a16:colId xmlns:a16="http://schemas.microsoft.com/office/drawing/2014/main" val="20002"/>
                    </a:ext>
                  </a:extLst>
                </a:gridCol>
                <a:gridCol w="1021616">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PRODUCTS/SERVICES USED/TRIED TO HELP QUIT E-CIGARETTES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Electronic cigarettes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Nicotine patch, gum, nasal spray, lozenges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36%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53485">
                <a:tc>
                  <a:txBody>
                    <a:bodyPr/>
                    <a:lstStyle/>
                    <a:p>
                      <a:pPr algn="l" fontAlgn="t"/>
                      <a:r>
                        <a:rPr lang="en-US" sz="1000" b="0" i="0" u="none" strike="noStrike" dirty="0">
                          <a:solidFill>
                            <a:srgbClr val="000000"/>
                          </a:solidFill>
                          <a:effectLst/>
                          <a:latin typeface="Arial"/>
                        </a:rPr>
                        <a:t>A prescription drug product such as </a:t>
                      </a:r>
                      <a:r>
                        <a:rPr lang="en-US" sz="1000" b="0" i="0" u="none" strike="noStrike" dirty="0" err="1">
                          <a:solidFill>
                            <a:srgbClr val="000000"/>
                          </a:solidFill>
                          <a:effectLst/>
                          <a:latin typeface="Arial"/>
                        </a:rPr>
                        <a:t>Zyban</a:t>
                      </a:r>
                      <a:r>
                        <a:rPr lang="en-US" sz="1000" b="0" i="0" u="none" strike="noStrike" dirty="0">
                          <a:solidFill>
                            <a:srgbClr val="000000"/>
                          </a:solidFill>
                          <a:effectLst/>
                          <a:latin typeface="Arial"/>
                        </a:rPr>
                        <a:t>, </a:t>
                      </a:r>
                      <a:r>
                        <a:rPr lang="en-US" sz="1000" b="0" i="0" u="none" strike="noStrike" dirty="0" err="1">
                          <a:solidFill>
                            <a:srgbClr val="000000"/>
                          </a:solidFill>
                          <a:effectLst/>
                          <a:latin typeface="Arial"/>
                        </a:rPr>
                        <a:t>Wellbutrin</a:t>
                      </a:r>
                      <a:r>
                        <a:rPr lang="en-US" sz="1000" b="0" i="0" u="none" strike="noStrike" dirty="0">
                          <a:solidFill>
                            <a:srgbClr val="000000"/>
                          </a:solidFill>
                          <a:effectLst/>
                          <a:latin typeface="Arial"/>
                        </a:rPr>
                        <a:t>, Chantix or </a:t>
                      </a:r>
                      <a:r>
                        <a:rPr lang="en-US" sz="1000" b="0" i="0" u="none" strike="noStrike" dirty="0" err="1">
                          <a:solidFill>
                            <a:srgbClr val="000000"/>
                          </a:solidFill>
                          <a:effectLst/>
                          <a:latin typeface="Arial"/>
                        </a:rPr>
                        <a:t>Varenicline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201083">
                <a:tc>
                  <a:txBody>
                    <a:bodyPr/>
                    <a:lstStyle/>
                    <a:p>
                      <a:pPr algn="l" fontAlgn="t"/>
                      <a:r>
                        <a:rPr lang="en-US" sz="1000" b="0" i="0" u="none" strike="noStrike" dirty="0">
                          <a:solidFill>
                            <a:srgbClr val="000000"/>
                          </a:solidFill>
                          <a:effectLst/>
                          <a:latin typeface="Arial"/>
                        </a:rPr>
                        <a:t>An in-person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04800">
                <a:tc>
                  <a:txBody>
                    <a:bodyPr/>
                    <a:lstStyle/>
                    <a:p>
                      <a:pPr algn="l" fontAlgn="t"/>
                      <a:r>
                        <a:rPr lang="en-US" sz="1000" b="0" i="0" u="none" strike="noStrike" dirty="0">
                          <a:solidFill>
                            <a:srgbClr val="000000"/>
                          </a:solidFill>
                          <a:effectLst/>
                          <a:latin typeface="Arial"/>
                        </a:rPr>
                        <a:t>In-person counseling (individual or group)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Hypnosis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An online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a:solidFill>
                            <a:srgbClr val="000000"/>
                          </a:solidFill>
                          <a:effectLst/>
                          <a:latin typeface="Arial"/>
                        </a:rPr>
                        <a:t>Acupuncture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phone cessation program/</a:t>
                      </a:r>
                      <a:r>
                        <a:rPr lang="en-US" sz="1000" b="0" i="0" u="none" strike="noStrike" dirty="0" err="1">
                          <a:solidFill>
                            <a:srgbClr val="000000"/>
                          </a:solidFill>
                          <a:effectLst/>
                          <a:latin typeface="Arial"/>
                        </a:rPr>
                        <a:t>quitline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bl>
          </a:graphicData>
        </a:graphic>
      </p:graphicFrame>
      <p:grpSp>
        <p:nvGrpSpPr>
          <p:cNvPr id="11" name="Group 10"/>
          <p:cNvGrpSpPr/>
          <p:nvPr/>
        </p:nvGrpSpPr>
        <p:grpSpPr>
          <a:xfrm>
            <a:off x="9239250" y="4782744"/>
            <a:ext cx="1492251" cy="869676"/>
            <a:chOff x="7164916" y="4381486"/>
            <a:chExt cx="1492251" cy="869676"/>
          </a:xfrm>
        </p:grpSpPr>
        <p:grpSp>
          <p:nvGrpSpPr>
            <p:cNvPr id="13" name="Group 12"/>
            <p:cNvGrpSpPr/>
            <p:nvPr/>
          </p:nvGrpSpPr>
          <p:grpSpPr>
            <a:xfrm>
              <a:off x="7217833" y="4381486"/>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4" name="Group 13"/>
            <p:cNvGrpSpPr/>
            <p:nvPr/>
          </p:nvGrpSpPr>
          <p:grpSpPr>
            <a:xfrm>
              <a:off x="7164918" y="4675708"/>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6" name="Group 15"/>
            <p:cNvGrpSpPr/>
            <p:nvPr/>
          </p:nvGrpSpPr>
          <p:grpSpPr>
            <a:xfrm>
              <a:off x="7164916" y="4974163"/>
              <a:ext cx="1492251" cy="276999"/>
              <a:chOff x="7164916" y="4974163"/>
              <a:chExt cx="1492251" cy="276999"/>
            </a:xfrm>
          </p:grpSpPr>
          <p:sp>
            <p:nvSpPr>
              <p:cNvPr id="17" name="Rectangle 16"/>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3" name="TextBox 22"/>
          <p:cNvSpPr txBox="1"/>
          <p:nvPr/>
        </p:nvSpPr>
        <p:spPr>
          <a:xfrm>
            <a:off x="9353665" y="5947345"/>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12087288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Chewing Tobacco</a:t>
            </a:r>
          </a:p>
        </p:txBody>
      </p:sp>
      <p:sp>
        <p:nvSpPr>
          <p:cNvPr id="7" name="Slide Number Placeholder 6"/>
          <p:cNvSpPr>
            <a:spLocks noGrp="1"/>
          </p:cNvSpPr>
          <p:nvPr>
            <p:ph type="sldNum" sz="quarter" idx="12"/>
          </p:nvPr>
        </p:nvSpPr>
        <p:spPr/>
        <p:txBody>
          <a:bodyPr/>
          <a:lstStyle/>
          <a:p>
            <a:fld id="{B7C5CABF-F878-C74C-8870-EC106A83C25A}" type="slidenum">
              <a:rPr lang="en-US" smtClean="0"/>
              <a:t>77</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503922755"/>
              </p:ext>
            </p:extLst>
          </p:nvPr>
        </p:nvGraphicFramePr>
        <p:xfrm>
          <a:off x="663093" y="1137438"/>
          <a:ext cx="5054600" cy="1957122"/>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OFTEN USE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Chewing tobacco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46%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1605">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66422">
                <a:tc>
                  <a:txBody>
                    <a:bodyPr/>
                    <a:lstStyle/>
                    <a:p>
                      <a:pPr algn="l" fontAlgn="t"/>
                      <a:r>
                        <a:rPr lang="en-US" sz="1000" b="0" i="0" u="none" strike="noStrike" dirty="0">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94288042"/>
              </p:ext>
            </p:extLst>
          </p:nvPr>
        </p:nvGraphicFramePr>
        <p:xfrm>
          <a:off x="663093" y="3537732"/>
          <a:ext cx="5054600" cy="17907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YEARS USED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Chewing tobacco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Less than one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43139">
                <a:tc>
                  <a:txBody>
                    <a:bodyPr/>
                    <a:lstStyle/>
                    <a:p>
                      <a:pPr algn="l" fontAlgn="t"/>
                      <a:r>
                        <a:rPr lang="en-US" sz="1000" b="0" i="0" u="none" strike="noStrike" dirty="0">
                          <a:solidFill>
                            <a:srgbClr val="000000"/>
                          </a:solidFill>
                          <a:effectLst/>
                          <a:latin typeface="Arial"/>
                        </a:rPr>
                        <a:t>1-3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05039">
                <a:tc>
                  <a:txBody>
                    <a:bodyPr/>
                    <a:lstStyle/>
                    <a:p>
                      <a:pPr algn="l" fontAlgn="t"/>
                      <a:r>
                        <a:rPr lang="en-US" sz="1000" b="0" i="0" u="none" strike="noStrike" dirty="0">
                          <a:solidFill>
                            <a:srgbClr val="000000"/>
                          </a:solidFill>
                          <a:effectLst/>
                          <a:latin typeface="Arial"/>
                        </a:rPr>
                        <a:t>4 to 6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7-10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11-20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32673903"/>
              </p:ext>
            </p:extLst>
          </p:nvPr>
        </p:nvGraphicFramePr>
        <p:xfrm>
          <a:off x="6362686" y="1137438"/>
          <a:ext cx="5054600" cy="19304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TIMES TYPICAL DAY USE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04800">
                <a:tc>
                  <a:txBody>
                    <a:bodyPr/>
                    <a:lstStyle/>
                    <a:p>
                      <a:pPr algn="l" fontAlgn="t"/>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Uses Chewing tobacco 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1 - 2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3 - 5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77522">
                <a:tc>
                  <a:txBody>
                    <a:bodyPr/>
                    <a:lstStyle/>
                    <a:p>
                      <a:pPr algn="l" fontAlgn="t"/>
                      <a:r>
                        <a:rPr lang="en-US" sz="1000" b="0" i="0" u="none" strike="noStrike">
                          <a:solidFill>
                            <a:srgbClr val="000000"/>
                          </a:solidFill>
                          <a:effectLst/>
                          <a:latin typeface="Arial"/>
                        </a:rPr>
                        <a:t>6 - 10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5839">
                <a:tc>
                  <a:txBody>
                    <a:bodyPr/>
                    <a:lstStyle/>
                    <a:p>
                      <a:pPr algn="l" fontAlgn="t"/>
                      <a:r>
                        <a:rPr lang="en-US" sz="1000" b="0" i="0" u="none" strike="noStrike" dirty="0">
                          <a:solidFill>
                            <a:srgbClr val="000000"/>
                          </a:solidFill>
                          <a:effectLst/>
                          <a:latin typeface="Arial"/>
                        </a:rPr>
                        <a:t>11 - 15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16 - 20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99828030"/>
              </p:ext>
            </p:extLst>
          </p:nvPr>
        </p:nvGraphicFramePr>
        <p:xfrm>
          <a:off x="6362686" y="3537732"/>
          <a:ext cx="5054600" cy="24257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USE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Chewing tobacco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Inside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76%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72495">
                <a:tc>
                  <a:txBody>
                    <a:bodyPr/>
                    <a:lstStyle/>
                    <a:p>
                      <a:pPr algn="l" fontAlgn="t"/>
                      <a:r>
                        <a:rPr lang="en-US" sz="1000" b="0" i="0" u="none" strike="noStrike" dirty="0">
                          <a:solidFill>
                            <a:srgbClr val="000000"/>
                          </a:solidFill>
                          <a:effectLst/>
                          <a:latin typeface="Arial"/>
                        </a:rPr>
                        <a:t>Outside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19061">
                <a:tc>
                  <a:txBody>
                    <a:bodyPr/>
                    <a:lstStyle/>
                    <a:p>
                      <a:pPr algn="l" fontAlgn="t"/>
                      <a:r>
                        <a:rPr lang="en-US" sz="1000" b="0" i="0" u="none" strike="noStrike" dirty="0">
                          <a:solidFill>
                            <a:srgbClr val="000000"/>
                          </a:solidFill>
                          <a:effectLst/>
                          <a:latin typeface="Arial"/>
                        </a:rPr>
                        <a:t>In personal vehicle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46%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19061">
                <a:tc>
                  <a:txBody>
                    <a:bodyPr/>
                    <a:lstStyle/>
                    <a:p>
                      <a:pPr algn="l" fontAlgn="t"/>
                      <a:r>
                        <a:rPr lang="en-US" sz="1000" b="0" i="0" u="none" strike="noStrike" dirty="0">
                          <a:solidFill>
                            <a:srgbClr val="000000"/>
                          </a:solidFill>
                          <a:effectLst/>
                          <a:latin typeface="Arial"/>
                        </a:rPr>
                        <a:t>Outside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Inside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Inside businesses that allow smoking (bars, bowling alleys,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39%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07445">
                <a:tc>
                  <a:txBody>
                    <a:bodyPr/>
                    <a:lstStyle/>
                    <a:p>
                      <a:pPr algn="l" fontAlgn="t"/>
                      <a:r>
                        <a:rPr lang="en-US" sz="1000" b="0" i="0" u="none" strike="noStrike" dirty="0">
                          <a:solidFill>
                            <a:srgbClr val="000000"/>
                          </a:solidFill>
                          <a:effectLst/>
                          <a:latin typeface="Arial"/>
                        </a:rPr>
                        <a:t>In designated smoking areas outside businesses, restaurants,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pSp>
        <p:nvGrpSpPr>
          <p:cNvPr id="12" name="Group 11"/>
          <p:cNvGrpSpPr/>
          <p:nvPr/>
        </p:nvGrpSpPr>
        <p:grpSpPr>
          <a:xfrm>
            <a:off x="3537503" y="6209525"/>
            <a:ext cx="4360380" cy="277000"/>
            <a:chOff x="3651217" y="5925734"/>
            <a:chExt cx="4360380" cy="277000"/>
          </a:xfrm>
        </p:grpSpPr>
        <p:grpSp>
          <p:nvGrpSpPr>
            <p:cNvPr id="13" name="Group 12"/>
            <p:cNvGrpSpPr/>
            <p:nvPr/>
          </p:nvGrpSpPr>
          <p:grpSpPr>
            <a:xfrm>
              <a:off x="3651217" y="5925734"/>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4" name="Group 13"/>
            <p:cNvGrpSpPr/>
            <p:nvPr/>
          </p:nvGrpSpPr>
          <p:grpSpPr>
            <a:xfrm>
              <a:off x="5088467" y="5925735"/>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6" name="Group 15"/>
            <p:cNvGrpSpPr/>
            <p:nvPr/>
          </p:nvGrpSpPr>
          <p:grpSpPr>
            <a:xfrm>
              <a:off x="6519346" y="5925734"/>
              <a:ext cx="1492251" cy="276999"/>
              <a:chOff x="7164916" y="4974163"/>
              <a:chExt cx="1492251" cy="276999"/>
            </a:xfrm>
          </p:grpSpPr>
          <p:sp>
            <p:nvSpPr>
              <p:cNvPr id="17" name="Rectangle 16"/>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3" name="TextBox 22"/>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23088593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Chewing Tobacco</a:t>
            </a:r>
          </a:p>
        </p:txBody>
      </p:sp>
      <p:sp>
        <p:nvSpPr>
          <p:cNvPr id="7" name="Slide Number Placeholder 6"/>
          <p:cNvSpPr>
            <a:spLocks noGrp="1"/>
          </p:cNvSpPr>
          <p:nvPr>
            <p:ph type="sldNum" sz="quarter" idx="12"/>
          </p:nvPr>
        </p:nvSpPr>
        <p:spPr/>
        <p:txBody>
          <a:bodyPr/>
          <a:lstStyle/>
          <a:p>
            <a:fld id="{B7C5CABF-F878-C74C-8870-EC106A83C25A}" type="slidenum">
              <a:rPr lang="en-US" smtClean="0"/>
              <a:t>78</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538936668"/>
              </p:ext>
            </p:extLst>
          </p:nvPr>
        </p:nvGraphicFramePr>
        <p:xfrm>
          <a:off x="711192" y="1118113"/>
          <a:ext cx="5054600" cy="2346864"/>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WHEN MOST LIKELY USE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chemeClr val="tx1"/>
                          </a:solidFill>
                          <a:effectLst/>
                          <a:latin typeface="Arial"/>
                        </a:rPr>
                        <a:t>:</a:t>
                      </a:r>
                      <a:r>
                        <a:rPr lang="en-US" sz="1000" b="0" i="0" u="none" strike="noStrike" dirty="0">
                          <a:solidFill>
                            <a:srgbClr val="000000"/>
                          </a:solidFill>
                          <a:effectLst/>
                          <a:latin typeface="Arial"/>
                        </a:rPr>
                        <a:t>  Used Chewing tobacco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30198">
                <a:tc>
                  <a:txBody>
                    <a:bodyPr/>
                    <a:lstStyle/>
                    <a:p>
                      <a:pPr algn="l" fontAlgn="t"/>
                      <a:r>
                        <a:rPr lang="en-US" sz="1000" b="0" i="0" u="none" strike="noStrike" dirty="0">
                          <a:solidFill>
                            <a:srgbClr val="000000"/>
                          </a:solidFill>
                          <a:effectLst/>
                          <a:latin typeface="Arial"/>
                        </a:rPr>
                        <a:t>In the evening when you are relaxing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8750">
                <a:tc>
                  <a:txBody>
                    <a:bodyPr/>
                    <a:lstStyle/>
                    <a:p>
                      <a:pPr algn="l" fontAlgn="t"/>
                      <a:r>
                        <a:rPr lang="en-US" sz="1000" b="0" i="0" u="none" strike="noStrike" dirty="0">
                          <a:solidFill>
                            <a:srgbClr val="000000"/>
                          </a:solidFill>
                          <a:effectLst/>
                          <a:latin typeface="Arial"/>
                        </a:rPr>
                        <a:t>After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73566">
                <a:tc>
                  <a:txBody>
                    <a:bodyPr/>
                    <a:lstStyle/>
                    <a:p>
                      <a:pPr algn="l" fontAlgn="t"/>
                      <a:r>
                        <a:rPr lang="en-US" sz="1000" b="0" i="0" u="none" strike="noStrike" dirty="0">
                          <a:solidFill>
                            <a:srgbClr val="000000"/>
                          </a:solidFill>
                          <a:effectLst/>
                          <a:latin typeface="Arial"/>
                        </a:rPr>
                        <a:t>At social events with friends/family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cs-CZ" sz="1000" b="0" i="0" u="none" strike="noStrike">
                          <a:solidFill>
                            <a:srgbClr val="000000"/>
                          </a:solidFill>
                          <a:effectLst/>
                          <a:latin typeface="Arial"/>
                        </a:rPr>
                        <a:t>42%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04800">
                <a:tc>
                  <a:txBody>
                    <a:bodyPr/>
                    <a:lstStyle/>
                    <a:p>
                      <a:pPr algn="l" fontAlgn="t"/>
                      <a:r>
                        <a:rPr lang="en-US" sz="1000" b="0" i="0" u="none" strike="noStrike" dirty="0">
                          <a:solidFill>
                            <a:srgbClr val="000000"/>
                          </a:solidFill>
                          <a:effectLst/>
                          <a:latin typeface="Arial"/>
                        </a:rPr>
                        <a:t>When you are around others who are using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46%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After meals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When drinking alcohol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42% </a:t>
                      </a:r>
                      <a:r>
                        <a:rPr lang="en-US" sz="1000" b="0" i="0" u="none" strike="noStrike" dirty="0" err="1">
                          <a:solidFill>
                            <a:srgbClr val="000000"/>
                          </a:solidFill>
                          <a:effectLst/>
                          <a:latin typeface="Arial"/>
                        </a:rPr>
                        <a:t>Bc</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When you first wake 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33455701"/>
              </p:ext>
            </p:extLst>
          </p:nvPr>
        </p:nvGraphicFramePr>
        <p:xfrm>
          <a:off x="6278025" y="1118113"/>
          <a:ext cx="5054600" cy="22860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BUY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Chewing tobacco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73%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76%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28598">
                <a:tc>
                  <a:txBody>
                    <a:bodyPr/>
                    <a:lstStyle/>
                    <a:p>
                      <a:pPr algn="l" fontAlgn="t"/>
                      <a:r>
                        <a:rPr lang="en-US" sz="1000" b="0" i="0" u="none" strike="noStrike" dirty="0">
                          <a:solidFill>
                            <a:srgbClr val="000000"/>
                          </a:solidFill>
                          <a:effectLst/>
                          <a:latin typeface="Arial"/>
                        </a:rPr>
                        <a:t>Tobacco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32831">
                <a:tc>
                  <a:txBody>
                    <a:bodyPr/>
                    <a:lstStyle/>
                    <a:p>
                      <a:pPr algn="l" fontAlgn="t"/>
                      <a:r>
                        <a:rPr lang="en-US" sz="1000" b="0" i="0" u="none" strike="noStrike" dirty="0">
                          <a:solidFill>
                            <a:srgbClr val="000000"/>
                          </a:solidFill>
                          <a:effectLst/>
                          <a:latin typeface="Arial"/>
                        </a:rPr>
                        <a:t>Grocery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Online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35%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 friend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Drug store/pharmacy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16213751"/>
              </p:ext>
            </p:extLst>
          </p:nvPr>
        </p:nvGraphicFramePr>
        <p:xfrm>
          <a:off x="3132976" y="3896501"/>
          <a:ext cx="5333682" cy="2252410"/>
        </p:xfrm>
        <a:graphic>
          <a:graphicData uri="http://schemas.openxmlformats.org/drawingml/2006/table">
            <a:tbl>
              <a:tblPr/>
              <a:tblGrid>
                <a:gridCol w="2402893">
                  <a:extLst>
                    <a:ext uri="{9D8B030D-6E8A-4147-A177-3AD203B41FA5}">
                      <a16:colId xmlns:a16="http://schemas.microsoft.com/office/drawing/2014/main" val="20000"/>
                    </a:ext>
                  </a:extLst>
                </a:gridCol>
                <a:gridCol w="983456">
                  <a:extLst>
                    <a:ext uri="{9D8B030D-6E8A-4147-A177-3AD203B41FA5}">
                      <a16:colId xmlns:a16="http://schemas.microsoft.com/office/drawing/2014/main" val="20001"/>
                    </a:ext>
                  </a:extLst>
                </a:gridCol>
                <a:gridCol w="973667">
                  <a:extLst>
                    <a:ext uri="{9D8B030D-6E8A-4147-A177-3AD203B41FA5}">
                      <a16:colId xmlns:a16="http://schemas.microsoft.com/office/drawing/2014/main" val="20002"/>
                    </a:ext>
                  </a:extLst>
                </a:gridCol>
                <a:gridCol w="973666">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EXPERIENCE WITH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Chewing tobacco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I used to use this product but I successfully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82310">
                <a:tc>
                  <a:txBody>
                    <a:bodyPr/>
                    <a:lstStyle/>
                    <a:p>
                      <a:pPr algn="l" fontAlgn="t"/>
                      <a:r>
                        <a:rPr lang="en-US" sz="1000" b="0" i="0" u="none" strike="noStrike" dirty="0">
                          <a:solidFill>
                            <a:srgbClr val="000000"/>
                          </a:solidFill>
                          <a:effectLst/>
                          <a:latin typeface="Arial"/>
                        </a:rPr>
                        <a:t>I only use this product socially.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306916">
                <a:tc>
                  <a:txBody>
                    <a:bodyPr/>
                    <a:lstStyle/>
                    <a:p>
                      <a:pPr algn="l" fontAlgn="t"/>
                      <a:r>
                        <a:rPr lang="en-US" sz="1000" b="0" i="0" u="none" strike="noStrike" dirty="0">
                          <a:solidFill>
                            <a:srgbClr val="000000"/>
                          </a:solidFill>
                          <a:effectLst/>
                          <a:latin typeface="Arial"/>
                        </a:rPr>
                        <a:t>  I currently use this product - I have tried to quit but have not been successful.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36%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243416">
                <a:tc>
                  <a:txBody>
                    <a:bodyPr/>
                    <a:lstStyle/>
                    <a:p>
                      <a:pPr algn="l" fontAlgn="t"/>
                      <a:r>
                        <a:rPr lang="en-US" sz="1000" b="0" i="0" u="none" strike="noStrike" dirty="0">
                          <a:solidFill>
                            <a:srgbClr val="000000"/>
                          </a:solidFill>
                          <a:effectLst/>
                          <a:latin typeface="Arial"/>
                        </a:rPr>
                        <a:t>  I currently use this product - I have not tried to quit but I am planning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  I currently use this product and I have no desire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pSp>
        <p:nvGrpSpPr>
          <p:cNvPr id="11" name="Group 10"/>
          <p:cNvGrpSpPr/>
          <p:nvPr/>
        </p:nvGrpSpPr>
        <p:grpSpPr>
          <a:xfrm>
            <a:off x="9524999" y="4190067"/>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2" name="TextBox 21"/>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2997483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Quitting Chewing Tobacco</a:t>
            </a:r>
          </a:p>
        </p:txBody>
      </p:sp>
      <p:sp>
        <p:nvSpPr>
          <p:cNvPr id="7" name="Slide Number Placeholder 6"/>
          <p:cNvSpPr>
            <a:spLocks noGrp="1"/>
          </p:cNvSpPr>
          <p:nvPr>
            <p:ph type="sldNum" sz="quarter" idx="12"/>
          </p:nvPr>
        </p:nvSpPr>
        <p:spPr/>
        <p:txBody>
          <a:bodyPr/>
          <a:lstStyle/>
          <a:p>
            <a:fld id="{B7C5CABF-F878-C74C-8870-EC106A83C25A}" type="slidenum">
              <a:rPr lang="en-US" smtClean="0"/>
              <a:t>79</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34965997"/>
              </p:ext>
            </p:extLst>
          </p:nvPr>
        </p:nvGraphicFramePr>
        <p:xfrm>
          <a:off x="795863" y="1200225"/>
          <a:ext cx="4982634" cy="1625600"/>
        </p:xfrm>
        <a:graphic>
          <a:graphicData uri="http://schemas.openxmlformats.org/drawingml/2006/table">
            <a:tbl>
              <a:tblPr/>
              <a:tblGrid>
                <a:gridCol w="2095500">
                  <a:extLst>
                    <a:ext uri="{9D8B030D-6E8A-4147-A177-3AD203B41FA5}">
                      <a16:colId xmlns:a16="http://schemas.microsoft.com/office/drawing/2014/main" val="20000"/>
                    </a:ext>
                  </a:extLst>
                </a:gridCol>
                <a:gridCol w="1024467">
                  <a:extLst>
                    <a:ext uri="{9D8B030D-6E8A-4147-A177-3AD203B41FA5}">
                      <a16:colId xmlns:a16="http://schemas.microsoft.com/office/drawing/2014/main" val="20001"/>
                    </a:ext>
                  </a:extLst>
                </a:gridCol>
                <a:gridCol w="963083">
                  <a:extLst>
                    <a:ext uri="{9D8B030D-6E8A-4147-A177-3AD203B41FA5}">
                      <a16:colId xmlns:a16="http://schemas.microsoft.com/office/drawing/2014/main" val="20002"/>
                    </a:ext>
                  </a:extLst>
                </a:gridCol>
                <a:gridCol w="899584">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NUMBER TIMES TRIED TO QUIT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Chewing tobacco</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Once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67%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02923">
                <a:tc>
                  <a:txBody>
                    <a:bodyPr/>
                    <a:lstStyle/>
                    <a:p>
                      <a:pPr algn="l" fontAlgn="t"/>
                      <a:r>
                        <a:rPr lang="en-US" sz="1000" b="0" i="0" u="none" strike="noStrike" dirty="0">
                          <a:solidFill>
                            <a:srgbClr val="000000"/>
                          </a:solidFill>
                          <a:effectLst/>
                          <a:latin typeface="Arial"/>
                        </a:rPr>
                        <a:t>2 or 3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49489">
                <a:tc>
                  <a:txBody>
                    <a:bodyPr/>
                    <a:lstStyle/>
                    <a:p>
                      <a:pPr algn="l" fontAlgn="t"/>
                      <a:r>
                        <a:rPr lang="en-US" sz="1000" b="0" i="0" u="none" strike="noStrike" dirty="0">
                          <a:solidFill>
                            <a:srgbClr val="000000"/>
                          </a:solidFill>
                          <a:effectLst/>
                          <a:latin typeface="Arial"/>
                        </a:rPr>
                        <a:t>4 or 5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6 to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More than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00282595"/>
              </p:ext>
            </p:extLst>
          </p:nvPr>
        </p:nvGraphicFramePr>
        <p:xfrm>
          <a:off x="605358" y="3182132"/>
          <a:ext cx="5204885" cy="2286000"/>
        </p:xfrm>
        <a:graphic>
          <a:graphicData uri="http://schemas.openxmlformats.org/drawingml/2006/table">
            <a:tbl>
              <a:tblPr/>
              <a:tblGrid>
                <a:gridCol w="2276267">
                  <a:extLst>
                    <a:ext uri="{9D8B030D-6E8A-4147-A177-3AD203B41FA5}">
                      <a16:colId xmlns:a16="http://schemas.microsoft.com/office/drawing/2014/main" val="20000"/>
                    </a:ext>
                  </a:extLst>
                </a:gridCol>
                <a:gridCol w="1023618">
                  <a:extLst>
                    <a:ext uri="{9D8B030D-6E8A-4147-A177-3AD203B41FA5}">
                      <a16:colId xmlns:a16="http://schemas.microsoft.com/office/drawing/2014/main" val="20001"/>
                    </a:ext>
                  </a:extLst>
                </a:gridCol>
                <a:gridCol w="984250">
                  <a:extLst>
                    <a:ext uri="{9D8B030D-6E8A-4147-A177-3AD203B41FA5}">
                      <a16:colId xmlns:a16="http://schemas.microsoft.com/office/drawing/2014/main" val="20002"/>
                    </a:ext>
                  </a:extLst>
                </a:gridCol>
                <a:gridCol w="92075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MAIN REASONS QUIT/WANT TO QUIT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Chewing tobacco</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02923">
                <a:tc>
                  <a:txBody>
                    <a:bodyPr/>
                    <a:lstStyle/>
                    <a:p>
                      <a:pPr algn="r" fontAlgn="t"/>
                      <a:r>
                        <a:rPr lang="en-US" sz="1000" b="0" i="0" u="none" strike="noStrike" dirty="0">
                          <a:solidFill>
                            <a:srgbClr val="000000"/>
                          </a:solidFill>
                          <a:effectLst/>
                          <a:latin typeface="Arial"/>
                        </a:rPr>
                        <a:t>I wanted/want to prevent a health issue.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71%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44%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49489">
                <a:tc>
                  <a:txBody>
                    <a:bodyPr/>
                    <a:lstStyle/>
                    <a:p>
                      <a:pPr algn="r" fontAlgn="t"/>
                      <a:r>
                        <a:rPr lang="en-US" sz="1000" b="0" i="0" u="none" strike="noStrike" dirty="0">
                          <a:solidFill>
                            <a:srgbClr val="000000"/>
                          </a:solidFill>
                          <a:effectLst/>
                          <a:latin typeface="Arial"/>
                        </a:rPr>
                        <a:t>Too expensive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11389">
                <a:tc>
                  <a:txBody>
                    <a:bodyPr/>
                    <a:lstStyle/>
                    <a:p>
                      <a:pPr algn="r" fontAlgn="t"/>
                      <a:r>
                        <a:rPr lang="en-US" sz="1000" b="0" i="0" u="none" strike="noStrike" dirty="0">
                          <a:solidFill>
                            <a:srgbClr val="000000"/>
                          </a:solidFill>
                          <a:effectLst/>
                          <a:latin typeface="Arial"/>
                        </a:rPr>
                        <a:t>It's not pleasurable any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r" fontAlgn="t"/>
                      <a:r>
                        <a:rPr lang="en-US" sz="1000" b="0" i="0" u="none" strike="noStrike">
                          <a:solidFill>
                            <a:srgbClr val="000000"/>
                          </a:solidFill>
                          <a:effectLst/>
                          <a:latin typeface="Arial"/>
                        </a:rPr>
                        <a:t>Family/friends convinced 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r" fontAlgn="t"/>
                      <a:r>
                        <a:rPr lang="en-US" sz="1000" b="0" i="0" u="none" strike="noStrike">
                          <a:solidFill>
                            <a:srgbClr val="000000"/>
                          </a:solidFill>
                          <a:effectLst/>
                          <a:latin typeface="Arial"/>
                        </a:rPr>
                        <a:t>I developed a medical condition.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r" fontAlgn="t"/>
                      <a:r>
                        <a:rPr lang="en-US" sz="1000" b="0" i="0" u="none" strike="noStrike" dirty="0">
                          <a:solidFill>
                            <a:srgbClr val="000000"/>
                          </a:solidFill>
                          <a:effectLst/>
                          <a:latin typeface="Arial"/>
                        </a:rPr>
                        <a:t>Had children in the household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r" fontAlgn="t"/>
                      <a:r>
                        <a:rPr lang="en-US" sz="1000" b="0" i="0" u="none" strike="noStrike">
                          <a:solidFill>
                            <a:srgbClr val="000000"/>
                          </a:solidFill>
                          <a:effectLst/>
                          <a:latin typeface="Arial"/>
                        </a:rPr>
                        <a:t>Pregnancy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r" fontAlgn="t"/>
                      <a:r>
                        <a:rPr lang="en-US" sz="1000" b="0" i="0" u="none" strike="noStrike" dirty="0">
                          <a:solidFill>
                            <a:srgbClr val="000000"/>
                          </a:solidFill>
                          <a:effectLst/>
                          <a:latin typeface="Arial"/>
                        </a:rPr>
                        <a:t>A friend/family member died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r"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80032212"/>
              </p:ext>
            </p:extLst>
          </p:nvPr>
        </p:nvGraphicFramePr>
        <p:xfrm>
          <a:off x="6455828" y="1200225"/>
          <a:ext cx="5132915" cy="2730500"/>
        </p:xfrm>
        <a:graphic>
          <a:graphicData uri="http://schemas.openxmlformats.org/drawingml/2006/table">
            <a:tbl>
              <a:tblPr/>
              <a:tblGrid>
                <a:gridCol w="2320143">
                  <a:extLst>
                    <a:ext uri="{9D8B030D-6E8A-4147-A177-3AD203B41FA5}">
                      <a16:colId xmlns:a16="http://schemas.microsoft.com/office/drawing/2014/main" val="20000"/>
                    </a:ext>
                  </a:extLst>
                </a:gridCol>
                <a:gridCol w="907772">
                  <a:extLst>
                    <a:ext uri="{9D8B030D-6E8A-4147-A177-3AD203B41FA5}">
                      <a16:colId xmlns:a16="http://schemas.microsoft.com/office/drawing/2014/main" val="20001"/>
                    </a:ext>
                  </a:extLst>
                </a:gridCol>
                <a:gridCol w="931334">
                  <a:extLst>
                    <a:ext uri="{9D8B030D-6E8A-4147-A177-3AD203B41FA5}">
                      <a16:colId xmlns:a16="http://schemas.microsoft.com/office/drawing/2014/main" val="20002"/>
                    </a:ext>
                  </a:extLst>
                </a:gridCol>
                <a:gridCol w="973666">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PRODUCTS/SERVICES USED/TRIED TO HELP QUIT CHEWING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Chewing tobacco</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Nicotine patch, gum, nasal spray, lozenges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294130">
                <a:tc>
                  <a:txBody>
                    <a:bodyPr/>
                    <a:lstStyle/>
                    <a:p>
                      <a:pPr algn="l" fontAlgn="t"/>
                      <a:r>
                        <a:rPr lang="en-US" sz="1000" b="0" i="0" u="none" strike="noStrike" dirty="0">
                          <a:solidFill>
                            <a:srgbClr val="000000"/>
                          </a:solidFill>
                          <a:effectLst/>
                          <a:latin typeface="Arial"/>
                        </a:rPr>
                        <a:t>A prescription drug product such as </a:t>
                      </a:r>
                      <a:r>
                        <a:rPr lang="en-US" sz="1000" b="0" i="0" u="none" strike="noStrike" dirty="0" err="1">
                          <a:solidFill>
                            <a:srgbClr val="000000"/>
                          </a:solidFill>
                          <a:effectLst/>
                          <a:latin typeface="Arial"/>
                        </a:rPr>
                        <a:t>Zyban</a:t>
                      </a:r>
                      <a:r>
                        <a:rPr lang="en-US" sz="1000" b="0" i="0" u="none" strike="noStrike" dirty="0">
                          <a:solidFill>
                            <a:srgbClr val="000000"/>
                          </a:solidFill>
                          <a:effectLst/>
                          <a:latin typeface="Arial"/>
                        </a:rPr>
                        <a:t>, </a:t>
                      </a:r>
                      <a:r>
                        <a:rPr lang="en-US" sz="1000" b="0" i="0" u="none" strike="noStrike" dirty="0" err="1">
                          <a:solidFill>
                            <a:srgbClr val="000000"/>
                          </a:solidFill>
                          <a:effectLst/>
                          <a:latin typeface="Arial"/>
                        </a:rPr>
                        <a:t>Wellbutrin</a:t>
                      </a:r>
                      <a:r>
                        <a:rPr lang="en-US" sz="1000" b="0" i="0" u="none" strike="noStrike" dirty="0">
                          <a:solidFill>
                            <a:srgbClr val="000000"/>
                          </a:solidFill>
                          <a:effectLst/>
                          <a:latin typeface="Arial"/>
                        </a:rPr>
                        <a:t>, Chantix or </a:t>
                      </a:r>
                      <a:r>
                        <a:rPr lang="en-US" sz="1000" b="0" i="0" u="none" strike="noStrike" dirty="0" err="1">
                          <a:solidFill>
                            <a:srgbClr val="000000"/>
                          </a:solidFill>
                          <a:effectLst/>
                          <a:latin typeface="Arial"/>
                        </a:rPr>
                        <a:t>Varenicline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6546">
                <a:tc>
                  <a:txBody>
                    <a:bodyPr/>
                    <a:lstStyle/>
                    <a:p>
                      <a:pPr algn="l" fontAlgn="t"/>
                      <a:r>
                        <a:rPr lang="en-US" sz="1000" b="0" i="0" u="none" strike="noStrike" dirty="0">
                          <a:solidFill>
                            <a:srgbClr val="000000"/>
                          </a:solidFill>
                          <a:effectLst/>
                          <a:latin typeface="Arial"/>
                        </a:rPr>
                        <a:t>A phone cessation program/</a:t>
                      </a:r>
                      <a:r>
                        <a:rPr lang="en-US" sz="1000" b="0" i="0" u="none" strike="noStrike" dirty="0" err="1">
                          <a:solidFill>
                            <a:srgbClr val="000000"/>
                          </a:solidFill>
                          <a:effectLst/>
                          <a:latin typeface="Arial"/>
                        </a:rPr>
                        <a:t>quitline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Acupuncture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An online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Hypnosis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An in-person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78%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pSp>
        <p:nvGrpSpPr>
          <p:cNvPr id="11" name="Group 10"/>
          <p:cNvGrpSpPr/>
          <p:nvPr/>
        </p:nvGrpSpPr>
        <p:grpSpPr>
          <a:xfrm>
            <a:off x="8551333" y="4601622"/>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2" name="TextBox 21"/>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42158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5200"/>
            <a:ext cx="12192000" cy="184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568778" y="3747184"/>
            <a:ext cx="5744936"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algn="ctr"/>
            <a:r>
              <a:rPr lang="en-US" dirty="0">
                <a:solidFill>
                  <a:schemeClr val="accent2">
                    <a:lumMod val="50000"/>
                  </a:schemeClr>
                </a:solidFill>
                <a:latin typeface="Franklin Gothic Demi Cond" charset="0"/>
                <a:ea typeface="Franklin Gothic Demi Cond" charset="0"/>
                <a:cs typeface="Franklin Gothic Demi Cond" charset="0"/>
              </a:rPr>
              <a:t>Segments of Smokers </a:t>
            </a:r>
          </a:p>
        </p:txBody>
      </p:sp>
      <p:sp>
        <p:nvSpPr>
          <p:cNvPr id="3" name="Slide Number Placeholder 2"/>
          <p:cNvSpPr>
            <a:spLocks noGrp="1"/>
          </p:cNvSpPr>
          <p:nvPr>
            <p:ph type="sldNum" sz="quarter" idx="12"/>
          </p:nvPr>
        </p:nvSpPr>
        <p:spPr/>
        <p:txBody>
          <a:bodyPr/>
          <a:lstStyle/>
          <a:p>
            <a:fld id="{B7C5CABF-F878-C74C-8870-EC106A83C25A}" type="slidenum">
              <a:rPr lang="en-US" smtClean="0"/>
              <a:t>8</a:t>
            </a:fld>
            <a:endParaRPr lang="en-US" dirty="0"/>
          </a:p>
        </p:txBody>
      </p:sp>
      <p:sp>
        <p:nvSpPr>
          <p:cNvPr id="17" name="Rectangle 16"/>
          <p:cNvSpPr/>
          <p:nvPr/>
        </p:nvSpPr>
        <p:spPr>
          <a:xfrm>
            <a:off x="0" y="0"/>
            <a:ext cx="12192000" cy="6622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6235701" y="189835"/>
            <a:ext cx="2349500" cy="1767416"/>
            <a:chOff x="7260167" y="239396"/>
            <a:chExt cx="2349500" cy="1767416"/>
          </a:xfrm>
        </p:grpSpPr>
        <p:grpSp>
          <p:nvGrpSpPr>
            <p:cNvPr id="7" name="Group 6"/>
            <p:cNvGrpSpPr/>
            <p:nvPr/>
          </p:nvGrpSpPr>
          <p:grpSpPr>
            <a:xfrm>
              <a:off x="7260167" y="239396"/>
              <a:ext cx="2286000" cy="1767416"/>
              <a:chOff x="793750" y="1322917"/>
              <a:chExt cx="2286000" cy="1767416"/>
            </a:xfrm>
          </p:grpSpPr>
          <p:sp>
            <p:nvSpPr>
              <p:cNvPr id="11" name="Rounded Rectangle 10"/>
              <p:cNvSpPr/>
              <p:nvPr/>
            </p:nvSpPr>
            <p:spPr>
              <a:xfrm>
                <a:off x="793750" y="1322917"/>
                <a:ext cx="2286000" cy="17674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944034" y="1688946"/>
                <a:ext cx="1987550" cy="1351826"/>
              </a:xfrm>
              <a:prstGeom prst="rect">
                <a:avLst/>
              </a:prstGeom>
            </p:spPr>
          </p:pic>
        </p:grpSp>
        <p:sp>
          <p:nvSpPr>
            <p:cNvPr id="9" name="TextBox 8"/>
            <p:cNvSpPr txBox="1"/>
            <p:nvPr/>
          </p:nvSpPr>
          <p:spPr>
            <a:xfrm>
              <a:off x="7260167" y="260063"/>
              <a:ext cx="2349500" cy="307777"/>
            </a:xfrm>
            <a:prstGeom prst="rect">
              <a:avLst/>
            </a:prstGeom>
            <a:noFill/>
          </p:spPr>
          <p:txBody>
            <a:bodyPr wrap="square" rtlCol="0">
              <a:spAutoFit/>
            </a:bodyPr>
            <a:lstStyle/>
            <a:p>
              <a:r>
                <a:rPr lang="en-US" sz="1400" dirty="0"/>
                <a:t>Segment 1 – Socialite Sue</a:t>
              </a:r>
            </a:p>
          </p:txBody>
        </p:sp>
      </p:grpSp>
      <p:grpSp>
        <p:nvGrpSpPr>
          <p:cNvPr id="13" name="Group 12"/>
          <p:cNvGrpSpPr/>
          <p:nvPr/>
        </p:nvGrpSpPr>
        <p:grpSpPr>
          <a:xfrm>
            <a:off x="9683694" y="381036"/>
            <a:ext cx="2912344" cy="1471444"/>
            <a:chOff x="9683694" y="349251"/>
            <a:chExt cx="2912344" cy="1471444"/>
          </a:xfrm>
        </p:grpSpPr>
        <p:grpSp>
          <p:nvGrpSpPr>
            <p:cNvPr id="14" name="Group 13"/>
            <p:cNvGrpSpPr/>
            <p:nvPr/>
          </p:nvGrpSpPr>
          <p:grpSpPr>
            <a:xfrm>
              <a:off x="9683694" y="349251"/>
              <a:ext cx="2413055" cy="1471444"/>
              <a:chOff x="8858250" y="158390"/>
              <a:chExt cx="1989667" cy="1471444"/>
            </a:xfrm>
          </p:grpSpPr>
          <p:sp>
            <p:nvSpPr>
              <p:cNvPr id="16" name="Rounded Rectangle 15"/>
              <p:cNvSpPr/>
              <p:nvPr/>
            </p:nvSpPr>
            <p:spPr>
              <a:xfrm>
                <a:off x="8858250" y="158390"/>
                <a:ext cx="1989667" cy="1471444"/>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7537" y="530867"/>
                <a:ext cx="1404084" cy="967242"/>
              </a:xfrm>
              <a:prstGeom prst="rect">
                <a:avLst/>
              </a:prstGeom>
            </p:spPr>
          </p:pic>
        </p:grpSp>
        <p:sp>
          <p:nvSpPr>
            <p:cNvPr id="15" name="TextBox 14"/>
            <p:cNvSpPr txBox="1"/>
            <p:nvPr/>
          </p:nvSpPr>
          <p:spPr>
            <a:xfrm>
              <a:off x="9713375" y="413951"/>
              <a:ext cx="2882663" cy="307777"/>
            </a:xfrm>
            <a:prstGeom prst="rect">
              <a:avLst/>
            </a:prstGeom>
            <a:noFill/>
          </p:spPr>
          <p:txBody>
            <a:bodyPr wrap="square" rtlCol="0">
              <a:spAutoFit/>
            </a:bodyPr>
            <a:lstStyle/>
            <a:p>
              <a:r>
                <a:rPr lang="en-US" sz="1400" dirty="0"/>
                <a:t>Segment 3 – Hardcore Harley</a:t>
              </a:r>
            </a:p>
          </p:txBody>
        </p:sp>
      </p:grpSp>
      <p:grpSp>
        <p:nvGrpSpPr>
          <p:cNvPr id="19" name="Group 18"/>
          <p:cNvGrpSpPr/>
          <p:nvPr/>
        </p:nvGrpSpPr>
        <p:grpSpPr>
          <a:xfrm>
            <a:off x="7848830" y="1688304"/>
            <a:ext cx="2924995" cy="1689416"/>
            <a:chOff x="7743004" y="2057768"/>
            <a:chExt cx="2924995" cy="1689416"/>
          </a:xfrm>
        </p:grpSpPr>
        <p:grpSp>
          <p:nvGrpSpPr>
            <p:cNvPr id="20" name="Group 19"/>
            <p:cNvGrpSpPr/>
            <p:nvPr/>
          </p:nvGrpSpPr>
          <p:grpSpPr>
            <a:xfrm>
              <a:off x="7743004" y="2057768"/>
              <a:ext cx="2561166" cy="1689416"/>
              <a:chOff x="5863167" y="1629331"/>
              <a:chExt cx="2561166" cy="1689416"/>
            </a:xfrm>
          </p:grpSpPr>
          <p:sp>
            <p:nvSpPr>
              <p:cNvPr id="22" name="Rounded Rectangle 21"/>
              <p:cNvSpPr/>
              <p:nvPr/>
            </p:nvSpPr>
            <p:spPr>
              <a:xfrm>
                <a:off x="5863167" y="1629331"/>
                <a:ext cx="2561166" cy="1689416"/>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8275" y="1894776"/>
                <a:ext cx="2140395" cy="1259055"/>
              </a:xfrm>
              <a:prstGeom prst="rect">
                <a:avLst/>
              </a:prstGeom>
            </p:spPr>
          </p:pic>
        </p:grpSp>
        <p:sp>
          <p:nvSpPr>
            <p:cNvPr id="21" name="TextBox 20"/>
            <p:cNvSpPr txBox="1"/>
            <p:nvPr/>
          </p:nvSpPr>
          <p:spPr>
            <a:xfrm>
              <a:off x="7785336" y="2057768"/>
              <a:ext cx="2882663" cy="307777"/>
            </a:xfrm>
            <a:prstGeom prst="rect">
              <a:avLst/>
            </a:prstGeom>
            <a:noFill/>
          </p:spPr>
          <p:txBody>
            <a:bodyPr wrap="square" rtlCol="0">
              <a:spAutoFit/>
            </a:bodyPr>
            <a:lstStyle/>
            <a:p>
              <a:r>
                <a:rPr lang="en-US" sz="1400" dirty="0"/>
                <a:t>Segment 2 – Desperate Dave</a:t>
              </a:r>
            </a:p>
          </p:txBody>
        </p:sp>
      </p:grpSp>
    </p:spTree>
    <p:extLst>
      <p:ext uri="{BB962C8B-B14F-4D97-AF65-F5344CB8AC3E}">
        <p14:creationId xmlns:p14="http://schemas.microsoft.com/office/powerpoint/2010/main" val="21147010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a:t>
            </a:r>
            <a:r>
              <a:rPr lang="en-US" sz="2000" b="1" dirty="0" err="1">
                <a:solidFill>
                  <a:schemeClr val="bg1"/>
                </a:solidFill>
              </a:rPr>
              <a:t>Dissolvables</a:t>
            </a:r>
            <a:endParaRPr lang="en-US" sz="2000" b="1" dirty="0">
              <a:solidFill>
                <a:schemeClr val="bg1"/>
              </a:solidFill>
            </a:endParaRPr>
          </a:p>
        </p:txBody>
      </p:sp>
      <p:sp>
        <p:nvSpPr>
          <p:cNvPr id="7" name="Slide Number Placeholder 6"/>
          <p:cNvSpPr>
            <a:spLocks noGrp="1"/>
          </p:cNvSpPr>
          <p:nvPr>
            <p:ph type="sldNum" sz="quarter" idx="12"/>
          </p:nvPr>
        </p:nvSpPr>
        <p:spPr/>
        <p:txBody>
          <a:bodyPr/>
          <a:lstStyle/>
          <a:p>
            <a:fld id="{B7C5CABF-F878-C74C-8870-EC106A83C25A}" type="slidenum">
              <a:rPr lang="en-US" smtClean="0"/>
              <a:t>80</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223636497"/>
              </p:ext>
            </p:extLst>
          </p:nvPr>
        </p:nvGraphicFramePr>
        <p:xfrm>
          <a:off x="753528" y="1128971"/>
          <a:ext cx="5054600" cy="2151856"/>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OFTEN USE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Dissolvable products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81239">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79917">
                <a:tc>
                  <a:txBody>
                    <a:bodyPr/>
                    <a:lstStyle/>
                    <a:p>
                      <a:pPr algn="l" fontAlgn="t"/>
                      <a:r>
                        <a:rPr lang="en-US" sz="1000" b="0" i="0" u="none" strike="noStrike" dirty="0">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b"/>
                      <a:endParaRPr lang="en-US" sz="1000" b="0" i="0" u="none" strike="noStrike" dirty="0">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81987328"/>
              </p:ext>
            </p:extLst>
          </p:nvPr>
        </p:nvGraphicFramePr>
        <p:xfrm>
          <a:off x="753528" y="3566567"/>
          <a:ext cx="5054600" cy="17907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YEARS USED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Dissolvable products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Less than one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58473">
                <a:tc>
                  <a:txBody>
                    <a:bodyPr/>
                    <a:lstStyle/>
                    <a:p>
                      <a:pPr algn="l" fontAlgn="t"/>
                      <a:r>
                        <a:rPr lang="en-US" sz="1000" b="0" i="0" u="none" strike="noStrike" dirty="0">
                          <a:solidFill>
                            <a:srgbClr val="000000"/>
                          </a:solidFill>
                          <a:effectLst/>
                          <a:latin typeface="Arial"/>
                        </a:rPr>
                        <a:t>1-3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7957">
                <a:tc>
                  <a:txBody>
                    <a:bodyPr/>
                    <a:lstStyle/>
                    <a:p>
                      <a:pPr algn="l" fontAlgn="t"/>
                      <a:r>
                        <a:rPr lang="en-US" sz="1000" b="0" i="0" u="none" strike="noStrike" dirty="0">
                          <a:solidFill>
                            <a:srgbClr val="000000"/>
                          </a:solidFill>
                          <a:effectLst/>
                          <a:latin typeface="Arial"/>
                        </a:rPr>
                        <a:t>4 to 6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7-10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11-20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35894234"/>
              </p:ext>
            </p:extLst>
          </p:nvPr>
        </p:nvGraphicFramePr>
        <p:xfrm>
          <a:off x="6275911" y="1128971"/>
          <a:ext cx="5054600" cy="1811072"/>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TIMES TYPICAL DAY USE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Uses Dissolvable products 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1 - 2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07156">
                <a:tc>
                  <a:txBody>
                    <a:bodyPr/>
                    <a:lstStyle/>
                    <a:p>
                      <a:pPr algn="l" fontAlgn="t"/>
                      <a:r>
                        <a:rPr lang="en-US" sz="1000" b="0" i="0" u="none" strike="noStrike" dirty="0">
                          <a:solidFill>
                            <a:srgbClr val="000000"/>
                          </a:solidFill>
                          <a:effectLst/>
                          <a:latin typeface="Arial"/>
                        </a:rPr>
                        <a:t>3 - 5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85472">
                <a:tc>
                  <a:txBody>
                    <a:bodyPr/>
                    <a:lstStyle/>
                    <a:p>
                      <a:pPr algn="l" fontAlgn="t"/>
                      <a:r>
                        <a:rPr lang="en-US" sz="1000" b="0" i="0" u="none" strike="noStrike" dirty="0">
                          <a:solidFill>
                            <a:srgbClr val="000000"/>
                          </a:solidFill>
                          <a:effectLst/>
                          <a:latin typeface="Arial"/>
                        </a:rPr>
                        <a:t>6 - 10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11 - 15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16 - 20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21669214"/>
              </p:ext>
            </p:extLst>
          </p:nvPr>
        </p:nvGraphicFramePr>
        <p:xfrm>
          <a:off x="6275911" y="3566567"/>
          <a:ext cx="5054600" cy="2432051"/>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USE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Dissolvable products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Inside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86%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93134">
                <a:tc>
                  <a:txBody>
                    <a:bodyPr/>
                    <a:lstStyle/>
                    <a:p>
                      <a:pPr algn="l" fontAlgn="t"/>
                      <a:r>
                        <a:rPr lang="en-US" sz="1000" b="0" i="0" u="none" strike="noStrike" dirty="0">
                          <a:solidFill>
                            <a:srgbClr val="000000"/>
                          </a:solidFill>
                          <a:effectLst/>
                          <a:latin typeface="Arial"/>
                        </a:rPr>
                        <a:t>Outside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57%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71%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86784">
                <a:tc>
                  <a:txBody>
                    <a:bodyPr/>
                    <a:lstStyle/>
                    <a:p>
                      <a:pPr algn="l" fontAlgn="t"/>
                      <a:r>
                        <a:rPr lang="en-US" sz="1000" b="0" i="0" u="none" strike="noStrike">
                          <a:solidFill>
                            <a:srgbClr val="000000"/>
                          </a:solidFill>
                          <a:effectLst/>
                          <a:latin typeface="Arial"/>
                        </a:rPr>
                        <a:t>In your personal vehicle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23851">
                <a:tc>
                  <a:txBody>
                    <a:bodyPr/>
                    <a:lstStyle/>
                    <a:p>
                      <a:pPr algn="l" fontAlgn="t"/>
                      <a:r>
                        <a:rPr lang="en-US" sz="1000" b="0" i="0" u="none" strike="noStrike" dirty="0">
                          <a:solidFill>
                            <a:srgbClr val="000000"/>
                          </a:solidFill>
                          <a:effectLst/>
                          <a:latin typeface="Arial"/>
                        </a:rPr>
                        <a:t>Inside businesses that allow smoking (bars, bowling alleys,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Outside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In designated smoking areas outside businesses, restaurants,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Inside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pSp>
        <p:nvGrpSpPr>
          <p:cNvPr id="12" name="Group 11"/>
          <p:cNvGrpSpPr/>
          <p:nvPr/>
        </p:nvGrpSpPr>
        <p:grpSpPr>
          <a:xfrm>
            <a:off x="3217300" y="6209525"/>
            <a:ext cx="4360380" cy="277000"/>
            <a:chOff x="3651217" y="5925734"/>
            <a:chExt cx="4360380" cy="277000"/>
          </a:xfrm>
        </p:grpSpPr>
        <p:grpSp>
          <p:nvGrpSpPr>
            <p:cNvPr id="13" name="Group 12"/>
            <p:cNvGrpSpPr/>
            <p:nvPr/>
          </p:nvGrpSpPr>
          <p:grpSpPr>
            <a:xfrm>
              <a:off x="3651217" y="5925734"/>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4" name="Group 13"/>
            <p:cNvGrpSpPr/>
            <p:nvPr/>
          </p:nvGrpSpPr>
          <p:grpSpPr>
            <a:xfrm>
              <a:off x="5088467" y="5925735"/>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6" name="Group 15"/>
            <p:cNvGrpSpPr/>
            <p:nvPr/>
          </p:nvGrpSpPr>
          <p:grpSpPr>
            <a:xfrm>
              <a:off x="6519346" y="5925734"/>
              <a:ext cx="1492251" cy="276999"/>
              <a:chOff x="7164916" y="4974163"/>
              <a:chExt cx="1492251" cy="276999"/>
            </a:xfrm>
          </p:grpSpPr>
          <p:sp>
            <p:nvSpPr>
              <p:cNvPr id="17" name="Rectangle 16"/>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3" name="TextBox 22"/>
          <p:cNvSpPr txBox="1"/>
          <p:nvPr/>
        </p:nvSpPr>
        <p:spPr>
          <a:xfrm>
            <a:off x="9353665" y="6138305"/>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27326880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a:t>
            </a:r>
            <a:r>
              <a:rPr lang="en-US" sz="2000" b="1" dirty="0" err="1">
                <a:solidFill>
                  <a:schemeClr val="bg1"/>
                </a:solidFill>
              </a:rPr>
              <a:t>Dissolvables</a:t>
            </a:r>
            <a:endParaRPr lang="en-US" sz="2000" b="1" dirty="0">
              <a:solidFill>
                <a:schemeClr val="bg1"/>
              </a:solidFill>
            </a:endParaRPr>
          </a:p>
        </p:txBody>
      </p:sp>
      <p:sp>
        <p:nvSpPr>
          <p:cNvPr id="7" name="Slide Number Placeholder 6"/>
          <p:cNvSpPr>
            <a:spLocks noGrp="1"/>
          </p:cNvSpPr>
          <p:nvPr>
            <p:ph type="sldNum" sz="quarter" idx="12"/>
          </p:nvPr>
        </p:nvSpPr>
        <p:spPr/>
        <p:txBody>
          <a:bodyPr/>
          <a:lstStyle/>
          <a:p>
            <a:fld id="{B7C5CABF-F878-C74C-8870-EC106A83C25A}" type="slidenum">
              <a:rPr lang="en-US" smtClean="0"/>
              <a:t>81</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679780705"/>
              </p:ext>
            </p:extLst>
          </p:nvPr>
        </p:nvGraphicFramePr>
        <p:xfrm>
          <a:off x="806435" y="1087685"/>
          <a:ext cx="5054600" cy="2273575"/>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WHEN MOST LIKELY TO USE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Dissolvable products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65375">
                <a:tc>
                  <a:txBody>
                    <a:bodyPr/>
                    <a:lstStyle/>
                    <a:p>
                      <a:pPr algn="l" fontAlgn="t"/>
                      <a:r>
                        <a:rPr lang="en-US" sz="1000" b="0" i="0" u="none" strike="noStrike" dirty="0">
                          <a:solidFill>
                            <a:srgbClr val="000000"/>
                          </a:solidFill>
                          <a:effectLst/>
                          <a:latin typeface="Arial"/>
                        </a:rPr>
                        <a:t>In the evening when you are relaxing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75%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37583">
                <a:tc>
                  <a:txBody>
                    <a:bodyPr/>
                    <a:lstStyle/>
                    <a:p>
                      <a:pPr algn="l" fontAlgn="t"/>
                      <a:r>
                        <a:rPr lang="en-US" sz="1000" b="0" i="0" u="none" strike="noStrike">
                          <a:solidFill>
                            <a:srgbClr val="000000"/>
                          </a:solidFill>
                          <a:effectLst/>
                          <a:latin typeface="Arial"/>
                        </a:rPr>
                        <a:t>At social events with friends/family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99483">
                <a:tc>
                  <a:txBody>
                    <a:bodyPr/>
                    <a:lstStyle/>
                    <a:p>
                      <a:pPr algn="l" fontAlgn="t"/>
                      <a:r>
                        <a:rPr lang="en-US" sz="1000" b="0" i="0" u="none" strike="noStrike" dirty="0">
                          <a:solidFill>
                            <a:srgbClr val="000000"/>
                          </a:solidFill>
                          <a:effectLst/>
                          <a:latin typeface="Arial"/>
                        </a:rPr>
                        <a:t>After meals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04800">
                <a:tc>
                  <a:txBody>
                    <a:bodyPr/>
                    <a:lstStyle/>
                    <a:p>
                      <a:pPr algn="l" fontAlgn="t"/>
                      <a:r>
                        <a:rPr lang="en-US" sz="1000" b="0" i="0" u="none" strike="noStrike" dirty="0">
                          <a:solidFill>
                            <a:srgbClr val="000000"/>
                          </a:solidFill>
                          <a:effectLst/>
                          <a:latin typeface="Arial"/>
                        </a:rPr>
                        <a:t>When you are around others who are using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71%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When you first wake 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When drinking alcohol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57%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After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79272167"/>
              </p:ext>
            </p:extLst>
          </p:nvPr>
        </p:nvGraphicFramePr>
        <p:xfrm>
          <a:off x="6309769" y="1087685"/>
          <a:ext cx="5054600" cy="21209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BUY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Dissolvable products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53192">
                <a:tc>
                  <a:txBody>
                    <a:bodyPr/>
                    <a:lstStyle/>
                    <a:p>
                      <a:pPr algn="l" fontAlgn="t"/>
                      <a:r>
                        <a:rPr lang="en-US" sz="1000" b="0" i="0" u="none" strike="noStrike" dirty="0">
                          <a:solidFill>
                            <a:srgbClr val="000000"/>
                          </a:solidFill>
                          <a:effectLst/>
                          <a:latin typeface="Arial"/>
                        </a:rPr>
                        <a:t>Tobacco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89175">
                <a:tc>
                  <a:txBody>
                    <a:bodyPr/>
                    <a:lstStyle/>
                    <a:p>
                      <a:pPr algn="l" fontAlgn="t"/>
                      <a:r>
                        <a:rPr lang="en-US" sz="1000" b="0" i="0" u="none" strike="noStrike" dirty="0">
                          <a:solidFill>
                            <a:srgbClr val="000000"/>
                          </a:solidFill>
                          <a:effectLst/>
                          <a:latin typeface="Arial"/>
                        </a:rPr>
                        <a:t>Online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Grocery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Drug store/pharmacy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 friend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20928826"/>
              </p:ext>
            </p:extLst>
          </p:nvPr>
        </p:nvGraphicFramePr>
        <p:xfrm>
          <a:off x="3100902" y="3780084"/>
          <a:ext cx="6127750" cy="2070100"/>
        </p:xfrm>
        <a:graphic>
          <a:graphicData uri="http://schemas.openxmlformats.org/drawingml/2006/table">
            <a:tbl>
              <a:tblPr/>
              <a:tblGrid>
                <a:gridCol w="2820326">
                  <a:extLst>
                    <a:ext uri="{9D8B030D-6E8A-4147-A177-3AD203B41FA5}">
                      <a16:colId xmlns:a16="http://schemas.microsoft.com/office/drawing/2014/main" val="20000"/>
                    </a:ext>
                  </a:extLst>
                </a:gridCol>
                <a:gridCol w="1106091">
                  <a:extLst>
                    <a:ext uri="{9D8B030D-6E8A-4147-A177-3AD203B41FA5}">
                      <a16:colId xmlns:a16="http://schemas.microsoft.com/office/drawing/2014/main" val="20001"/>
                    </a:ext>
                  </a:extLst>
                </a:gridCol>
                <a:gridCol w="1111250">
                  <a:extLst>
                    <a:ext uri="{9D8B030D-6E8A-4147-A177-3AD203B41FA5}">
                      <a16:colId xmlns:a16="http://schemas.microsoft.com/office/drawing/2014/main" val="20002"/>
                    </a:ext>
                  </a:extLst>
                </a:gridCol>
                <a:gridCol w="1090083">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EXPERIENCE WITH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Dissolvable products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I used to use this product but I successfully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I only use this product socially.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36%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I currently use this product - I have tried to quit but have not been successful.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266976">
                <a:tc>
                  <a:txBody>
                    <a:bodyPr/>
                    <a:lstStyle/>
                    <a:p>
                      <a:pPr algn="l" fontAlgn="t"/>
                      <a:r>
                        <a:rPr lang="en-US" sz="1000" b="0" i="0" u="none" strike="noStrike" dirty="0">
                          <a:solidFill>
                            <a:srgbClr val="000000"/>
                          </a:solidFill>
                          <a:effectLst/>
                          <a:latin typeface="Arial"/>
                        </a:rPr>
                        <a:t>I currently use this product - I have not tried to quit but I am planning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I currently use this product and I have no desire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pSp>
        <p:nvGrpSpPr>
          <p:cNvPr id="11" name="Group 10"/>
          <p:cNvGrpSpPr/>
          <p:nvPr/>
        </p:nvGrpSpPr>
        <p:grpSpPr>
          <a:xfrm>
            <a:off x="9872118" y="4200651"/>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2" name="TextBox 21"/>
          <p:cNvSpPr txBox="1"/>
          <p:nvPr/>
        </p:nvSpPr>
        <p:spPr>
          <a:xfrm>
            <a:off x="9600341" y="5603962"/>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20853678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Quitting </a:t>
            </a:r>
            <a:r>
              <a:rPr lang="en-US" sz="2000" b="1" dirty="0" err="1">
                <a:solidFill>
                  <a:schemeClr val="bg1"/>
                </a:solidFill>
              </a:rPr>
              <a:t>Dissolvables</a:t>
            </a:r>
            <a:endParaRPr lang="en-US" sz="2000" b="1" dirty="0">
              <a:solidFill>
                <a:schemeClr val="bg1"/>
              </a:solidFill>
            </a:endParaRPr>
          </a:p>
        </p:txBody>
      </p:sp>
      <p:sp>
        <p:nvSpPr>
          <p:cNvPr id="7" name="Slide Number Placeholder 6"/>
          <p:cNvSpPr>
            <a:spLocks noGrp="1"/>
          </p:cNvSpPr>
          <p:nvPr>
            <p:ph type="sldNum" sz="quarter" idx="12"/>
          </p:nvPr>
        </p:nvSpPr>
        <p:spPr/>
        <p:txBody>
          <a:bodyPr/>
          <a:lstStyle/>
          <a:p>
            <a:fld id="{B7C5CABF-F878-C74C-8870-EC106A83C25A}" type="slidenum">
              <a:rPr lang="en-US" smtClean="0"/>
              <a:t>82</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656162911"/>
              </p:ext>
            </p:extLst>
          </p:nvPr>
        </p:nvGraphicFramePr>
        <p:xfrm>
          <a:off x="414866" y="1294068"/>
          <a:ext cx="5054600" cy="16256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NUMBER TIMES TRIED TO QUIT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Dissolvable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Once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2 or 3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4 or 5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6 to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More than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29511534"/>
              </p:ext>
            </p:extLst>
          </p:nvPr>
        </p:nvGraphicFramePr>
        <p:xfrm>
          <a:off x="414866" y="3422330"/>
          <a:ext cx="5054600" cy="21082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MAIN REASONS QUIT/WANT TO QUIT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Dissolvable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I wanted/want to prevent a health issue.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Too expensive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Had children in the household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It's not pleasurable any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I developed a medical condition.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 friend/family member died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53653898"/>
              </p:ext>
            </p:extLst>
          </p:nvPr>
        </p:nvGraphicFramePr>
        <p:xfrm>
          <a:off x="6032501" y="1294068"/>
          <a:ext cx="5873749" cy="2407972"/>
        </p:xfrm>
        <a:graphic>
          <a:graphicData uri="http://schemas.openxmlformats.org/drawingml/2006/table">
            <a:tbl>
              <a:tblPr/>
              <a:tblGrid>
                <a:gridCol w="2464055">
                  <a:extLst>
                    <a:ext uri="{9D8B030D-6E8A-4147-A177-3AD203B41FA5}">
                      <a16:colId xmlns:a16="http://schemas.microsoft.com/office/drawing/2014/main" val="20000"/>
                    </a:ext>
                  </a:extLst>
                </a:gridCol>
                <a:gridCol w="1134277">
                  <a:extLst>
                    <a:ext uri="{9D8B030D-6E8A-4147-A177-3AD203B41FA5}">
                      <a16:colId xmlns:a16="http://schemas.microsoft.com/office/drawing/2014/main" val="20001"/>
                    </a:ext>
                  </a:extLst>
                </a:gridCol>
                <a:gridCol w="1164167">
                  <a:extLst>
                    <a:ext uri="{9D8B030D-6E8A-4147-A177-3AD203B41FA5}">
                      <a16:colId xmlns:a16="http://schemas.microsoft.com/office/drawing/2014/main" val="20002"/>
                    </a:ext>
                  </a:extLst>
                </a:gridCol>
                <a:gridCol w="1111250">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PRODUCTS/SERVICES USED/TRIED TO HELP QUIT DISSOLVABLES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048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048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Dissolvable products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Nicotine patch, gum, nasal spray, lozenges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A phone cessation program/</a:t>
                      </a:r>
                      <a:r>
                        <a:rPr lang="en-US" sz="1000" b="0" i="0" u="none" strike="noStrike" dirty="0" err="1">
                          <a:solidFill>
                            <a:srgbClr val="000000"/>
                          </a:solidFill>
                          <a:effectLst/>
                          <a:latin typeface="Arial"/>
                        </a:rPr>
                        <a:t>quitline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Acupuncture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37872">
                <a:tc>
                  <a:txBody>
                    <a:bodyPr/>
                    <a:lstStyle/>
                    <a:p>
                      <a:pPr algn="l" fontAlgn="t"/>
                      <a:r>
                        <a:rPr lang="en-US" sz="1000" b="0" i="0" u="none" strike="noStrike" dirty="0">
                          <a:solidFill>
                            <a:srgbClr val="000000"/>
                          </a:solidFill>
                          <a:effectLst/>
                          <a:latin typeface="Arial"/>
                        </a:rPr>
                        <a:t>A prescription drug product such as </a:t>
                      </a:r>
                      <a:r>
                        <a:rPr lang="en-US" sz="1000" b="0" i="0" u="none" strike="noStrike" dirty="0" err="1">
                          <a:solidFill>
                            <a:srgbClr val="000000"/>
                          </a:solidFill>
                          <a:effectLst/>
                          <a:latin typeface="Arial"/>
                        </a:rPr>
                        <a:t>Zyban</a:t>
                      </a:r>
                      <a:r>
                        <a:rPr lang="en-US" sz="1000" b="0" i="0" u="none" strike="noStrike" dirty="0">
                          <a:solidFill>
                            <a:srgbClr val="000000"/>
                          </a:solidFill>
                          <a:effectLst/>
                          <a:latin typeface="Arial"/>
                        </a:rPr>
                        <a:t>, </a:t>
                      </a:r>
                      <a:r>
                        <a:rPr lang="en-US" sz="1000" b="0" i="0" u="none" strike="noStrike" dirty="0" err="1">
                          <a:solidFill>
                            <a:srgbClr val="000000"/>
                          </a:solidFill>
                          <a:effectLst/>
                          <a:latin typeface="Arial"/>
                        </a:rPr>
                        <a:t>Wellbutrin</a:t>
                      </a:r>
                      <a:r>
                        <a:rPr lang="en-US" sz="1000" b="0" i="0" u="none" strike="noStrike" dirty="0">
                          <a:solidFill>
                            <a:srgbClr val="000000"/>
                          </a:solidFill>
                          <a:effectLst/>
                          <a:latin typeface="Arial"/>
                        </a:rPr>
                        <a:t>, Chantix or </a:t>
                      </a:r>
                      <a:r>
                        <a:rPr lang="en-US" sz="1000" b="0" i="0" u="none" strike="noStrike" dirty="0" err="1">
                          <a:solidFill>
                            <a:srgbClr val="000000"/>
                          </a:solidFill>
                          <a:effectLst/>
                          <a:latin typeface="Arial"/>
                        </a:rPr>
                        <a:t>Varenicline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An in-person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 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pSp>
        <p:nvGrpSpPr>
          <p:cNvPr id="11" name="Group 10"/>
          <p:cNvGrpSpPr/>
          <p:nvPr/>
        </p:nvGrpSpPr>
        <p:grpSpPr>
          <a:xfrm>
            <a:off x="8381999" y="4190067"/>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2" name="TextBox 21"/>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2260380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Smokeless Tobacco</a:t>
            </a:r>
          </a:p>
        </p:txBody>
      </p:sp>
      <p:sp>
        <p:nvSpPr>
          <p:cNvPr id="7" name="Slide Number Placeholder 6"/>
          <p:cNvSpPr>
            <a:spLocks noGrp="1"/>
          </p:cNvSpPr>
          <p:nvPr>
            <p:ph type="sldNum" sz="quarter" idx="12"/>
          </p:nvPr>
        </p:nvSpPr>
        <p:spPr/>
        <p:txBody>
          <a:bodyPr/>
          <a:lstStyle/>
          <a:p>
            <a:fld id="{B7C5CABF-F878-C74C-8870-EC106A83C25A}" type="slidenum">
              <a:rPr lang="en-US" smtClean="0"/>
              <a:t>83</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296309003"/>
              </p:ext>
            </p:extLst>
          </p:nvPr>
        </p:nvGraphicFramePr>
        <p:xfrm>
          <a:off x="626527" y="1040074"/>
          <a:ext cx="5054600" cy="21082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OFTEN USE SMOKELESS TOBACCO PRODUCTS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Smokeless tobacco products such as snuff or </a:t>
                      </a:r>
                      <a:r>
                        <a:rPr lang="en-US" sz="1000" b="0" i="0" u="none" strike="noStrike" dirty="0" err="1">
                          <a:solidFill>
                            <a:srgbClr val="000000"/>
                          </a:solidFill>
                          <a:effectLst/>
                          <a:latin typeface="Arial"/>
                        </a:rPr>
                        <a:t>Snus</a:t>
                      </a:r>
                      <a:r>
                        <a:rPr lang="en-US" sz="1000" b="0" i="0" u="none" strike="noStrike" dirty="0">
                          <a:solidFill>
                            <a:srgbClr val="000000"/>
                          </a:solidFill>
                          <a:effectLst/>
                          <a:latin typeface="Arial"/>
                        </a:rPr>
                        <a:t>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75407">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42%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32557">
                <a:tc>
                  <a:txBody>
                    <a:bodyPr/>
                    <a:lstStyle/>
                    <a:p>
                      <a:pPr algn="l" fontAlgn="t"/>
                      <a:r>
                        <a:rPr lang="en-US" sz="1000" b="0" i="0" u="none" strike="noStrike" dirty="0">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36%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52304966"/>
              </p:ext>
            </p:extLst>
          </p:nvPr>
        </p:nvGraphicFramePr>
        <p:xfrm>
          <a:off x="626527" y="3503875"/>
          <a:ext cx="5054600" cy="1969822"/>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HOW MANY YEARS USED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Smokeless tobacco products such as snuff or </a:t>
                      </a:r>
                      <a:r>
                        <a:rPr lang="en-US" sz="1000" b="0" i="0" u="none" strike="noStrike" dirty="0" err="1">
                          <a:solidFill>
                            <a:srgbClr val="000000"/>
                          </a:solidFill>
                          <a:effectLst/>
                          <a:latin typeface="Arial"/>
                        </a:rPr>
                        <a:t>Snus</a:t>
                      </a:r>
                      <a:r>
                        <a:rPr lang="en-US" sz="1000" b="0" i="0" u="none" strike="noStrike" dirty="0">
                          <a:solidFill>
                            <a:srgbClr val="000000"/>
                          </a:solidFill>
                          <a:effectLst/>
                          <a:latin typeface="Arial"/>
                        </a:rPr>
                        <a:t>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Less than one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1-3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87589">
                <a:tc>
                  <a:txBody>
                    <a:bodyPr/>
                    <a:lstStyle/>
                    <a:p>
                      <a:pPr algn="l" fontAlgn="t"/>
                      <a:r>
                        <a:rPr lang="en-US" sz="1000" b="0" i="0" u="none" strike="noStrike" dirty="0">
                          <a:solidFill>
                            <a:srgbClr val="000000"/>
                          </a:solidFill>
                          <a:effectLst/>
                          <a:latin typeface="Arial"/>
                        </a:rPr>
                        <a:t>4 to 6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69333">
                <a:tc>
                  <a:txBody>
                    <a:bodyPr/>
                    <a:lstStyle/>
                    <a:p>
                      <a:pPr algn="l" fontAlgn="t"/>
                      <a:r>
                        <a:rPr lang="en-US" sz="1000" b="0" i="0" u="none" strike="noStrike" dirty="0">
                          <a:solidFill>
                            <a:srgbClr val="000000"/>
                          </a:solidFill>
                          <a:effectLst/>
                          <a:latin typeface="Arial"/>
                        </a:rPr>
                        <a:t>7-10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11-20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years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38123096"/>
              </p:ext>
            </p:extLst>
          </p:nvPr>
        </p:nvGraphicFramePr>
        <p:xfrm>
          <a:off x="6457943" y="1040074"/>
          <a:ext cx="5054600" cy="20828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HOW MANY TIMES TYPICAL DAY USE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Uses Smokeless tobacco products such as snuff or </a:t>
                      </a:r>
                      <a:r>
                        <a:rPr lang="en-US" sz="1000" b="0" i="0" u="none" strike="noStrike" dirty="0" err="1">
                          <a:solidFill>
                            <a:srgbClr val="000000"/>
                          </a:solidFill>
                          <a:effectLst/>
                          <a:latin typeface="Arial"/>
                        </a:rPr>
                        <a:t>Snus</a:t>
                      </a:r>
                      <a:r>
                        <a:rPr lang="en-US" sz="1000" b="0" i="0" u="none" strike="noStrike" dirty="0">
                          <a:solidFill>
                            <a:srgbClr val="000000"/>
                          </a:solidFill>
                          <a:effectLst/>
                          <a:latin typeface="Arial"/>
                        </a:rPr>
                        <a:t> 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1 - 2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62707">
                <a:tc>
                  <a:txBody>
                    <a:bodyPr/>
                    <a:lstStyle/>
                    <a:p>
                      <a:pPr algn="l" fontAlgn="t"/>
                      <a:r>
                        <a:rPr lang="en-US" sz="1000" b="0" i="0" u="none" strike="noStrike" dirty="0">
                          <a:solidFill>
                            <a:srgbClr val="000000"/>
                          </a:solidFill>
                          <a:effectLst/>
                          <a:latin typeface="Arial"/>
                        </a:rPr>
                        <a:t>3 - 5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56357">
                <a:tc>
                  <a:txBody>
                    <a:bodyPr/>
                    <a:lstStyle/>
                    <a:p>
                      <a:pPr algn="l" fontAlgn="t"/>
                      <a:r>
                        <a:rPr lang="en-US" sz="1000" b="0" i="0" u="none" strike="noStrike" dirty="0">
                          <a:solidFill>
                            <a:srgbClr val="000000"/>
                          </a:solidFill>
                          <a:effectLst/>
                          <a:latin typeface="Arial"/>
                        </a:rPr>
                        <a:t>6 - 10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11 - 15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16 - 20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More than 20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85770061"/>
              </p:ext>
            </p:extLst>
          </p:nvPr>
        </p:nvGraphicFramePr>
        <p:xfrm>
          <a:off x="6457943" y="3503875"/>
          <a:ext cx="5054600" cy="2636572"/>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USE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Smokeless tobacco products such as snuff or </a:t>
                      </a:r>
                      <a:r>
                        <a:rPr lang="en-US" sz="1000" b="0" i="0" u="none" strike="noStrike" dirty="0" err="1">
                          <a:solidFill>
                            <a:srgbClr val="000000"/>
                          </a:solidFill>
                          <a:effectLst/>
                          <a:latin typeface="Arial"/>
                        </a:rPr>
                        <a:t>Snus</a:t>
                      </a:r>
                      <a:r>
                        <a:rPr lang="en-US" sz="1000" b="0" i="0" u="none" strike="noStrike" dirty="0">
                          <a:solidFill>
                            <a:srgbClr val="000000"/>
                          </a:solidFill>
                          <a:effectLst/>
                          <a:latin typeface="Arial"/>
                        </a:rPr>
                        <a:t>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Outside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41022">
                <a:tc>
                  <a:txBody>
                    <a:bodyPr/>
                    <a:lstStyle/>
                    <a:p>
                      <a:pPr algn="l" fontAlgn="t"/>
                      <a:r>
                        <a:rPr lang="en-US" sz="1000" b="0" i="0" u="none" strike="noStrike" dirty="0">
                          <a:solidFill>
                            <a:srgbClr val="000000"/>
                          </a:solidFill>
                          <a:effectLst/>
                          <a:latin typeface="Arial"/>
                        </a:rPr>
                        <a:t>In your personal vehicle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83%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64%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98172">
                <a:tc>
                  <a:txBody>
                    <a:bodyPr/>
                    <a:lstStyle/>
                    <a:p>
                      <a:pPr algn="l" fontAlgn="t"/>
                      <a:r>
                        <a:rPr lang="en-US" sz="1000" b="0" i="0" u="none" strike="noStrike" dirty="0">
                          <a:solidFill>
                            <a:srgbClr val="000000"/>
                          </a:solidFill>
                          <a:effectLst/>
                          <a:latin typeface="Arial"/>
                        </a:rPr>
                        <a:t>Inside your home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Inside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55%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Outside your workplace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Inside businesses that allow smoking (bars, bowling alleys,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46%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42900">
                <a:tc>
                  <a:txBody>
                    <a:bodyPr/>
                    <a:lstStyle/>
                    <a:p>
                      <a:pPr algn="l" fontAlgn="t"/>
                      <a:r>
                        <a:rPr lang="en-US" sz="1000" b="0" i="0" u="none" strike="noStrike" dirty="0">
                          <a:solidFill>
                            <a:srgbClr val="000000"/>
                          </a:solidFill>
                          <a:effectLst/>
                          <a:latin typeface="Arial"/>
                        </a:rPr>
                        <a:t>In designated smoking areas outside businesses, restaurants, etc.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pSp>
        <p:nvGrpSpPr>
          <p:cNvPr id="12" name="Group 11"/>
          <p:cNvGrpSpPr/>
          <p:nvPr/>
        </p:nvGrpSpPr>
        <p:grpSpPr>
          <a:xfrm>
            <a:off x="3196134" y="6209525"/>
            <a:ext cx="4360380" cy="277000"/>
            <a:chOff x="3651217" y="5925734"/>
            <a:chExt cx="4360380" cy="277000"/>
          </a:xfrm>
        </p:grpSpPr>
        <p:grpSp>
          <p:nvGrpSpPr>
            <p:cNvPr id="13" name="Group 12"/>
            <p:cNvGrpSpPr/>
            <p:nvPr/>
          </p:nvGrpSpPr>
          <p:grpSpPr>
            <a:xfrm>
              <a:off x="3651217" y="5925734"/>
              <a:ext cx="1195914" cy="277000"/>
              <a:chOff x="7217833" y="4053413"/>
              <a:chExt cx="1195914" cy="277000"/>
            </a:xfrm>
          </p:grpSpPr>
          <p:sp>
            <p:nvSpPr>
              <p:cNvPr id="21" name="Rectangle 20"/>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4" name="Group 13"/>
            <p:cNvGrpSpPr/>
            <p:nvPr/>
          </p:nvGrpSpPr>
          <p:grpSpPr>
            <a:xfrm>
              <a:off x="5088467" y="5925735"/>
              <a:ext cx="1206500" cy="276999"/>
              <a:chOff x="7164918" y="4516963"/>
              <a:chExt cx="1206500" cy="276999"/>
            </a:xfrm>
          </p:grpSpPr>
          <p:sp>
            <p:nvSpPr>
              <p:cNvPr id="19" name="Rectangle 18"/>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6" name="Group 15"/>
            <p:cNvGrpSpPr/>
            <p:nvPr/>
          </p:nvGrpSpPr>
          <p:grpSpPr>
            <a:xfrm>
              <a:off x="6519346" y="5925734"/>
              <a:ext cx="1492251" cy="276999"/>
              <a:chOff x="7164916" y="4974163"/>
              <a:chExt cx="1492251" cy="276999"/>
            </a:xfrm>
          </p:grpSpPr>
          <p:sp>
            <p:nvSpPr>
              <p:cNvPr id="17" name="Rectangle 16"/>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3" name="TextBox 22"/>
          <p:cNvSpPr txBox="1"/>
          <p:nvPr/>
        </p:nvSpPr>
        <p:spPr>
          <a:xfrm>
            <a:off x="9353665" y="6145826"/>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27643094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Smokeless Tobacco</a:t>
            </a:r>
          </a:p>
        </p:txBody>
      </p:sp>
      <p:sp>
        <p:nvSpPr>
          <p:cNvPr id="7" name="Slide Number Placeholder 6"/>
          <p:cNvSpPr>
            <a:spLocks noGrp="1"/>
          </p:cNvSpPr>
          <p:nvPr>
            <p:ph type="sldNum" sz="quarter" idx="12"/>
          </p:nvPr>
        </p:nvSpPr>
        <p:spPr/>
        <p:txBody>
          <a:bodyPr/>
          <a:lstStyle/>
          <a:p>
            <a:fld id="{B7C5CABF-F878-C74C-8870-EC106A83C25A}" type="slidenum">
              <a:rPr lang="en-US" smtClean="0"/>
              <a:t>84</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216793444"/>
              </p:ext>
            </p:extLst>
          </p:nvPr>
        </p:nvGraphicFramePr>
        <p:xfrm>
          <a:off x="721775" y="1099063"/>
          <a:ext cx="5054600" cy="2446347"/>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WHEN MOST LIKELY TO USE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Smokeless tobacco products such as snuff or </a:t>
                      </a:r>
                      <a:r>
                        <a:rPr lang="en-US" sz="1000" b="0" i="0" u="none" strike="noStrike" dirty="0" err="1">
                          <a:solidFill>
                            <a:srgbClr val="000000"/>
                          </a:solidFill>
                          <a:effectLst/>
                          <a:latin typeface="Arial"/>
                        </a:rPr>
                        <a:t>Snus</a:t>
                      </a:r>
                      <a:r>
                        <a:rPr lang="en-US" sz="1000" b="0" i="0" u="none" strike="noStrike" dirty="0">
                          <a:solidFill>
                            <a:srgbClr val="000000"/>
                          </a:solidFill>
                          <a:effectLst/>
                          <a:latin typeface="Arial"/>
                        </a:rPr>
                        <a:t>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At social events with friends/family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85747">
                <a:tc>
                  <a:txBody>
                    <a:bodyPr/>
                    <a:lstStyle/>
                    <a:p>
                      <a:pPr algn="l" fontAlgn="t"/>
                      <a:r>
                        <a:rPr lang="en-US" sz="1000" b="0" i="0" u="none" strike="noStrike" dirty="0">
                          <a:solidFill>
                            <a:srgbClr val="000000"/>
                          </a:solidFill>
                          <a:effectLst/>
                          <a:latin typeface="Arial"/>
                        </a:rPr>
                        <a:t>In the evening when you are relaxing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8750">
                <a:tc>
                  <a:txBody>
                    <a:bodyPr/>
                    <a:lstStyle/>
                    <a:p>
                      <a:pPr algn="l" fontAlgn="t"/>
                      <a:r>
                        <a:rPr lang="en-US" sz="1000" b="0" i="0" u="none" strike="noStrike" dirty="0">
                          <a:solidFill>
                            <a:srgbClr val="000000"/>
                          </a:solidFill>
                          <a:effectLst/>
                          <a:latin typeface="Arial"/>
                        </a:rPr>
                        <a:t>When drinking alcohol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After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After meals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04800">
                <a:tc>
                  <a:txBody>
                    <a:bodyPr/>
                    <a:lstStyle/>
                    <a:p>
                      <a:pPr algn="l" fontAlgn="t"/>
                      <a:r>
                        <a:rPr lang="en-US" sz="1000" b="0" i="0" u="none" strike="noStrike" dirty="0">
                          <a:solidFill>
                            <a:srgbClr val="000000"/>
                          </a:solidFill>
                          <a:effectLst/>
                          <a:latin typeface="Arial"/>
                        </a:rPr>
                        <a:t>When you are around others who are using</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50% </a:t>
                      </a:r>
                      <a:r>
                        <a:rPr lang="en-US" sz="1000" b="0" i="0" u="none" strike="noStrike" dirty="0" err="1">
                          <a:solidFill>
                            <a:srgbClr val="000000"/>
                          </a:solidFill>
                          <a:effectLst/>
                          <a:latin typeface="Arial"/>
                        </a:rPr>
                        <a:t>bC</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When you first wake 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95554329"/>
              </p:ext>
            </p:extLst>
          </p:nvPr>
        </p:nvGraphicFramePr>
        <p:xfrm>
          <a:off x="6371158" y="1099063"/>
          <a:ext cx="5054600" cy="2463281"/>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WHERE TYPICALLY BUY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Smokeless tobacco products such as snuff or </a:t>
                      </a:r>
                      <a:r>
                        <a:rPr lang="en-US" sz="1000" b="0" i="0" u="none" strike="noStrike" dirty="0" err="1">
                          <a:solidFill>
                            <a:srgbClr val="000000"/>
                          </a:solidFill>
                          <a:effectLst/>
                          <a:latin typeface="Arial"/>
                        </a:rPr>
                        <a:t>Snus</a:t>
                      </a:r>
                      <a:r>
                        <a:rPr lang="en-US" sz="1000" b="0" i="0" u="none" strike="noStrike" dirty="0">
                          <a:solidFill>
                            <a:srgbClr val="000000"/>
                          </a:solidFill>
                          <a:effectLst/>
                          <a:latin typeface="Arial"/>
                        </a:rPr>
                        <a:t>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Tobacco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22247">
                <a:tc>
                  <a:txBody>
                    <a:bodyPr/>
                    <a:lstStyle/>
                    <a:p>
                      <a:pPr algn="l" fontAlgn="t"/>
                      <a:r>
                        <a:rPr lang="en-US" sz="1000" b="0" i="0" u="none" strike="noStrike" dirty="0">
                          <a:solidFill>
                            <a:srgbClr val="000000"/>
                          </a:solidFill>
                          <a:effectLst/>
                          <a:latin typeface="Arial"/>
                        </a:rPr>
                        <a:t>Convenience store/Gas station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83%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64%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89981">
                <a:tc>
                  <a:txBody>
                    <a:bodyPr/>
                    <a:lstStyle/>
                    <a:p>
                      <a:pPr algn="l" fontAlgn="t"/>
                      <a:r>
                        <a:rPr lang="en-US" sz="1000" b="0" i="0" u="none" strike="noStrike" dirty="0" err="1">
                          <a:solidFill>
                            <a:srgbClr val="000000"/>
                          </a:solidFill>
                          <a:effectLst/>
                          <a:latin typeface="Arial"/>
                        </a:rPr>
                        <a:t>Vape</a:t>
                      </a:r>
                      <a:r>
                        <a:rPr lang="en-US" sz="1000" b="0" i="0" u="none" strike="noStrike" dirty="0">
                          <a:solidFill>
                            <a:srgbClr val="000000"/>
                          </a:solidFill>
                          <a:effectLst/>
                          <a:latin typeface="Arial"/>
                        </a:rPr>
                        <a:t> shops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42%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Grocery store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Online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32%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Drug store/pharmacy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 friend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A family member gets them for you</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61900968"/>
              </p:ext>
            </p:extLst>
          </p:nvPr>
        </p:nvGraphicFramePr>
        <p:xfrm>
          <a:off x="3047990" y="3789345"/>
          <a:ext cx="5683251" cy="2235200"/>
        </p:xfrm>
        <a:graphic>
          <a:graphicData uri="http://schemas.openxmlformats.org/drawingml/2006/table">
            <a:tbl>
              <a:tblPr/>
              <a:tblGrid>
                <a:gridCol w="2609723">
                  <a:extLst>
                    <a:ext uri="{9D8B030D-6E8A-4147-A177-3AD203B41FA5}">
                      <a16:colId xmlns:a16="http://schemas.microsoft.com/office/drawing/2014/main" val="20000"/>
                    </a:ext>
                  </a:extLst>
                </a:gridCol>
                <a:gridCol w="956862">
                  <a:extLst>
                    <a:ext uri="{9D8B030D-6E8A-4147-A177-3AD203B41FA5}">
                      <a16:colId xmlns:a16="http://schemas.microsoft.com/office/drawing/2014/main" val="20001"/>
                    </a:ext>
                  </a:extLst>
                </a:gridCol>
                <a:gridCol w="1121833">
                  <a:extLst>
                    <a:ext uri="{9D8B030D-6E8A-4147-A177-3AD203B41FA5}">
                      <a16:colId xmlns:a16="http://schemas.microsoft.com/office/drawing/2014/main" val="20002"/>
                    </a:ext>
                  </a:extLst>
                </a:gridCol>
                <a:gridCol w="994833">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EXPERIENCE WITH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268299">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Used Smokeless tobacco products such as snuff or </a:t>
                      </a:r>
                      <a:r>
                        <a:rPr lang="en-US" sz="1000" b="0" i="0" u="none" strike="noStrike" dirty="0" err="1">
                          <a:solidFill>
                            <a:srgbClr val="000000"/>
                          </a:solidFill>
                          <a:effectLst/>
                          <a:latin typeface="Arial"/>
                        </a:rPr>
                        <a:t>Snus</a:t>
                      </a:r>
                      <a:r>
                        <a:rPr lang="en-US" sz="1000" b="0" i="0" u="none" strike="noStrike" dirty="0">
                          <a:solidFill>
                            <a:srgbClr val="000000"/>
                          </a:solidFill>
                          <a:effectLst/>
                          <a:latin typeface="Arial"/>
                        </a:rPr>
                        <a:t> in the past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I used to use this product but I successfully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I only use this product socially.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I currently use this product - I have tried to quit but have not been successful.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04282">
                <a:tc>
                  <a:txBody>
                    <a:bodyPr/>
                    <a:lstStyle/>
                    <a:p>
                      <a:pPr algn="l" fontAlgn="t"/>
                      <a:r>
                        <a:rPr lang="en-US" sz="1000" b="0" i="0" u="none" strike="noStrike" dirty="0">
                          <a:solidFill>
                            <a:srgbClr val="000000"/>
                          </a:solidFill>
                          <a:effectLst/>
                          <a:latin typeface="Arial"/>
                        </a:rPr>
                        <a:t>I currently use this product - I have not tried to quit but I am planning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I currently use this product and I have no desire to quit.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pSp>
        <p:nvGrpSpPr>
          <p:cNvPr id="11" name="Group 10"/>
          <p:cNvGrpSpPr/>
          <p:nvPr/>
        </p:nvGrpSpPr>
        <p:grpSpPr>
          <a:xfrm>
            <a:off x="9524999" y="4190067"/>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2" name="TextBox 21"/>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36062646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Quitting Smokeless Tobacco</a:t>
            </a:r>
          </a:p>
        </p:txBody>
      </p:sp>
      <p:sp>
        <p:nvSpPr>
          <p:cNvPr id="7" name="Slide Number Placeholder 6"/>
          <p:cNvSpPr>
            <a:spLocks noGrp="1"/>
          </p:cNvSpPr>
          <p:nvPr>
            <p:ph type="sldNum" sz="quarter" idx="12"/>
          </p:nvPr>
        </p:nvSpPr>
        <p:spPr/>
        <p:txBody>
          <a:bodyPr/>
          <a:lstStyle/>
          <a:p>
            <a:fld id="{B7C5CABF-F878-C74C-8870-EC106A83C25A}" type="slidenum">
              <a:rPr lang="en-US" smtClean="0"/>
              <a:t>85</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514714377"/>
              </p:ext>
            </p:extLst>
          </p:nvPr>
        </p:nvGraphicFramePr>
        <p:xfrm>
          <a:off x="594783" y="1006211"/>
          <a:ext cx="5054600" cy="17780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NUMBER TIMES TRIED TO QUIT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Smokeless tobacco products such as snuff or </a:t>
                      </a:r>
                      <a:r>
                        <a:rPr lang="en-US" sz="1000" b="0" i="0" u="none" strike="noStrike" dirty="0" err="1">
                          <a:solidFill>
                            <a:srgbClr val="000000"/>
                          </a:solidFill>
                          <a:effectLst/>
                          <a:latin typeface="Arial"/>
                        </a:rPr>
                        <a:t>Snus</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Once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2 or 3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100% CD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4 or 5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6 to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More than 10 times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09870126"/>
              </p:ext>
            </p:extLst>
          </p:nvPr>
        </p:nvGraphicFramePr>
        <p:xfrm>
          <a:off x="594783" y="3135578"/>
          <a:ext cx="5054600" cy="22606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MAIN REASONS QUIT/WANT TO QUIT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Smokeless tobacco products such as snuff or </a:t>
                      </a:r>
                      <a:r>
                        <a:rPr lang="en-US" sz="1000" b="0" i="0" u="none" strike="noStrike" dirty="0" err="1">
                          <a:solidFill>
                            <a:srgbClr val="000000"/>
                          </a:solidFill>
                          <a:effectLst/>
                          <a:latin typeface="Arial"/>
                        </a:rPr>
                        <a:t>Snus</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I wanted/want to prevent a health issue.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Too expensive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It's not pleasurable any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Pregnancy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I developed a medical condition.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Family/friends convinced me.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 friend/family member died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32197462"/>
              </p:ext>
            </p:extLst>
          </p:nvPr>
        </p:nvGraphicFramePr>
        <p:xfrm>
          <a:off x="6159500" y="1006211"/>
          <a:ext cx="5596466" cy="3035300"/>
        </p:xfrm>
        <a:graphic>
          <a:graphicData uri="http://schemas.openxmlformats.org/drawingml/2006/table">
            <a:tbl>
              <a:tblPr/>
              <a:tblGrid>
                <a:gridCol w="2320143">
                  <a:extLst>
                    <a:ext uri="{9D8B030D-6E8A-4147-A177-3AD203B41FA5}">
                      <a16:colId xmlns:a16="http://schemas.microsoft.com/office/drawing/2014/main" val="20000"/>
                    </a:ext>
                  </a:extLst>
                </a:gridCol>
                <a:gridCol w="1251471">
                  <a:extLst>
                    <a:ext uri="{9D8B030D-6E8A-4147-A177-3AD203B41FA5}">
                      <a16:colId xmlns:a16="http://schemas.microsoft.com/office/drawing/2014/main" val="20001"/>
                    </a:ext>
                  </a:extLst>
                </a:gridCol>
                <a:gridCol w="1012426">
                  <a:extLst>
                    <a:ext uri="{9D8B030D-6E8A-4147-A177-3AD203B41FA5}">
                      <a16:colId xmlns:a16="http://schemas.microsoft.com/office/drawing/2014/main" val="20002"/>
                    </a:ext>
                  </a:extLst>
                </a:gridCol>
                <a:gridCol w="1012426">
                  <a:extLst>
                    <a:ext uri="{9D8B030D-6E8A-4147-A177-3AD203B41FA5}">
                      <a16:colId xmlns:a16="http://schemas.microsoft.com/office/drawing/2014/main" val="20003"/>
                    </a:ext>
                  </a:extLst>
                </a:gridCol>
              </a:tblGrid>
              <a:tr h="457200">
                <a:tc>
                  <a:txBody>
                    <a:bodyPr/>
                    <a:lstStyle/>
                    <a:p>
                      <a:pPr algn="ctr" fontAlgn="b"/>
                      <a:r>
                        <a:rPr lang="en-US" sz="1000" b="1" i="0" u="none" strike="noStrike" dirty="0">
                          <a:solidFill>
                            <a:srgbClr val="000000"/>
                          </a:solidFill>
                          <a:effectLst/>
                          <a:latin typeface="Arial"/>
                        </a:rPr>
                        <a:t>PRODUCTS/SERVICES USED/TRIED TO HELP QUIT SMOKELESS TOBACCO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457200">
                <a:tc>
                  <a:txBody>
                    <a:bodyPr/>
                    <a:lstStyle/>
                    <a:p>
                      <a:pPr algn="l" fontAlgn="t"/>
                      <a:r>
                        <a:rPr lang="en-US" sz="1000" b="0" i="0" u="none" strike="noStrike" dirty="0">
                          <a:solidFill>
                            <a:srgbClr val="000000"/>
                          </a:solidFill>
                          <a:effectLst/>
                          <a:latin typeface="Arial"/>
                        </a:rPr>
                        <a:t>BASE</a:t>
                      </a:r>
                      <a:r>
                        <a:rPr lang="en-US" sz="1000" b="1" i="0" u="none" strike="noStrike" dirty="0">
                          <a:solidFill>
                            <a:srgbClr val="FF0000"/>
                          </a:solidFill>
                          <a:effectLst/>
                          <a:latin typeface="Arial"/>
                        </a:rPr>
                        <a:t>*</a:t>
                      </a:r>
                      <a:r>
                        <a:rPr lang="en-US" sz="1000" b="0" i="0" u="none" strike="noStrike" dirty="0">
                          <a:solidFill>
                            <a:srgbClr val="000000"/>
                          </a:solidFill>
                          <a:effectLst/>
                          <a:latin typeface="Arial"/>
                        </a:rPr>
                        <a:t>:  Has quit/tried to quit using Smokeless tobacco products such as snuff or </a:t>
                      </a:r>
                      <a:r>
                        <a:rPr lang="en-US" sz="1000" b="0" i="0" u="none" strike="noStrike" dirty="0" err="1">
                          <a:solidFill>
                            <a:srgbClr val="000000"/>
                          </a:solidFill>
                          <a:effectLst/>
                          <a:latin typeface="Arial"/>
                        </a:rPr>
                        <a:t>Snus</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Hypnosis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04800">
                <a:tc>
                  <a:txBody>
                    <a:bodyPr/>
                    <a:lstStyle/>
                    <a:p>
                      <a:pPr algn="l" fontAlgn="t"/>
                      <a:r>
                        <a:rPr lang="en-US" sz="1000" b="0" i="0" u="none" strike="noStrike" dirty="0">
                          <a:solidFill>
                            <a:srgbClr val="000000"/>
                          </a:solidFill>
                          <a:effectLst/>
                          <a:latin typeface="Arial"/>
                        </a:rPr>
                        <a:t>Nicotine patch, gum, nasal spray, lozenges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457200">
                <a:tc>
                  <a:txBody>
                    <a:bodyPr/>
                    <a:lstStyle/>
                    <a:p>
                      <a:pPr algn="l" fontAlgn="t"/>
                      <a:r>
                        <a:rPr lang="en-US" sz="1000" b="0" i="0" u="none" strike="noStrike" dirty="0">
                          <a:solidFill>
                            <a:srgbClr val="000000"/>
                          </a:solidFill>
                          <a:effectLst/>
                          <a:latin typeface="Arial"/>
                        </a:rPr>
                        <a:t>A prescription drug product such as </a:t>
                      </a:r>
                      <a:r>
                        <a:rPr lang="en-US" sz="1000" b="0" i="0" u="none" strike="noStrike" dirty="0" err="1">
                          <a:solidFill>
                            <a:srgbClr val="000000"/>
                          </a:solidFill>
                          <a:effectLst/>
                          <a:latin typeface="Arial"/>
                        </a:rPr>
                        <a:t>Zyban</a:t>
                      </a:r>
                      <a:r>
                        <a:rPr lang="en-US" sz="1000" b="0" i="0" u="none" strike="noStrike" dirty="0">
                          <a:solidFill>
                            <a:srgbClr val="000000"/>
                          </a:solidFill>
                          <a:effectLst/>
                          <a:latin typeface="Arial"/>
                        </a:rPr>
                        <a:t>, </a:t>
                      </a:r>
                      <a:r>
                        <a:rPr lang="en-US" sz="1000" b="0" i="0" u="none" strike="noStrike" dirty="0" err="1">
                          <a:solidFill>
                            <a:srgbClr val="000000"/>
                          </a:solidFill>
                          <a:effectLst/>
                          <a:latin typeface="Arial"/>
                        </a:rPr>
                        <a:t>Wellbutrin</a:t>
                      </a:r>
                      <a:r>
                        <a:rPr lang="en-US" sz="1000" b="0" i="0" u="none" strike="noStrike" dirty="0">
                          <a:solidFill>
                            <a:srgbClr val="000000"/>
                          </a:solidFill>
                          <a:effectLst/>
                          <a:latin typeface="Arial"/>
                        </a:rPr>
                        <a:t> Bupropion, Chantix or </a:t>
                      </a:r>
                      <a:r>
                        <a:rPr lang="en-US" sz="1000" b="0" i="0" u="none" strike="noStrike" dirty="0" err="1">
                          <a:solidFill>
                            <a:srgbClr val="000000"/>
                          </a:solidFill>
                          <a:effectLst/>
                          <a:latin typeface="Arial"/>
                        </a:rPr>
                        <a:t>Varenicline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An online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04800">
                <a:tc>
                  <a:txBody>
                    <a:bodyPr/>
                    <a:lstStyle/>
                    <a:p>
                      <a:pPr algn="l" fontAlgn="t"/>
                      <a:r>
                        <a:rPr lang="en-US" sz="1000" b="0" i="0" u="none" strike="noStrike" dirty="0">
                          <a:solidFill>
                            <a:srgbClr val="000000"/>
                          </a:solidFill>
                          <a:effectLst/>
                          <a:latin typeface="Arial"/>
                        </a:rPr>
                        <a:t>In-person counseling (individual or group)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An in-person cessation program</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A phone cessation program/</a:t>
                      </a:r>
                      <a:r>
                        <a:rPr lang="en-US" sz="1000" b="0" i="0" u="none" strike="noStrike" dirty="0" err="1">
                          <a:solidFill>
                            <a:srgbClr val="000000"/>
                          </a:solidFill>
                          <a:effectLst/>
                          <a:latin typeface="Arial"/>
                        </a:rPr>
                        <a:t>quitline</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pSp>
        <p:nvGrpSpPr>
          <p:cNvPr id="11" name="Group 10"/>
          <p:cNvGrpSpPr/>
          <p:nvPr/>
        </p:nvGrpSpPr>
        <p:grpSpPr>
          <a:xfrm>
            <a:off x="8297333" y="4601622"/>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
        <p:nvSpPr>
          <p:cNvPr id="22" name="TextBox 21"/>
          <p:cNvSpPr txBox="1"/>
          <p:nvPr/>
        </p:nvSpPr>
        <p:spPr>
          <a:xfrm>
            <a:off x="9353665" y="5937797"/>
            <a:ext cx="2033990" cy="246221"/>
          </a:xfrm>
          <a:prstGeom prst="rect">
            <a:avLst/>
          </a:prstGeom>
          <a:noFill/>
        </p:spPr>
        <p:txBody>
          <a:bodyPr wrap="square" rtlCol="0">
            <a:spAutoFit/>
          </a:bodyPr>
          <a:lstStyle/>
          <a:p>
            <a:r>
              <a:rPr lang="en-US" sz="1000" b="1" dirty="0">
                <a:solidFill>
                  <a:srgbClr val="FF0000"/>
                </a:solidFill>
              </a:rPr>
              <a:t>* Note: low base size</a:t>
            </a:r>
          </a:p>
        </p:txBody>
      </p:sp>
    </p:spTree>
    <p:extLst>
      <p:ext uri="{BB962C8B-B14F-4D97-AF65-F5344CB8AC3E}">
        <p14:creationId xmlns:p14="http://schemas.microsoft.com/office/powerpoint/2010/main" val="33049139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Profiling Data</a:t>
            </a:r>
          </a:p>
        </p:txBody>
      </p:sp>
      <p:sp>
        <p:nvSpPr>
          <p:cNvPr id="7" name="Slide Number Placeholder 6"/>
          <p:cNvSpPr>
            <a:spLocks noGrp="1"/>
          </p:cNvSpPr>
          <p:nvPr>
            <p:ph type="sldNum" sz="quarter" idx="12"/>
          </p:nvPr>
        </p:nvSpPr>
        <p:spPr/>
        <p:txBody>
          <a:bodyPr/>
          <a:lstStyle/>
          <a:p>
            <a:fld id="{B7C5CABF-F878-C74C-8870-EC106A83C25A}" type="slidenum">
              <a:rPr lang="en-US" smtClean="0"/>
              <a:t>86</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118703150"/>
              </p:ext>
            </p:extLst>
          </p:nvPr>
        </p:nvGraphicFramePr>
        <p:xfrm>
          <a:off x="372533" y="868627"/>
          <a:ext cx="4633383" cy="3301206"/>
        </p:xfrm>
        <a:graphic>
          <a:graphicData uri="http://schemas.openxmlformats.org/drawingml/2006/table">
            <a:tbl>
              <a:tblPr/>
              <a:tblGrid>
                <a:gridCol w="1849967">
                  <a:extLst>
                    <a:ext uri="{9D8B030D-6E8A-4147-A177-3AD203B41FA5}">
                      <a16:colId xmlns:a16="http://schemas.microsoft.com/office/drawing/2014/main" val="20000"/>
                    </a:ext>
                  </a:extLst>
                </a:gridCol>
                <a:gridCol w="920750">
                  <a:extLst>
                    <a:ext uri="{9D8B030D-6E8A-4147-A177-3AD203B41FA5}">
                      <a16:colId xmlns:a16="http://schemas.microsoft.com/office/drawing/2014/main" val="20001"/>
                    </a:ext>
                  </a:extLst>
                </a:gridCol>
                <a:gridCol w="963083">
                  <a:extLst>
                    <a:ext uri="{9D8B030D-6E8A-4147-A177-3AD203B41FA5}">
                      <a16:colId xmlns:a16="http://schemas.microsoft.com/office/drawing/2014/main" val="20002"/>
                    </a:ext>
                  </a:extLst>
                </a:gridCol>
                <a:gridCol w="899583">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SOCIAL MEDIA SITES FREQUENTLY VISIT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Facebook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80%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81%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You Tube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66%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Messenger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58%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err="1">
                          <a:solidFill>
                            <a:srgbClr val="000000"/>
                          </a:solidFill>
                          <a:effectLst/>
                          <a:latin typeface="Arial"/>
                        </a:rPr>
                        <a:t>Instagram</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SnapChat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a:solidFill>
                            <a:srgbClr val="000000"/>
                          </a:solidFill>
                          <a:effectLst/>
                          <a:latin typeface="Arial"/>
                        </a:rPr>
                        <a:t>Pinterest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a:solidFill>
                            <a:srgbClr val="000000"/>
                          </a:solidFill>
                          <a:effectLst/>
                          <a:latin typeface="Arial"/>
                        </a:rPr>
                        <a:t>Twitter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a:solidFill>
                            <a:srgbClr val="000000"/>
                          </a:solidFill>
                          <a:effectLst/>
                          <a:latin typeface="Arial"/>
                        </a:rPr>
                        <a:t>Reddit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LinkedIn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52400">
                <a:tc>
                  <a:txBody>
                    <a:bodyPr/>
                    <a:lstStyle/>
                    <a:p>
                      <a:pPr algn="l" fontAlgn="t"/>
                      <a:r>
                        <a:rPr lang="en-US" sz="1000" b="0" i="0" u="none" strike="noStrike">
                          <a:solidFill>
                            <a:srgbClr val="000000"/>
                          </a:solidFill>
                          <a:effectLst/>
                          <a:latin typeface="Arial"/>
                        </a:rPr>
                        <a:t>WhatsApp</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19%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152400">
                <a:tc>
                  <a:txBody>
                    <a:bodyPr/>
                    <a:lstStyle/>
                    <a:p>
                      <a:pPr algn="l" fontAlgn="t"/>
                      <a:r>
                        <a:rPr lang="en-US" sz="1000" b="0" i="0" u="none" strike="noStrike" dirty="0">
                          <a:solidFill>
                            <a:srgbClr val="000000"/>
                          </a:solidFill>
                          <a:effectLst/>
                          <a:latin typeface="Arial"/>
                        </a:rPr>
                        <a:t>Next Door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r h="152400">
                <a:tc>
                  <a:txBody>
                    <a:bodyPr/>
                    <a:lstStyle/>
                    <a:p>
                      <a:pPr algn="l" fontAlgn="t"/>
                      <a:r>
                        <a:rPr lang="en-US" sz="1000" b="0" i="0" u="none" strike="noStrike" dirty="0" err="1">
                          <a:solidFill>
                            <a:srgbClr val="000000"/>
                          </a:solidFill>
                          <a:effectLst/>
                          <a:latin typeface="Arial"/>
                        </a:rPr>
                        <a:t>Tumblr</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4"/>
                  </a:ext>
                </a:extLst>
              </a:tr>
              <a:tr h="152400">
                <a:tc>
                  <a:txBody>
                    <a:bodyPr/>
                    <a:lstStyle/>
                    <a:p>
                      <a:pPr algn="l" fontAlgn="t"/>
                      <a:r>
                        <a:rPr lang="en-US" sz="1000" b="0" i="0" u="none" strike="noStrike" dirty="0">
                          <a:solidFill>
                            <a:srgbClr val="000000"/>
                          </a:solidFill>
                          <a:effectLst/>
                          <a:latin typeface="Arial"/>
                        </a:rPr>
                        <a:t>QQ</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 BD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5"/>
                  </a:ext>
                </a:extLst>
              </a:tr>
              <a:tr h="152400">
                <a:tc>
                  <a:txBody>
                    <a:bodyPr/>
                    <a:lstStyle/>
                    <a:p>
                      <a:pPr algn="l" fontAlgn="t"/>
                      <a:r>
                        <a:rPr lang="en-US" sz="1000" b="0" i="0" u="none" strike="noStrike" dirty="0">
                          <a:solidFill>
                            <a:srgbClr val="000000"/>
                          </a:solidFill>
                          <a:effectLst/>
                          <a:latin typeface="Arial"/>
                        </a:rPr>
                        <a:t>We Chat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6"/>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7"/>
                  </a:ext>
                </a:extLst>
              </a:tr>
              <a:tr h="177006">
                <a:tc>
                  <a:txBody>
                    <a:bodyPr/>
                    <a:lstStyle/>
                    <a:p>
                      <a:pPr algn="l" fontAlgn="t"/>
                      <a:r>
                        <a:rPr lang="en-US" sz="1000" b="0" i="0" u="none" strike="noStrike" dirty="0">
                          <a:solidFill>
                            <a:srgbClr val="000000"/>
                          </a:solidFill>
                          <a:effectLst/>
                          <a:latin typeface="Arial"/>
                        </a:rPr>
                        <a:t>None of the above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04753777"/>
              </p:ext>
            </p:extLst>
          </p:nvPr>
        </p:nvGraphicFramePr>
        <p:xfrm>
          <a:off x="372533" y="4401345"/>
          <a:ext cx="4654550" cy="1803400"/>
        </p:xfrm>
        <a:graphic>
          <a:graphicData uri="http://schemas.openxmlformats.org/drawingml/2006/table">
            <a:tbl>
              <a:tblPr/>
              <a:tblGrid>
                <a:gridCol w="1871134">
                  <a:extLst>
                    <a:ext uri="{9D8B030D-6E8A-4147-A177-3AD203B41FA5}">
                      <a16:colId xmlns:a16="http://schemas.microsoft.com/office/drawing/2014/main" val="20000"/>
                    </a:ext>
                  </a:extLst>
                </a:gridCol>
                <a:gridCol w="899583">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31333">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FREQUENCY ACCESS SOCIAL MEDIA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l"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15619721"/>
              </p:ext>
            </p:extLst>
          </p:nvPr>
        </p:nvGraphicFramePr>
        <p:xfrm>
          <a:off x="6203950" y="868627"/>
          <a:ext cx="5054600" cy="1739900"/>
        </p:xfrm>
        <a:graphic>
          <a:graphicData uri="http://schemas.openxmlformats.org/drawingml/2006/table">
            <a:tbl>
              <a:tblPr/>
              <a:tblGrid>
                <a:gridCol w="20955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54000">
                <a:tc>
                  <a:txBody>
                    <a:bodyPr/>
                    <a:lstStyle/>
                    <a:p>
                      <a:pPr algn="ctr" fontAlgn="b"/>
                      <a:r>
                        <a:rPr lang="en-US" sz="1000" b="1" i="0" u="none" strike="noStrike" dirty="0">
                          <a:solidFill>
                            <a:srgbClr val="000000"/>
                          </a:solidFill>
                          <a:effectLst/>
                          <a:latin typeface="Arial"/>
                        </a:rPr>
                        <a:t>FREQUENCY GO ONLINE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l" fontAlgn="t"/>
                      <a:r>
                        <a:rPr lang="en-US" sz="1000" b="0" i="0" u="none" strike="noStrike">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Multiple times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86%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77%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94%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Once a 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11%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Several times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 </a:t>
                      </a:r>
                      <a:r>
                        <a:rPr lang="en-US" sz="1000" b="0" i="0" u="none" strike="noStrike" dirty="0" err="1">
                          <a:solidFill>
                            <a:srgbClr val="000000"/>
                          </a:solidFill>
                          <a:effectLst/>
                          <a:latin typeface="Arial"/>
                        </a:rPr>
                        <a:t>bd</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Once a 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Several times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Less often than once a month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65144754"/>
              </p:ext>
            </p:extLst>
          </p:nvPr>
        </p:nvGraphicFramePr>
        <p:xfrm>
          <a:off x="5386917" y="2798644"/>
          <a:ext cx="6468434" cy="3334283"/>
        </p:xfrm>
        <a:graphic>
          <a:graphicData uri="http://schemas.openxmlformats.org/drawingml/2006/table">
            <a:tbl>
              <a:tblPr/>
              <a:tblGrid>
                <a:gridCol w="3888632">
                  <a:extLst>
                    <a:ext uri="{9D8B030D-6E8A-4147-A177-3AD203B41FA5}">
                      <a16:colId xmlns:a16="http://schemas.microsoft.com/office/drawing/2014/main" val="20000"/>
                    </a:ext>
                  </a:extLst>
                </a:gridCol>
                <a:gridCol w="985418">
                  <a:extLst>
                    <a:ext uri="{9D8B030D-6E8A-4147-A177-3AD203B41FA5}">
                      <a16:colId xmlns:a16="http://schemas.microsoft.com/office/drawing/2014/main" val="20001"/>
                    </a:ext>
                  </a:extLst>
                </a:gridCol>
                <a:gridCol w="797192">
                  <a:extLst>
                    <a:ext uri="{9D8B030D-6E8A-4147-A177-3AD203B41FA5}">
                      <a16:colId xmlns:a16="http://schemas.microsoft.com/office/drawing/2014/main" val="20002"/>
                    </a:ext>
                  </a:extLst>
                </a:gridCol>
                <a:gridCol w="797192">
                  <a:extLst>
                    <a:ext uri="{9D8B030D-6E8A-4147-A177-3AD203B41FA5}">
                      <a16:colId xmlns:a16="http://schemas.microsoft.com/office/drawing/2014/main" val="20003"/>
                    </a:ext>
                  </a:extLst>
                </a:gridCol>
              </a:tblGrid>
              <a:tr h="210370">
                <a:tc>
                  <a:txBody>
                    <a:bodyPr/>
                    <a:lstStyle/>
                    <a:p>
                      <a:pPr algn="ctr" fontAlgn="b"/>
                      <a:r>
                        <a:rPr lang="en-US" sz="1000" b="1" i="0" u="none" strike="noStrike" dirty="0">
                          <a:solidFill>
                            <a:srgbClr val="000000"/>
                          </a:solidFill>
                          <a:effectLst/>
                          <a:latin typeface="Arial"/>
                        </a:rPr>
                        <a:t>ONLINE SITES VISIT MOST OFTEN</a:t>
                      </a:r>
                    </a:p>
                  </a:txBody>
                  <a:tcPr marL="11072" marR="11072" marT="11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1072" marR="11072" marT="11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1072" marR="11072" marT="11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1072" marR="11072" marT="11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43937">
                <a:tc>
                  <a:txBody>
                    <a:bodyPr/>
                    <a:lstStyle/>
                    <a:p>
                      <a:pPr algn="ctr" fontAlgn="b"/>
                      <a:r>
                        <a:rPr lang="en-US" sz="1000" b="0" i="0" u="none" strike="noStrike" dirty="0">
                          <a:solidFill>
                            <a:srgbClr val="000000"/>
                          </a:solidFill>
                          <a:effectLst/>
                          <a:latin typeface="Arial"/>
                        </a:rPr>
                        <a:t> </a:t>
                      </a:r>
                    </a:p>
                  </a:txBody>
                  <a:tcPr marL="11072" marR="11072" marT="11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(D)</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43937">
                <a:tc>
                  <a:txBody>
                    <a:bodyPr/>
                    <a:lstStyle/>
                    <a:p>
                      <a:pPr algn="l" fontAlgn="t"/>
                      <a:r>
                        <a:rPr lang="en-US" sz="1000" b="0" i="0" u="none" strike="noStrike">
                          <a:solidFill>
                            <a:srgbClr val="000000"/>
                          </a:solidFill>
                          <a:effectLst/>
                          <a:latin typeface="Arial"/>
                        </a:rPr>
                        <a:t>BASE:</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84025">
                <a:tc>
                  <a:txBody>
                    <a:bodyPr/>
                    <a:lstStyle/>
                    <a:p>
                      <a:pPr algn="l" fontAlgn="t"/>
                      <a:r>
                        <a:rPr lang="en-US" sz="1000" b="0" i="0" u="none" strike="noStrike" dirty="0">
                          <a:solidFill>
                            <a:srgbClr val="000000"/>
                          </a:solidFill>
                          <a:effectLst/>
                          <a:latin typeface="Arial"/>
                        </a:rPr>
                        <a:t>Search engines like Google, Bing, Yahoo!,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85% 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72%</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86% 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79917">
                <a:tc>
                  <a:txBody>
                    <a:bodyPr/>
                    <a:lstStyle/>
                    <a:p>
                      <a:pPr algn="l" fontAlgn="t"/>
                      <a:r>
                        <a:rPr lang="en-US" sz="1000" b="0" i="0" u="none" strike="noStrike" dirty="0">
                          <a:solidFill>
                            <a:srgbClr val="000000"/>
                          </a:solidFill>
                          <a:effectLst/>
                          <a:latin typeface="Arial"/>
                        </a:rPr>
                        <a:t>Video sites such as YouTube, Netflix, </a:t>
                      </a:r>
                      <a:r>
                        <a:rPr lang="en-US" sz="1000" b="0" i="0" u="none" strike="noStrike" dirty="0" err="1">
                          <a:solidFill>
                            <a:srgbClr val="000000"/>
                          </a:solidFill>
                          <a:effectLst/>
                          <a:latin typeface="Arial"/>
                        </a:rPr>
                        <a:t>Vimeo</a:t>
                      </a:r>
                      <a:r>
                        <a:rPr lang="en-US" sz="1000" b="0" i="0" u="none" strike="noStrike" dirty="0">
                          <a:solidFill>
                            <a:srgbClr val="000000"/>
                          </a:solidFill>
                          <a:effectLst/>
                          <a:latin typeface="Arial"/>
                        </a:rPr>
                        <a:t>,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61%</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58%</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65%</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8750">
                <a:tc>
                  <a:txBody>
                    <a:bodyPr/>
                    <a:lstStyle/>
                    <a:p>
                      <a:pPr algn="l" fontAlgn="t"/>
                      <a:r>
                        <a:rPr lang="en-US" sz="1000" b="0" i="0" u="none" strike="noStrike" dirty="0">
                          <a:solidFill>
                            <a:srgbClr val="000000"/>
                          </a:solidFill>
                          <a:effectLst/>
                          <a:latin typeface="Arial"/>
                        </a:rPr>
                        <a:t>Shopping sites such as Amazon, eBay, </a:t>
                      </a:r>
                      <a:r>
                        <a:rPr lang="en-US" sz="1000" b="0" i="0" u="none" strike="noStrike" dirty="0" err="1">
                          <a:solidFill>
                            <a:srgbClr val="000000"/>
                          </a:solidFill>
                          <a:effectLst/>
                          <a:latin typeface="Arial"/>
                        </a:rPr>
                        <a:t>Etsy</a:t>
                      </a:r>
                      <a:r>
                        <a:rPr lang="en-US" sz="1000" b="0" i="0" u="none" strike="noStrike" dirty="0">
                          <a:solidFill>
                            <a:srgbClr val="000000"/>
                          </a:solidFill>
                          <a:effectLst/>
                          <a:latin typeface="Arial"/>
                        </a:rPr>
                        <a:t>,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59%</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62%</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60%</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64611">
                <a:tc>
                  <a:txBody>
                    <a:bodyPr/>
                    <a:lstStyle/>
                    <a:p>
                      <a:pPr algn="l" fontAlgn="t"/>
                      <a:r>
                        <a:rPr lang="en-US" sz="1000" b="0" i="0" u="none" strike="noStrike" dirty="0">
                          <a:solidFill>
                            <a:srgbClr val="000000"/>
                          </a:solidFill>
                          <a:effectLst/>
                          <a:latin typeface="Arial"/>
                        </a:rPr>
                        <a:t>Online shopping at sites such as </a:t>
                      </a:r>
                      <a:r>
                        <a:rPr lang="en-US" sz="1000" b="0" i="0" u="none" strike="noStrike" dirty="0" err="1">
                          <a:solidFill>
                            <a:srgbClr val="000000"/>
                          </a:solidFill>
                          <a:effectLst/>
                          <a:latin typeface="Arial"/>
                        </a:rPr>
                        <a:t>Walmart</a:t>
                      </a:r>
                      <a:r>
                        <a:rPr lang="en-US" sz="1000" b="0" i="0" u="none" strike="noStrike" dirty="0">
                          <a:solidFill>
                            <a:srgbClr val="000000"/>
                          </a:solidFill>
                          <a:effectLst/>
                          <a:latin typeface="Arial"/>
                        </a:rPr>
                        <a:t>, Target, Kohl's,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36%</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39%</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39%</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349250">
                <a:tc>
                  <a:txBody>
                    <a:bodyPr/>
                    <a:lstStyle/>
                    <a:p>
                      <a:pPr algn="l" fontAlgn="t"/>
                      <a:r>
                        <a:rPr lang="en-US" sz="1000" b="0" i="0" u="none" strike="noStrike">
                          <a:solidFill>
                            <a:srgbClr val="000000"/>
                          </a:solidFill>
                          <a:effectLst/>
                          <a:latin typeface="Arial"/>
                        </a:rPr>
                        <a:t>Hobby-related sites such as Pinterest, HarleyDavidson.com, Kitchen Gardeners International,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19%</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19%</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24%</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90500">
                <a:tc>
                  <a:txBody>
                    <a:bodyPr/>
                    <a:lstStyle/>
                    <a:p>
                      <a:pPr algn="l" fontAlgn="t"/>
                      <a:r>
                        <a:rPr lang="en-US" sz="1000" b="0" i="0" u="none" strike="noStrike" dirty="0">
                          <a:solidFill>
                            <a:srgbClr val="000000"/>
                          </a:solidFill>
                          <a:effectLst/>
                          <a:latin typeface="Arial"/>
                        </a:rPr>
                        <a:t>News sites such as Yahoo! News, CNN,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22% D</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30% D</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8750">
                <a:tc>
                  <a:txBody>
                    <a:bodyPr/>
                    <a:lstStyle/>
                    <a:p>
                      <a:pPr algn="l" fontAlgn="t"/>
                      <a:r>
                        <a:rPr lang="en-US" sz="1000" b="0" i="0" u="none" strike="noStrike">
                          <a:solidFill>
                            <a:srgbClr val="000000"/>
                          </a:solidFill>
                          <a:effectLst/>
                          <a:latin typeface="Arial"/>
                        </a:rPr>
                        <a:t>Informational sites such as Wikipedia,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22% b</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85778">
                <a:tc>
                  <a:txBody>
                    <a:bodyPr/>
                    <a:lstStyle/>
                    <a:p>
                      <a:pPr algn="l" fontAlgn="t"/>
                      <a:r>
                        <a:rPr lang="en-US" sz="1000" b="0" i="0" u="none" strike="noStrike" dirty="0">
                          <a:solidFill>
                            <a:srgbClr val="000000"/>
                          </a:solidFill>
                          <a:effectLst/>
                          <a:latin typeface="Arial"/>
                        </a:rPr>
                        <a:t>Gaming sites such as Yahoo! Games, Y8, Pogo,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69334">
                <a:tc>
                  <a:txBody>
                    <a:bodyPr/>
                    <a:lstStyle/>
                    <a:p>
                      <a:pPr algn="l" fontAlgn="t"/>
                      <a:r>
                        <a:rPr lang="en-US" sz="1000" b="0" i="0" u="none" strike="noStrike">
                          <a:solidFill>
                            <a:srgbClr val="000000"/>
                          </a:solidFill>
                          <a:effectLst/>
                          <a:latin typeface="Arial"/>
                        </a:rPr>
                        <a:t>Sports sites such as ESPN, Fox Sports, Sports Illustrated,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18% D</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79916">
                <a:tc>
                  <a:txBody>
                    <a:bodyPr/>
                    <a:lstStyle/>
                    <a:p>
                      <a:pPr algn="l" fontAlgn="t"/>
                      <a:r>
                        <a:rPr lang="en-US" sz="1000" b="0" i="0" u="none" strike="noStrike" dirty="0">
                          <a:solidFill>
                            <a:srgbClr val="000000"/>
                          </a:solidFill>
                          <a:effectLst/>
                          <a:latin typeface="Arial"/>
                        </a:rPr>
                        <a:t>Community chat forums</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7"/>
                  </a:ext>
                </a:extLst>
              </a:tr>
              <a:tr h="179916">
                <a:tc>
                  <a:txBody>
                    <a:bodyPr/>
                    <a:lstStyle/>
                    <a:p>
                      <a:pPr algn="l" fontAlgn="t"/>
                      <a:r>
                        <a:rPr lang="en-US" sz="1000" b="0" i="0" u="none" strike="noStrike" dirty="0">
                          <a:solidFill>
                            <a:srgbClr val="000000"/>
                          </a:solidFill>
                          <a:effectLst/>
                          <a:latin typeface="Arial"/>
                        </a:rPr>
                        <a:t>Blogs, online communities or personal websites</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16% BD</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179917">
                <a:tc>
                  <a:txBody>
                    <a:bodyPr/>
                    <a:lstStyle/>
                    <a:p>
                      <a:pPr algn="l" fontAlgn="t"/>
                      <a:r>
                        <a:rPr lang="en-US" sz="1000" b="0" i="0" u="none" strike="noStrike">
                          <a:solidFill>
                            <a:srgbClr val="000000"/>
                          </a:solidFill>
                          <a:effectLst/>
                          <a:latin typeface="Arial"/>
                        </a:rPr>
                        <a:t>Travel sites such as Kayak, Travelocity, TripAdvisor, etc.</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10% d</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r h="179917">
                <a:tc>
                  <a:txBody>
                    <a:bodyPr/>
                    <a:lstStyle/>
                    <a:p>
                      <a:pPr algn="l" fontAlgn="t"/>
                      <a:r>
                        <a:rPr lang="en-US" sz="1000" b="0" i="0" u="none" strike="noStrike" dirty="0">
                          <a:solidFill>
                            <a:srgbClr val="000000"/>
                          </a:solidFill>
                          <a:effectLst/>
                          <a:latin typeface="Arial"/>
                        </a:rPr>
                        <a:t>Photo sharing sites such as </a:t>
                      </a:r>
                      <a:r>
                        <a:rPr lang="en-US" sz="1000" b="0" i="0" u="none" strike="noStrike" dirty="0" err="1">
                          <a:solidFill>
                            <a:srgbClr val="000000"/>
                          </a:solidFill>
                          <a:effectLst/>
                          <a:latin typeface="Arial"/>
                        </a:rPr>
                        <a:t>Pixabay</a:t>
                      </a:r>
                      <a:endParaRPr lang="en-US" sz="1000" b="0" i="0" u="none" strike="noStrike" dirty="0">
                        <a:solidFill>
                          <a:srgbClr val="000000"/>
                        </a:solidFill>
                        <a:effectLst/>
                        <a:latin typeface="Arial"/>
                      </a:endParaRP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 b</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4"/>
                  </a:ext>
                </a:extLst>
              </a:tr>
              <a:tr h="143937">
                <a:tc>
                  <a:txBody>
                    <a:bodyPr/>
                    <a:lstStyle/>
                    <a:p>
                      <a:pPr algn="l" fontAlgn="t"/>
                      <a:r>
                        <a:rPr lang="en-US" sz="1000" b="0" i="0" u="none" strike="noStrike" dirty="0">
                          <a:solidFill>
                            <a:srgbClr val="000000"/>
                          </a:solidFill>
                          <a:effectLst/>
                          <a:latin typeface="Arial"/>
                        </a:rPr>
                        <a:t>Other</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 d</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5"/>
                  </a:ext>
                </a:extLst>
              </a:tr>
              <a:tr h="143937">
                <a:tc>
                  <a:txBody>
                    <a:bodyPr/>
                    <a:lstStyle/>
                    <a:p>
                      <a:pPr algn="l" fontAlgn="t"/>
                      <a:r>
                        <a:rPr lang="en-US" sz="1000" b="0" i="0" u="none" strike="noStrike" dirty="0">
                          <a:solidFill>
                            <a:srgbClr val="000000"/>
                          </a:solidFill>
                          <a:effectLst/>
                          <a:latin typeface="Arial"/>
                        </a:rPr>
                        <a:t>None of the above</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1072" marR="11072" marT="110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6"/>
                  </a:ext>
                </a:extLst>
              </a:tr>
            </a:tbl>
          </a:graphicData>
        </a:graphic>
      </p:graphicFrame>
      <p:grpSp>
        <p:nvGrpSpPr>
          <p:cNvPr id="14" name="Group 13"/>
          <p:cNvGrpSpPr/>
          <p:nvPr/>
        </p:nvGrpSpPr>
        <p:grpSpPr>
          <a:xfrm>
            <a:off x="3651217" y="6348025"/>
            <a:ext cx="4360380" cy="277000"/>
            <a:chOff x="3651217" y="5925734"/>
            <a:chExt cx="4360380" cy="277000"/>
          </a:xfrm>
        </p:grpSpPr>
        <p:grpSp>
          <p:nvGrpSpPr>
            <p:cNvPr id="16" name="Group 15"/>
            <p:cNvGrpSpPr/>
            <p:nvPr/>
          </p:nvGrpSpPr>
          <p:grpSpPr>
            <a:xfrm>
              <a:off x="3651217" y="5925734"/>
              <a:ext cx="1195914" cy="277000"/>
              <a:chOff x="7217833" y="4053413"/>
              <a:chExt cx="1195914" cy="277000"/>
            </a:xfrm>
          </p:grpSpPr>
          <p:sp>
            <p:nvSpPr>
              <p:cNvPr id="23" name="Rectangle 22"/>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7" name="Group 16"/>
            <p:cNvGrpSpPr/>
            <p:nvPr/>
          </p:nvGrpSpPr>
          <p:grpSpPr>
            <a:xfrm>
              <a:off x="5088467" y="5925735"/>
              <a:ext cx="1206500" cy="276999"/>
              <a:chOff x="7164918" y="4516963"/>
              <a:chExt cx="1206500" cy="276999"/>
            </a:xfrm>
          </p:grpSpPr>
          <p:sp>
            <p:nvSpPr>
              <p:cNvPr id="21" name="Rectangle 20"/>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8" name="Group 17"/>
            <p:cNvGrpSpPr/>
            <p:nvPr/>
          </p:nvGrpSpPr>
          <p:grpSpPr>
            <a:xfrm>
              <a:off x="6519346" y="5925734"/>
              <a:ext cx="1492251" cy="276999"/>
              <a:chOff x="7164916" y="4974163"/>
              <a:chExt cx="1492251" cy="276999"/>
            </a:xfrm>
          </p:grpSpPr>
          <p:sp>
            <p:nvSpPr>
              <p:cNvPr id="19" name="Rectangle 18"/>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2763806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Values</a:t>
            </a:r>
          </a:p>
        </p:txBody>
      </p:sp>
      <p:sp>
        <p:nvSpPr>
          <p:cNvPr id="7" name="Slide Number Placeholder 6"/>
          <p:cNvSpPr>
            <a:spLocks noGrp="1"/>
          </p:cNvSpPr>
          <p:nvPr>
            <p:ph type="sldNum" sz="quarter" idx="12"/>
          </p:nvPr>
        </p:nvSpPr>
        <p:spPr/>
        <p:txBody>
          <a:bodyPr/>
          <a:lstStyle/>
          <a:p>
            <a:fld id="{B7C5CABF-F878-C74C-8870-EC106A83C25A}" type="slidenum">
              <a:rPr lang="en-US" smtClean="0"/>
              <a:t>87</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125856223"/>
              </p:ext>
            </p:extLst>
          </p:nvPr>
        </p:nvGraphicFramePr>
        <p:xfrm>
          <a:off x="465667" y="901928"/>
          <a:ext cx="6741583" cy="4756192"/>
        </p:xfrm>
        <a:graphic>
          <a:graphicData uri="http://schemas.openxmlformats.org/drawingml/2006/table">
            <a:tbl>
              <a:tblPr/>
              <a:tblGrid>
                <a:gridCol w="4291269">
                  <a:extLst>
                    <a:ext uri="{9D8B030D-6E8A-4147-A177-3AD203B41FA5}">
                      <a16:colId xmlns:a16="http://schemas.microsoft.com/office/drawing/2014/main" val="20000"/>
                    </a:ext>
                  </a:extLst>
                </a:gridCol>
                <a:gridCol w="841647">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783167">
                  <a:extLst>
                    <a:ext uri="{9D8B030D-6E8A-4147-A177-3AD203B41FA5}">
                      <a16:colId xmlns:a16="http://schemas.microsoft.com/office/drawing/2014/main" val="20003"/>
                    </a:ext>
                  </a:extLst>
                </a:gridCol>
              </a:tblGrid>
              <a:tr h="148623">
                <a:tc>
                  <a:txBody>
                    <a:bodyPr/>
                    <a:lstStyle/>
                    <a:p>
                      <a:pPr algn="ctr" fontAlgn="b"/>
                      <a:r>
                        <a:rPr lang="en-US" sz="1000" b="1" i="0" u="none" strike="noStrike" dirty="0">
                          <a:solidFill>
                            <a:srgbClr val="000000"/>
                          </a:solidFill>
                          <a:effectLst/>
                          <a:latin typeface="Arial"/>
                        </a:rPr>
                        <a:t>TOP FIVE SPARE TIME ACTIVITIES</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07339">
                <a:tc>
                  <a:txBody>
                    <a:bodyPr/>
                    <a:lstStyle/>
                    <a:p>
                      <a:pPr algn="ctr" fontAlgn="b"/>
                      <a:r>
                        <a:rPr lang="en-US" sz="1000" b="0" i="0" u="none" strike="noStrike" dirty="0">
                          <a:solidFill>
                            <a:srgbClr val="000000"/>
                          </a:solidFill>
                          <a:effectLst/>
                          <a:latin typeface="Arial"/>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07339">
                <a:tc>
                  <a:txBody>
                    <a:bodyPr/>
                    <a:lstStyle/>
                    <a:p>
                      <a:pPr algn="l" fontAlgn="t"/>
                      <a:r>
                        <a:rPr lang="en-US" sz="1000" b="0" i="0" u="none" strike="noStrike">
                          <a:solidFill>
                            <a:srgbClr val="000000"/>
                          </a:solidFill>
                          <a:effectLst/>
                          <a:latin typeface="Arial"/>
                        </a:rPr>
                        <a:t>BASE: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152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06420">
                <a:tc>
                  <a:txBody>
                    <a:bodyPr/>
                    <a:lstStyle/>
                    <a:p>
                      <a:r>
                        <a:rPr lang="en-US" sz="1200" dirty="0"/>
                        <a:t>Read</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31%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21%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22"/>
                  </a:ext>
                </a:extLst>
              </a:tr>
              <a:tr h="206420">
                <a:tc>
                  <a:txBody>
                    <a:bodyPr/>
                    <a:lstStyle/>
                    <a:p>
                      <a:r>
                        <a:rPr lang="en-US" sz="1200" dirty="0"/>
                        <a:t>Outdoor</a:t>
                      </a:r>
                      <a:r>
                        <a:rPr lang="en-US" sz="1200" baseline="0" dirty="0"/>
                        <a:t> activities – camp, fish, hike, hunt, explore</a:t>
                      </a:r>
                      <a:endParaRPr lang="en-US" sz="1200" dirty="0"/>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29%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28%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206420">
                <a:tc>
                  <a:txBody>
                    <a:bodyPr/>
                    <a:lstStyle/>
                    <a:p>
                      <a:r>
                        <a:rPr lang="en-US" sz="1200" dirty="0"/>
                        <a:t>Video games/games</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22%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22%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22%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07339">
                <a:tc>
                  <a:txBody>
                    <a:bodyPr/>
                    <a:lstStyle/>
                    <a:p>
                      <a:r>
                        <a:rPr lang="en-US" sz="1200" dirty="0"/>
                        <a:t>Watch TV</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16%</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07339">
                <a:tc>
                  <a:txBody>
                    <a:bodyPr/>
                    <a:lstStyle/>
                    <a:p>
                      <a:r>
                        <a:rPr lang="en-US" sz="1200" dirty="0"/>
                        <a:t>Cook/bake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206420">
                <a:tc>
                  <a:txBody>
                    <a:bodyPr/>
                    <a:lstStyle/>
                    <a:p>
                      <a:r>
                        <a:rPr lang="en-US" sz="1200" dirty="0"/>
                        <a:t>Paint/draw/color</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13%</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13%</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206420">
                <a:tc>
                  <a:txBody>
                    <a:bodyPr/>
                    <a:lstStyle/>
                    <a:p>
                      <a:r>
                        <a:rPr lang="en-US" sz="1200" dirty="0"/>
                        <a:t>Gardening/yard work</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89024">
                <a:tc>
                  <a:txBody>
                    <a:bodyPr/>
                    <a:lstStyle/>
                    <a:p>
                      <a:r>
                        <a:rPr lang="en-US" sz="1200" dirty="0"/>
                        <a:t>Listen to/play music, sing</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206420">
                <a:tc>
                  <a:txBody>
                    <a:bodyPr/>
                    <a:lstStyle/>
                    <a:p>
                      <a:r>
                        <a:rPr lang="en-US" sz="1200" dirty="0"/>
                        <a:t>Play with/walk pets</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206420">
                <a:tc>
                  <a:txBody>
                    <a:bodyPr/>
                    <a:lstStyle/>
                    <a:p>
                      <a:r>
                        <a:rPr lang="en-US" sz="1200" dirty="0"/>
                        <a:t>Sports </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13%</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98163">
                <a:tc>
                  <a:txBody>
                    <a:bodyPr/>
                    <a:lstStyle/>
                    <a:p>
                      <a:r>
                        <a:rPr lang="en-US" sz="1200" dirty="0"/>
                        <a:t>Arts/crafts</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198163">
                <a:tc>
                  <a:txBody>
                    <a:bodyPr/>
                    <a:lstStyle/>
                    <a:p>
                      <a:r>
                        <a:rPr lang="en-US" sz="1200" dirty="0"/>
                        <a:t>Watch movies,</a:t>
                      </a:r>
                      <a:r>
                        <a:rPr lang="en-US" sz="1200" baseline="0" dirty="0"/>
                        <a:t> </a:t>
                      </a:r>
                      <a:r>
                        <a:rPr lang="en-US" sz="1200" dirty="0"/>
                        <a:t>Netflix, </a:t>
                      </a:r>
                      <a:r>
                        <a:rPr lang="en-US" sz="1200" dirty="0" err="1"/>
                        <a:t>Hulu</a:t>
                      </a:r>
                      <a:endParaRPr lang="en-US" sz="1200" dirty="0"/>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r h="206420">
                <a:tc>
                  <a:txBody>
                    <a:bodyPr/>
                    <a:lstStyle/>
                    <a:p>
                      <a:r>
                        <a:rPr lang="en-US" sz="1200" dirty="0"/>
                        <a:t>Walk</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4"/>
                  </a:ext>
                </a:extLst>
              </a:tr>
              <a:tr h="231724">
                <a:tc>
                  <a:txBody>
                    <a:bodyPr/>
                    <a:lstStyle/>
                    <a:p>
                      <a:r>
                        <a:rPr lang="en-US" sz="1200" dirty="0"/>
                        <a:t>Spend time with kids/family</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5"/>
                  </a:ext>
                </a:extLst>
              </a:tr>
              <a:tr h="107339">
                <a:tc>
                  <a:txBody>
                    <a:bodyPr/>
                    <a:lstStyle/>
                    <a:p>
                      <a:r>
                        <a:rPr lang="en-US" sz="1200" dirty="0"/>
                        <a:t>Work out/exercise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6"/>
                  </a:ext>
                </a:extLst>
              </a:tr>
              <a:tr h="206420">
                <a:tc>
                  <a:txBody>
                    <a:bodyPr/>
                    <a:lstStyle/>
                    <a:p>
                      <a:r>
                        <a:rPr lang="en-US" sz="1200" dirty="0"/>
                        <a:t>Go on social media</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6%</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7"/>
                  </a:ext>
                </a:extLst>
              </a:tr>
              <a:tr h="198163">
                <a:tc>
                  <a:txBody>
                    <a:bodyPr/>
                    <a:lstStyle/>
                    <a:p>
                      <a:r>
                        <a:rPr lang="en-US" sz="1200" dirty="0"/>
                        <a:t>Cleaning/chores/laundry</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6%</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8"/>
                  </a:ext>
                </a:extLst>
              </a:tr>
              <a:tr h="206420">
                <a:tc>
                  <a:txBody>
                    <a:bodyPr/>
                    <a:lstStyle/>
                    <a:p>
                      <a:r>
                        <a:rPr lang="en-US" sz="1200" dirty="0"/>
                        <a:t>Biking</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6%</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23"/>
                  </a:ext>
                </a:extLst>
              </a:tr>
              <a:tr h="206420">
                <a:tc>
                  <a:txBody>
                    <a:bodyPr/>
                    <a:lstStyle/>
                    <a:p>
                      <a:r>
                        <a:rPr lang="en-US" sz="1200" dirty="0"/>
                        <a:t>Sleep/relax</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9"/>
                  </a:ext>
                </a:extLst>
              </a:tr>
              <a:tr h="206420">
                <a:tc>
                  <a:txBody>
                    <a:bodyPr/>
                    <a:lstStyle/>
                    <a:p>
                      <a:r>
                        <a:rPr lang="en-US" sz="1200" dirty="0"/>
                        <a:t>Swim</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20"/>
                  </a:ext>
                </a:extLst>
              </a:tr>
              <a:tr h="206420">
                <a:tc>
                  <a:txBody>
                    <a:bodyPr/>
                    <a:lstStyle/>
                    <a:p>
                      <a:r>
                        <a:rPr lang="en-US" sz="1200" dirty="0"/>
                        <a:t>Hang out with friends/party</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r>
                        <a:rPr lang="en-US" sz="1200" dirty="0"/>
                        <a:t>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t>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21"/>
                  </a:ext>
                </a:extLst>
              </a:tr>
            </a:tbl>
          </a:graphicData>
        </a:graphic>
      </p:graphicFrame>
      <p:grpSp>
        <p:nvGrpSpPr>
          <p:cNvPr id="9" name="Group 8"/>
          <p:cNvGrpSpPr/>
          <p:nvPr/>
        </p:nvGrpSpPr>
        <p:grpSpPr>
          <a:xfrm>
            <a:off x="9345082" y="3749949"/>
            <a:ext cx="1492251" cy="869676"/>
            <a:chOff x="7164916" y="4381486"/>
            <a:chExt cx="1492251" cy="869676"/>
          </a:xfrm>
        </p:grpSpPr>
        <p:grpSp>
          <p:nvGrpSpPr>
            <p:cNvPr id="10" name="Group 9"/>
            <p:cNvGrpSpPr/>
            <p:nvPr/>
          </p:nvGrpSpPr>
          <p:grpSpPr>
            <a:xfrm>
              <a:off x="7217833" y="4381486"/>
              <a:ext cx="1195914" cy="277000"/>
              <a:chOff x="7217833" y="4053413"/>
              <a:chExt cx="1195914" cy="277000"/>
            </a:xfrm>
          </p:grpSpPr>
          <p:sp>
            <p:nvSpPr>
              <p:cNvPr id="18" name="Rectangle 17"/>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1" name="Group 10"/>
            <p:cNvGrpSpPr/>
            <p:nvPr/>
          </p:nvGrpSpPr>
          <p:grpSpPr>
            <a:xfrm>
              <a:off x="7164918" y="4675708"/>
              <a:ext cx="1206500" cy="276999"/>
              <a:chOff x="7164918" y="4516963"/>
              <a:chExt cx="1206500" cy="276999"/>
            </a:xfrm>
          </p:grpSpPr>
          <p:sp>
            <p:nvSpPr>
              <p:cNvPr id="16" name="Rectangle 15"/>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2" name="Group 11"/>
            <p:cNvGrpSpPr/>
            <p:nvPr/>
          </p:nvGrpSpPr>
          <p:grpSpPr>
            <a:xfrm>
              <a:off x="7164916" y="4974163"/>
              <a:ext cx="1492251" cy="276999"/>
              <a:chOff x="7164916" y="4974163"/>
              <a:chExt cx="1492251" cy="276999"/>
            </a:xfrm>
          </p:grpSpPr>
          <p:sp>
            <p:nvSpPr>
              <p:cNvPr id="13" name="Rectangle 12"/>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4162233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Values</a:t>
            </a:r>
          </a:p>
        </p:txBody>
      </p:sp>
      <p:sp>
        <p:nvSpPr>
          <p:cNvPr id="7" name="Slide Number Placeholder 6"/>
          <p:cNvSpPr>
            <a:spLocks noGrp="1"/>
          </p:cNvSpPr>
          <p:nvPr>
            <p:ph type="sldNum" sz="quarter" idx="12"/>
          </p:nvPr>
        </p:nvSpPr>
        <p:spPr/>
        <p:txBody>
          <a:bodyPr/>
          <a:lstStyle/>
          <a:p>
            <a:fld id="{B7C5CABF-F878-C74C-8870-EC106A83C25A}" type="slidenum">
              <a:rPr lang="en-US" smtClean="0"/>
              <a:t>88</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48174891"/>
              </p:ext>
            </p:extLst>
          </p:nvPr>
        </p:nvGraphicFramePr>
        <p:xfrm>
          <a:off x="465667" y="901928"/>
          <a:ext cx="6741583" cy="4584742"/>
        </p:xfrm>
        <a:graphic>
          <a:graphicData uri="http://schemas.openxmlformats.org/drawingml/2006/table">
            <a:tbl>
              <a:tblPr/>
              <a:tblGrid>
                <a:gridCol w="4291269">
                  <a:extLst>
                    <a:ext uri="{9D8B030D-6E8A-4147-A177-3AD203B41FA5}">
                      <a16:colId xmlns:a16="http://schemas.microsoft.com/office/drawing/2014/main" val="20000"/>
                    </a:ext>
                  </a:extLst>
                </a:gridCol>
                <a:gridCol w="841647">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783167">
                  <a:extLst>
                    <a:ext uri="{9D8B030D-6E8A-4147-A177-3AD203B41FA5}">
                      <a16:colId xmlns:a16="http://schemas.microsoft.com/office/drawing/2014/main" val="20003"/>
                    </a:ext>
                  </a:extLst>
                </a:gridCol>
              </a:tblGrid>
              <a:tr h="148623">
                <a:tc>
                  <a:txBody>
                    <a:bodyPr/>
                    <a:lstStyle/>
                    <a:p>
                      <a:pPr algn="ctr" fontAlgn="b"/>
                      <a:r>
                        <a:rPr lang="en-US" sz="1000" b="1" i="0" u="none" strike="noStrike" dirty="0">
                          <a:solidFill>
                            <a:srgbClr val="000000"/>
                          </a:solidFill>
                          <a:effectLst/>
                          <a:latin typeface="Arial"/>
                        </a:rPr>
                        <a:t>TOP FIVE VALUES</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07339">
                <a:tc>
                  <a:txBody>
                    <a:bodyPr/>
                    <a:lstStyle/>
                    <a:p>
                      <a:pPr algn="ctr" fontAlgn="b"/>
                      <a:r>
                        <a:rPr lang="en-US" sz="1000" b="0" i="0" u="none" strike="noStrike" dirty="0">
                          <a:solidFill>
                            <a:srgbClr val="000000"/>
                          </a:solidFill>
                          <a:effectLst/>
                          <a:latin typeface="Arial"/>
                        </a:rPr>
                        <a:t> </a:t>
                      </a:r>
                    </a:p>
                  </a:txBody>
                  <a:tcPr marL="8257" marR="8257" marT="8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07339">
                <a:tc>
                  <a:txBody>
                    <a:bodyPr/>
                    <a:lstStyle/>
                    <a:p>
                      <a:pPr algn="l" fontAlgn="t"/>
                      <a:r>
                        <a:rPr lang="en-US" sz="1000" b="0" i="0" u="none" strike="noStrike">
                          <a:solidFill>
                            <a:srgbClr val="000000"/>
                          </a:solidFill>
                          <a:effectLst/>
                          <a:latin typeface="Arial"/>
                        </a:rPr>
                        <a:t>BASE: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152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206420">
                <a:tc>
                  <a:txBody>
                    <a:bodyPr/>
                    <a:lstStyle/>
                    <a:p>
                      <a:pPr algn="l" fontAlgn="t"/>
                      <a:r>
                        <a:rPr lang="en-US" sz="1000" b="0" i="0" u="none" strike="noStrike" dirty="0">
                          <a:solidFill>
                            <a:srgbClr val="000000"/>
                          </a:solidFill>
                          <a:effectLst/>
                          <a:latin typeface="Arial"/>
                        </a:rPr>
                        <a:t>Family security (taking care of loved ones)</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64%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60%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69%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206420">
                <a:tc>
                  <a:txBody>
                    <a:bodyPr/>
                    <a:lstStyle/>
                    <a:p>
                      <a:pPr algn="l" fontAlgn="t"/>
                      <a:r>
                        <a:rPr lang="en-US" sz="1000" b="0" i="0" u="none" strike="noStrike" dirty="0">
                          <a:solidFill>
                            <a:srgbClr val="000000"/>
                          </a:solidFill>
                          <a:effectLst/>
                          <a:latin typeface="Arial"/>
                        </a:rPr>
                        <a:t>Freedom (independence, free choice)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61% b</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07339">
                <a:tc>
                  <a:txBody>
                    <a:bodyPr/>
                    <a:lstStyle/>
                    <a:p>
                      <a:pPr algn="l" fontAlgn="t"/>
                      <a:r>
                        <a:rPr lang="en-US" sz="1000" b="0" i="0" u="none" strike="noStrike" dirty="0">
                          <a:solidFill>
                            <a:srgbClr val="000000"/>
                          </a:solidFill>
                          <a:effectLst/>
                          <a:latin typeface="Arial"/>
                        </a:rPr>
                        <a:t>Happiness (contentedness)</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59%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56%</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07339">
                <a:tc>
                  <a:txBody>
                    <a:bodyPr/>
                    <a:lstStyle/>
                    <a:p>
                      <a:pPr algn="l" fontAlgn="t"/>
                      <a:r>
                        <a:rPr lang="en-US" sz="1000" b="0" i="0" u="none" strike="noStrike">
                          <a:solidFill>
                            <a:srgbClr val="000000"/>
                          </a:solidFill>
                          <a:effectLst/>
                          <a:latin typeface="Arial"/>
                        </a:rPr>
                        <a:t>Self-respect (self esteem)</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37%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38%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44%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206420">
                <a:tc>
                  <a:txBody>
                    <a:bodyPr/>
                    <a:lstStyle/>
                    <a:p>
                      <a:pPr algn="l" fontAlgn="t"/>
                      <a:r>
                        <a:rPr lang="en-US" sz="1000" b="0" i="0" u="none" strike="noStrike" dirty="0">
                          <a:solidFill>
                            <a:srgbClr val="000000"/>
                          </a:solidFill>
                          <a:effectLst/>
                          <a:latin typeface="Arial"/>
                        </a:rPr>
                        <a:t>A world at peace (free of war and conflict)</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40% d</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206420">
                <a:tc>
                  <a:txBody>
                    <a:bodyPr/>
                    <a:lstStyle/>
                    <a:p>
                      <a:pPr algn="l" fontAlgn="t"/>
                      <a:r>
                        <a:rPr lang="en-US" sz="1000" b="0" i="0" u="none" strike="noStrike" dirty="0">
                          <a:solidFill>
                            <a:srgbClr val="000000"/>
                          </a:solidFill>
                          <a:effectLst/>
                          <a:latin typeface="Arial"/>
                        </a:rPr>
                        <a:t>True friendship (close companionship)</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31% C</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 c</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89024">
                <a:tc>
                  <a:txBody>
                    <a:bodyPr/>
                    <a:lstStyle/>
                    <a:p>
                      <a:pPr algn="l" fontAlgn="t"/>
                      <a:r>
                        <a:rPr lang="en-US" sz="1000" b="0" i="0" u="none" strike="noStrike" dirty="0">
                          <a:solidFill>
                            <a:srgbClr val="000000"/>
                          </a:solidFill>
                          <a:effectLst/>
                          <a:latin typeface="Arial"/>
                        </a:rPr>
                        <a:t>Equality/Social justice (brotherhood, equal opportunity for all)</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33% D</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26%</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23%</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206420">
                <a:tc>
                  <a:txBody>
                    <a:bodyPr/>
                    <a:lstStyle/>
                    <a:p>
                      <a:pPr algn="l" fontAlgn="t"/>
                      <a:r>
                        <a:rPr lang="en-US" sz="1000" b="0" i="0" u="none" strike="noStrike" dirty="0">
                          <a:solidFill>
                            <a:srgbClr val="000000"/>
                          </a:solidFill>
                          <a:effectLst/>
                          <a:latin typeface="Arial"/>
                        </a:rPr>
                        <a:t>Wisdom (a mature understanding of life)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206420">
                <a:tc>
                  <a:txBody>
                    <a:bodyPr/>
                    <a:lstStyle/>
                    <a:p>
                      <a:pPr algn="l" fontAlgn="t"/>
                      <a:r>
                        <a:rPr lang="en-US" sz="1000" b="0" i="0" u="none" strike="noStrike" dirty="0">
                          <a:solidFill>
                            <a:srgbClr val="000000"/>
                          </a:solidFill>
                          <a:effectLst/>
                          <a:latin typeface="Arial"/>
                        </a:rPr>
                        <a:t>Mature love (sexual and spiritual intimacy)</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16%</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23%</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r h="198163">
                <a:tc>
                  <a:txBody>
                    <a:bodyPr/>
                    <a:lstStyle/>
                    <a:p>
                      <a:pPr algn="l" fontAlgn="t"/>
                      <a:r>
                        <a:rPr lang="en-US" sz="1000" b="0" i="0" u="none" strike="noStrike">
                          <a:solidFill>
                            <a:srgbClr val="000000"/>
                          </a:solidFill>
                          <a:effectLst/>
                          <a:latin typeface="Arial"/>
                        </a:rPr>
                        <a:t>A comfortable life (a prosperous life)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2"/>
                  </a:ext>
                </a:extLst>
              </a:tr>
              <a:tr h="198163">
                <a:tc>
                  <a:txBody>
                    <a:bodyPr/>
                    <a:lstStyle/>
                    <a:p>
                      <a:pPr algn="l" fontAlgn="t"/>
                      <a:r>
                        <a:rPr lang="en-US" sz="1000" b="0" i="0" u="none" strike="noStrike" dirty="0">
                          <a:solidFill>
                            <a:srgbClr val="000000"/>
                          </a:solidFill>
                          <a:effectLst/>
                          <a:latin typeface="Arial"/>
                        </a:rPr>
                        <a:t>Personal satisfaction and fulfillment</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 c</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18% c</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3"/>
                  </a:ext>
                </a:extLst>
              </a:tr>
              <a:tr h="206420">
                <a:tc>
                  <a:txBody>
                    <a:bodyPr/>
                    <a:lstStyle/>
                    <a:p>
                      <a:pPr algn="l" fontAlgn="t"/>
                      <a:r>
                        <a:rPr lang="en-US" sz="1000" b="0" i="0" u="none" strike="noStrike" dirty="0">
                          <a:solidFill>
                            <a:srgbClr val="000000"/>
                          </a:solidFill>
                          <a:effectLst/>
                          <a:latin typeface="Arial"/>
                        </a:rPr>
                        <a:t>National security (protection from attack)</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4"/>
                  </a:ext>
                </a:extLst>
              </a:tr>
              <a:tr h="360247">
                <a:tc>
                  <a:txBody>
                    <a:bodyPr/>
                    <a:lstStyle/>
                    <a:p>
                      <a:pPr algn="l" fontAlgn="t"/>
                      <a:r>
                        <a:rPr lang="en-US" sz="1000" b="0" i="0" u="none" strike="noStrike" dirty="0">
                          <a:solidFill>
                            <a:srgbClr val="000000"/>
                          </a:solidFill>
                          <a:effectLst/>
                          <a:latin typeface="Arial"/>
                        </a:rPr>
                        <a:t>Ecological sustainability (the maintenance of ecological processes, variety of life forms, renewable resources, and the ecosystems that support them)</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5"/>
                  </a:ext>
                </a:extLst>
              </a:tr>
              <a:tr h="107339">
                <a:tc>
                  <a:txBody>
                    <a:bodyPr/>
                    <a:lstStyle/>
                    <a:p>
                      <a:pPr algn="l" fontAlgn="t"/>
                      <a:r>
                        <a:rPr lang="en-US" sz="1000" b="0" i="0" u="none" strike="noStrike" dirty="0">
                          <a:solidFill>
                            <a:srgbClr val="000000"/>
                          </a:solidFill>
                          <a:effectLst/>
                          <a:latin typeface="Arial"/>
                        </a:rPr>
                        <a:t>Salvation (saved, eternal life)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14% d</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6"/>
                  </a:ext>
                </a:extLst>
              </a:tr>
              <a:tr h="206420">
                <a:tc>
                  <a:txBody>
                    <a:bodyPr/>
                    <a:lstStyle/>
                    <a:p>
                      <a:pPr algn="l" fontAlgn="t"/>
                      <a:r>
                        <a:rPr lang="en-US" sz="1000" b="0" i="0" u="none" strike="noStrike">
                          <a:solidFill>
                            <a:srgbClr val="000000"/>
                          </a:solidFill>
                          <a:effectLst/>
                          <a:latin typeface="Arial"/>
                        </a:rPr>
                        <a:t>A sense of accomplishment (a lasting contribution)</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7"/>
                  </a:ext>
                </a:extLst>
              </a:tr>
              <a:tr h="198163">
                <a:tc>
                  <a:txBody>
                    <a:bodyPr/>
                    <a:lstStyle/>
                    <a:p>
                      <a:pPr algn="l" fontAlgn="t"/>
                      <a:r>
                        <a:rPr lang="en-US" sz="1000" b="0" i="0" u="none" strike="noStrike" dirty="0">
                          <a:solidFill>
                            <a:srgbClr val="000000"/>
                          </a:solidFill>
                          <a:effectLst/>
                          <a:latin typeface="Arial"/>
                        </a:rPr>
                        <a:t>Pleasure (an enjoyable leisurely life)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 C</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8"/>
                  </a:ext>
                </a:extLst>
              </a:tr>
              <a:tr h="206420">
                <a:tc>
                  <a:txBody>
                    <a:bodyPr/>
                    <a:lstStyle/>
                    <a:p>
                      <a:pPr algn="l" fontAlgn="t"/>
                      <a:r>
                        <a:rPr lang="en-US" sz="1000" b="0" i="0" u="none" strike="noStrike" dirty="0">
                          <a:solidFill>
                            <a:srgbClr val="000000"/>
                          </a:solidFill>
                          <a:effectLst/>
                          <a:latin typeface="Arial"/>
                        </a:rPr>
                        <a:t>Inner harmony ((freedom from inner conflict))</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22"/>
                  </a:ext>
                </a:extLst>
              </a:tr>
              <a:tr h="206420">
                <a:tc>
                  <a:txBody>
                    <a:bodyPr/>
                    <a:lstStyle/>
                    <a:p>
                      <a:pPr algn="l" fontAlgn="t"/>
                      <a:r>
                        <a:rPr lang="en-US" sz="1000" b="0" i="0" u="none" strike="noStrike" dirty="0">
                          <a:solidFill>
                            <a:srgbClr val="000000"/>
                          </a:solidFill>
                          <a:effectLst/>
                          <a:latin typeface="Arial"/>
                        </a:rPr>
                        <a:t>An exciting life (a stimulating active life)</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9"/>
                  </a:ext>
                </a:extLst>
              </a:tr>
              <a:tr h="206420">
                <a:tc>
                  <a:txBody>
                    <a:bodyPr/>
                    <a:lstStyle/>
                    <a:p>
                      <a:pPr algn="l" fontAlgn="t"/>
                      <a:r>
                        <a:rPr lang="en-US" sz="1000" b="0" i="0" u="none" strike="noStrike" dirty="0">
                          <a:solidFill>
                            <a:srgbClr val="000000"/>
                          </a:solidFill>
                          <a:effectLst/>
                          <a:latin typeface="Arial"/>
                        </a:rPr>
                        <a:t>A world of beauty (beauty of nature and the arts)</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9% d</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20"/>
                  </a:ext>
                </a:extLst>
              </a:tr>
              <a:tr h="206420">
                <a:tc>
                  <a:txBody>
                    <a:bodyPr/>
                    <a:lstStyle/>
                    <a:p>
                      <a:pPr algn="l" fontAlgn="t"/>
                      <a:r>
                        <a:rPr lang="en-US" sz="1000" b="0" i="0" u="none" strike="noStrike" dirty="0">
                          <a:solidFill>
                            <a:srgbClr val="000000"/>
                          </a:solidFill>
                          <a:effectLst/>
                          <a:latin typeface="Arial"/>
                        </a:rPr>
                        <a:t>Social recognition (respect, admiration)</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8257" marR="8257" marT="82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21"/>
                  </a:ext>
                </a:extLst>
              </a:tr>
            </a:tbl>
          </a:graphicData>
        </a:graphic>
      </p:graphicFrame>
      <p:grpSp>
        <p:nvGrpSpPr>
          <p:cNvPr id="9" name="Group 8"/>
          <p:cNvGrpSpPr/>
          <p:nvPr/>
        </p:nvGrpSpPr>
        <p:grpSpPr>
          <a:xfrm>
            <a:off x="5344582" y="5616849"/>
            <a:ext cx="1492251" cy="869676"/>
            <a:chOff x="7164916" y="4381486"/>
            <a:chExt cx="1492251" cy="869676"/>
          </a:xfrm>
        </p:grpSpPr>
        <p:grpSp>
          <p:nvGrpSpPr>
            <p:cNvPr id="10" name="Group 9"/>
            <p:cNvGrpSpPr/>
            <p:nvPr/>
          </p:nvGrpSpPr>
          <p:grpSpPr>
            <a:xfrm>
              <a:off x="7217833" y="4381486"/>
              <a:ext cx="1195914" cy="277000"/>
              <a:chOff x="7217833" y="4053413"/>
              <a:chExt cx="1195914" cy="277000"/>
            </a:xfrm>
          </p:grpSpPr>
          <p:sp>
            <p:nvSpPr>
              <p:cNvPr id="18" name="Rectangle 17"/>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1" name="Group 10"/>
            <p:cNvGrpSpPr/>
            <p:nvPr/>
          </p:nvGrpSpPr>
          <p:grpSpPr>
            <a:xfrm>
              <a:off x="7164918" y="4675708"/>
              <a:ext cx="1206500" cy="276999"/>
              <a:chOff x="7164918" y="4516963"/>
              <a:chExt cx="1206500" cy="276999"/>
            </a:xfrm>
          </p:grpSpPr>
          <p:sp>
            <p:nvSpPr>
              <p:cNvPr id="16" name="Rectangle 15"/>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2" name="Group 11"/>
            <p:cNvGrpSpPr/>
            <p:nvPr/>
          </p:nvGrpSpPr>
          <p:grpSpPr>
            <a:xfrm>
              <a:off x="7164916" y="4974163"/>
              <a:ext cx="1492251" cy="276999"/>
              <a:chOff x="7164916" y="4974163"/>
              <a:chExt cx="1492251" cy="276999"/>
            </a:xfrm>
          </p:grpSpPr>
          <p:sp>
            <p:nvSpPr>
              <p:cNvPr id="13" name="Rectangle 12"/>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grpSp>
        <p:nvGrpSpPr>
          <p:cNvPr id="20" name="Group 19"/>
          <p:cNvGrpSpPr/>
          <p:nvPr/>
        </p:nvGrpSpPr>
        <p:grpSpPr>
          <a:xfrm>
            <a:off x="9345082" y="3749949"/>
            <a:ext cx="1492251" cy="869676"/>
            <a:chOff x="7164916" y="4381486"/>
            <a:chExt cx="1492251" cy="869676"/>
          </a:xfrm>
        </p:grpSpPr>
        <p:grpSp>
          <p:nvGrpSpPr>
            <p:cNvPr id="21" name="Group 20"/>
            <p:cNvGrpSpPr/>
            <p:nvPr/>
          </p:nvGrpSpPr>
          <p:grpSpPr>
            <a:xfrm>
              <a:off x="7217833" y="4381486"/>
              <a:ext cx="1195914" cy="277000"/>
              <a:chOff x="7217833" y="4053413"/>
              <a:chExt cx="1195914" cy="277000"/>
            </a:xfrm>
          </p:grpSpPr>
          <p:sp>
            <p:nvSpPr>
              <p:cNvPr id="28" name="Rectangle 27"/>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22" name="Group 21"/>
            <p:cNvGrpSpPr/>
            <p:nvPr/>
          </p:nvGrpSpPr>
          <p:grpSpPr>
            <a:xfrm>
              <a:off x="7164918" y="4675708"/>
              <a:ext cx="1206500" cy="276999"/>
              <a:chOff x="7164918" y="4516963"/>
              <a:chExt cx="1206500" cy="276999"/>
            </a:xfrm>
          </p:grpSpPr>
          <p:sp>
            <p:nvSpPr>
              <p:cNvPr id="26" name="Rectangle 25"/>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23" name="Group 22"/>
            <p:cNvGrpSpPr/>
            <p:nvPr/>
          </p:nvGrpSpPr>
          <p:grpSpPr>
            <a:xfrm>
              <a:off x="7164916" y="4974163"/>
              <a:ext cx="1492251" cy="276999"/>
              <a:chOff x="7164916" y="4974163"/>
              <a:chExt cx="1492251" cy="276999"/>
            </a:xfrm>
          </p:grpSpPr>
          <p:sp>
            <p:nvSpPr>
              <p:cNvPr id="24" name="Rectangle 23"/>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37335766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72197"/>
            <a:ext cx="9360568" cy="400110"/>
          </a:xfrm>
          <a:prstGeom prst="rect">
            <a:avLst/>
          </a:prstGeom>
          <a:noFill/>
        </p:spPr>
        <p:txBody>
          <a:bodyPr wrap="square" rtlCol="0">
            <a:spAutoFit/>
          </a:bodyPr>
          <a:lstStyle/>
          <a:p>
            <a:r>
              <a:rPr lang="en-US" sz="2000" b="1" dirty="0">
                <a:solidFill>
                  <a:schemeClr val="bg1"/>
                </a:solidFill>
              </a:rPr>
              <a:t>Segment Data - Demographics</a:t>
            </a:r>
          </a:p>
        </p:txBody>
      </p:sp>
      <p:sp>
        <p:nvSpPr>
          <p:cNvPr id="7" name="Slide Number Placeholder 6"/>
          <p:cNvSpPr>
            <a:spLocks noGrp="1"/>
          </p:cNvSpPr>
          <p:nvPr>
            <p:ph type="sldNum" sz="quarter" idx="12"/>
          </p:nvPr>
        </p:nvSpPr>
        <p:spPr/>
        <p:txBody>
          <a:bodyPr/>
          <a:lstStyle/>
          <a:p>
            <a:fld id="{B7C5CABF-F878-C74C-8870-EC106A83C25A}" type="slidenum">
              <a:rPr lang="en-US" smtClean="0"/>
              <a:t>89</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122534465"/>
              </p:ext>
            </p:extLst>
          </p:nvPr>
        </p:nvGraphicFramePr>
        <p:xfrm>
          <a:off x="461433" y="743843"/>
          <a:ext cx="4686300" cy="1295400"/>
        </p:xfrm>
        <a:graphic>
          <a:graphicData uri="http://schemas.openxmlformats.org/drawingml/2006/table">
            <a:tbl>
              <a:tblPr/>
              <a:tblGrid>
                <a:gridCol w="17272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AGE</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r" fontAlgn="t"/>
                      <a:r>
                        <a:rPr lang="en-US" sz="1000" b="0" i="0" u="none" strike="noStrike" dirty="0">
                          <a:solidFill>
                            <a:srgbClr val="000000"/>
                          </a:solidFill>
                          <a:effectLst/>
                          <a:latin typeface="Arial"/>
                        </a:rPr>
                        <a:t>BASE:</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de-DE" sz="1000" b="0" i="0" u="none" strike="noStrike" dirty="0">
                          <a:solidFill>
                            <a:srgbClr val="000000"/>
                          </a:solidFill>
                          <a:effectLst/>
                          <a:latin typeface="Arial"/>
                        </a:rPr>
                        <a:t>Gen Z </a:t>
                      </a:r>
                      <a:r>
                        <a:rPr lang="de-DE" sz="1000" b="0" i="0" u="none" strike="noStrike" dirty="0" err="1">
                          <a:solidFill>
                            <a:srgbClr val="000000"/>
                          </a:solidFill>
                          <a:effectLst/>
                          <a:latin typeface="Arial"/>
                        </a:rPr>
                        <a:t>age</a:t>
                      </a:r>
                      <a:r>
                        <a:rPr lang="de-DE" sz="1000" b="0" i="0" u="none" strike="noStrike" dirty="0">
                          <a:solidFill>
                            <a:srgbClr val="000000"/>
                          </a:solidFill>
                          <a:effectLst/>
                          <a:latin typeface="Arial"/>
                        </a:rPr>
                        <a:t> 18-25 </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29% c</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0196">
                <a:tc>
                  <a:txBody>
                    <a:bodyPr/>
                    <a:lstStyle/>
                    <a:p>
                      <a:pPr algn="l" fontAlgn="t"/>
                      <a:r>
                        <a:rPr lang="en-US" sz="1000" b="0" i="0" u="none" strike="noStrike" dirty="0">
                          <a:solidFill>
                            <a:srgbClr val="000000"/>
                          </a:solidFill>
                          <a:effectLst/>
                          <a:latin typeface="Arial"/>
                        </a:rPr>
                        <a:t>Gen X age 26-40</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de-DE" sz="1000" b="0" i="0" u="none" strike="noStrike" dirty="0" err="1">
                          <a:solidFill>
                            <a:srgbClr val="000000"/>
                          </a:solidFill>
                          <a:effectLst/>
                          <a:latin typeface="Arial"/>
                        </a:rPr>
                        <a:t>Millennial</a:t>
                      </a:r>
                      <a:r>
                        <a:rPr lang="de-DE" sz="1000" b="0" i="0" u="none" strike="noStrike" dirty="0">
                          <a:solidFill>
                            <a:srgbClr val="000000"/>
                          </a:solidFill>
                          <a:effectLst/>
                          <a:latin typeface="Arial"/>
                        </a:rPr>
                        <a:t> </a:t>
                      </a:r>
                      <a:r>
                        <a:rPr lang="de-DE" sz="1000" b="0" i="0" u="none" strike="noStrike" dirty="0" err="1">
                          <a:solidFill>
                            <a:srgbClr val="000000"/>
                          </a:solidFill>
                          <a:effectLst/>
                          <a:latin typeface="Arial"/>
                        </a:rPr>
                        <a:t>age</a:t>
                      </a:r>
                      <a:r>
                        <a:rPr lang="de-DE" sz="1000" b="0" i="0" u="none" strike="noStrike" dirty="0">
                          <a:solidFill>
                            <a:srgbClr val="000000"/>
                          </a:solidFill>
                          <a:effectLst/>
                          <a:latin typeface="Arial"/>
                        </a:rPr>
                        <a:t> 41-55</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Boomer age 56+</a:t>
                      </a:r>
                    </a:p>
                  </a:txBody>
                  <a:tcPr marL="12700" marR="12700" marT="1270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97255959"/>
              </p:ext>
            </p:extLst>
          </p:nvPr>
        </p:nvGraphicFramePr>
        <p:xfrm>
          <a:off x="461433" y="2143854"/>
          <a:ext cx="4686300" cy="1778000"/>
        </p:xfrm>
        <a:graphic>
          <a:graphicData uri="http://schemas.openxmlformats.org/drawingml/2006/table">
            <a:tbl>
              <a:tblPr/>
              <a:tblGrid>
                <a:gridCol w="17272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ETHNICITY</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r" fontAlgn="t"/>
                      <a:r>
                        <a:rPr lang="en-US" sz="1000" b="0" i="0" u="none" strike="noStrike">
                          <a:solidFill>
                            <a:srgbClr val="000000"/>
                          </a:solidFill>
                          <a:effectLst/>
                          <a:latin typeface="Arial"/>
                        </a:rPr>
                        <a:t>BASE: </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White</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84%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80%</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04800">
                <a:tc>
                  <a:txBody>
                    <a:bodyPr/>
                    <a:lstStyle/>
                    <a:p>
                      <a:pPr algn="l" fontAlgn="t"/>
                      <a:r>
                        <a:rPr lang="en-US" sz="1000" b="0" i="0" u="none" strike="noStrike" dirty="0">
                          <a:solidFill>
                            <a:srgbClr val="000000"/>
                          </a:solidFill>
                          <a:effectLst/>
                          <a:latin typeface="Arial"/>
                        </a:rPr>
                        <a:t>American Indian or Alaskan Native</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 </a:t>
                      </a:r>
                      <a:r>
                        <a:rPr lang="en-US" sz="1000" b="0" i="0" u="none" strike="noStrike" dirty="0" err="1">
                          <a:solidFill>
                            <a:srgbClr val="000000"/>
                          </a:solidFill>
                          <a:effectLst/>
                          <a:latin typeface="Arial"/>
                        </a:rPr>
                        <a:t>Bc</a:t>
                      </a:r>
                      <a:endParaRPr lang="en-US"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Asian</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African American or Black</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Hispanic</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83485875"/>
              </p:ext>
            </p:extLst>
          </p:nvPr>
        </p:nvGraphicFramePr>
        <p:xfrm>
          <a:off x="461433" y="4001294"/>
          <a:ext cx="4686300" cy="1235339"/>
        </p:xfrm>
        <a:graphic>
          <a:graphicData uri="http://schemas.openxmlformats.org/drawingml/2006/table">
            <a:tbl>
              <a:tblPr/>
              <a:tblGrid>
                <a:gridCol w="17272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GENDER</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270139">
                <a:tc>
                  <a:txBody>
                    <a:bodyPr/>
                    <a:lstStyle/>
                    <a:p>
                      <a:pPr algn="r" fontAlgn="t"/>
                      <a:r>
                        <a:rPr lang="en-US" sz="1000" b="0" i="0" u="none" strike="noStrike" dirty="0">
                          <a:solidFill>
                            <a:srgbClr val="000000"/>
                          </a:solidFill>
                          <a:effectLst/>
                          <a:latin typeface="Arial"/>
                        </a:rPr>
                        <a:t>BASE:</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Female</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74% CD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62%</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Male</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dirty="0">
                          <a:solidFill>
                            <a:srgbClr val="000000"/>
                          </a:solidFill>
                          <a:effectLst/>
                          <a:latin typeface="Arial"/>
                        </a:rPr>
                        <a:t>26%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45%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37% B</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Other</a:t>
                      </a:r>
                    </a:p>
                  </a:txBody>
                  <a:tcPr marL="12700" marR="12700" marT="12700" marB="0">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fontAlgn="b"/>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15387143"/>
              </p:ext>
            </p:extLst>
          </p:nvPr>
        </p:nvGraphicFramePr>
        <p:xfrm>
          <a:off x="461433" y="5345946"/>
          <a:ext cx="4686300" cy="965200"/>
        </p:xfrm>
        <a:graphic>
          <a:graphicData uri="http://schemas.openxmlformats.org/drawingml/2006/table">
            <a:tbl>
              <a:tblPr/>
              <a:tblGrid>
                <a:gridCol w="17272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LGBTQ</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r"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Yes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No</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84%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85%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85657920"/>
              </p:ext>
            </p:extLst>
          </p:nvPr>
        </p:nvGraphicFramePr>
        <p:xfrm>
          <a:off x="6557433" y="848871"/>
          <a:ext cx="4686300" cy="2705100"/>
        </p:xfrm>
        <a:graphic>
          <a:graphicData uri="http://schemas.openxmlformats.org/drawingml/2006/table">
            <a:tbl>
              <a:tblPr/>
              <a:tblGrid>
                <a:gridCol w="17272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0" i="0" u="none" strike="noStrike" dirty="0">
                          <a:solidFill>
                            <a:srgbClr val="000000"/>
                          </a:solidFill>
                          <a:effectLst/>
                          <a:latin typeface="Arial"/>
                        </a:rPr>
                        <a:t>                                               EDUCATION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r"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304800">
                <a:tc>
                  <a:txBody>
                    <a:bodyPr/>
                    <a:lstStyle/>
                    <a:p>
                      <a:pPr algn="l" fontAlgn="t"/>
                      <a:r>
                        <a:rPr lang="en-US" sz="1000" b="0" i="0" u="none" strike="noStrike" dirty="0">
                          <a:solidFill>
                            <a:srgbClr val="000000"/>
                          </a:solidFill>
                          <a:effectLst/>
                          <a:latin typeface="Arial"/>
                        </a:rPr>
                        <a:t>Never attended school or only attended kindergarten</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304800">
                <a:tc>
                  <a:txBody>
                    <a:bodyPr/>
                    <a:lstStyle/>
                    <a:p>
                      <a:pPr algn="l" fontAlgn="t"/>
                      <a:r>
                        <a:rPr lang="en-US" sz="1000" b="0" i="0" u="none" strike="noStrike" dirty="0">
                          <a:solidFill>
                            <a:srgbClr val="000000"/>
                          </a:solidFill>
                          <a:effectLst/>
                          <a:latin typeface="Arial"/>
                        </a:rPr>
                        <a:t>Grades 1 through 8 (Elementary)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304800">
                <a:tc>
                  <a:txBody>
                    <a:bodyPr/>
                    <a:lstStyle/>
                    <a:p>
                      <a:pPr algn="l" fontAlgn="t"/>
                      <a:r>
                        <a:rPr lang="en-US" sz="1000" b="0" i="0" u="none" strike="noStrike" dirty="0">
                          <a:solidFill>
                            <a:srgbClr val="000000"/>
                          </a:solidFill>
                          <a:effectLst/>
                          <a:latin typeface="Arial"/>
                        </a:rPr>
                        <a:t>Grades 9 through 11         (Some high school)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10%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304800">
                <a:tc>
                  <a:txBody>
                    <a:bodyPr/>
                    <a:lstStyle/>
                    <a:p>
                      <a:pPr algn="l" fontAlgn="t"/>
                      <a:r>
                        <a:rPr lang="en-US" sz="1000" b="0" i="0" u="none" strike="noStrike" dirty="0">
                          <a:solidFill>
                            <a:srgbClr val="000000"/>
                          </a:solidFill>
                          <a:effectLst/>
                          <a:latin typeface="Arial"/>
                        </a:rPr>
                        <a:t>Grade 12 or GED               (High school graduate)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39% BC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457200">
                <a:tc>
                  <a:txBody>
                    <a:bodyPr/>
                    <a:lstStyle/>
                    <a:p>
                      <a:pPr algn="l" fontAlgn="t"/>
                      <a:r>
                        <a:rPr lang="en-US" sz="1000" b="0" i="0" u="none" strike="noStrike" dirty="0">
                          <a:solidFill>
                            <a:srgbClr val="000000"/>
                          </a:solidFill>
                          <a:effectLst/>
                          <a:latin typeface="Arial"/>
                        </a:rPr>
                        <a:t>College 1 year to 3 years (Some college/technical school)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04800">
                <a:tc>
                  <a:txBody>
                    <a:bodyPr/>
                    <a:lstStyle/>
                    <a:p>
                      <a:pPr algn="l" fontAlgn="t"/>
                      <a:r>
                        <a:rPr lang="en-US" sz="1000" b="0" i="0" u="none" strike="noStrike" dirty="0">
                          <a:solidFill>
                            <a:srgbClr val="000000"/>
                          </a:solidFill>
                          <a:effectLst/>
                          <a:latin typeface="Arial"/>
                        </a:rPr>
                        <a:t>College 4 years or more (College graduate)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25%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27%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99974847"/>
              </p:ext>
            </p:extLst>
          </p:nvPr>
        </p:nvGraphicFramePr>
        <p:xfrm>
          <a:off x="6557433" y="3806561"/>
          <a:ext cx="4686300" cy="1955800"/>
        </p:xfrm>
        <a:graphic>
          <a:graphicData uri="http://schemas.openxmlformats.org/drawingml/2006/table">
            <a:tbl>
              <a:tblPr/>
              <a:tblGrid>
                <a:gridCol w="17272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                                                   MARITAL STATUS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r"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a:solidFill>
                            <a:srgbClr val="000000"/>
                          </a:solidFill>
                          <a:effectLst/>
                          <a:latin typeface="Arial"/>
                        </a:rPr>
                        <a:t>Married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38%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dirty="0">
                          <a:solidFill>
                            <a:srgbClr val="000000"/>
                          </a:solidFill>
                          <a:effectLst/>
                          <a:latin typeface="Arial"/>
                        </a:rPr>
                        <a:t>Never married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24%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cs-CZ" sz="1000" b="0" i="0" u="none" strike="noStrike" dirty="0">
                          <a:solidFill>
                            <a:srgbClr val="000000"/>
                          </a:solidFill>
                          <a:effectLst/>
                          <a:latin typeface="Arial"/>
                        </a:rPr>
                        <a:t>32% </a:t>
                      </a:r>
                      <a:r>
                        <a:rPr lang="cs-CZ" sz="1000" b="0" i="0" u="none" strike="noStrike" dirty="0" err="1">
                          <a:solidFill>
                            <a:srgbClr val="000000"/>
                          </a:solidFill>
                          <a:effectLst/>
                          <a:latin typeface="Arial"/>
                        </a:rPr>
                        <a:t>bc</a:t>
                      </a:r>
                      <a:endParaRPr lang="cs-CZ" sz="1000" b="0" i="0" u="none" strike="noStrike" dirty="0">
                        <a:solidFill>
                          <a:srgbClr val="000000"/>
                        </a:solidFill>
                        <a:effectLst/>
                        <a:latin typeface="Arial"/>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A member of an unmarried couple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21%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Divorced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17%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Separated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dirty="0">
                          <a:solidFill>
                            <a:srgbClr val="000000"/>
                          </a:solidFill>
                          <a:effectLst/>
                          <a:latin typeface="Arial"/>
                        </a:rPr>
                        <a:t>Widowed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dirty="0">
                          <a:solidFill>
                            <a:srgbClr val="000000"/>
                          </a:solidFill>
                          <a:effectLst/>
                          <a:latin typeface="Arial"/>
                        </a:rPr>
                        <a:t>Prefer not to answer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bl>
          </a:graphicData>
        </a:graphic>
      </p:graphicFrame>
      <p:grpSp>
        <p:nvGrpSpPr>
          <p:cNvPr id="16" name="Group 15"/>
          <p:cNvGrpSpPr/>
          <p:nvPr/>
        </p:nvGrpSpPr>
        <p:grpSpPr>
          <a:xfrm>
            <a:off x="6294967" y="5948310"/>
            <a:ext cx="4360380" cy="277000"/>
            <a:chOff x="3651217" y="5925734"/>
            <a:chExt cx="4360380" cy="277000"/>
          </a:xfrm>
        </p:grpSpPr>
        <p:grpSp>
          <p:nvGrpSpPr>
            <p:cNvPr id="17" name="Group 16"/>
            <p:cNvGrpSpPr/>
            <p:nvPr/>
          </p:nvGrpSpPr>
          <p:grpSpPr>
            <a:xfrm>
              <a:off x="3651217" y="5925734"/>
              <a:ext cx="1195914" cy="277000"/>
              <a:chOff x="7217833" y="4053413"/>
              <a:chExt cx="1195914" cy="277000"/>
            </a:xfrm>
          </p:grpSpPr>
          <p:sp>
            <p:nvSpPr>
              <p:cNvPr id="24" name="Rectangle 23"/>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8" name="Group 17"/>
            <p:cNvGrpSpPr/>
            <p:nvPr/>
          </p:nvGrpSpPr>
          <p:grpSpPr>
            <a:xfrm>
              <a:off x="5088467" y="5925735"/>
              <a:ext cx="1206500" cy="276999"/>
              <a:chOff x="7164918" y="4516963"/>
              <a:chExt cx="1206500" cy="276999"/>
            </a:xfrm>
          </p:grpSpPr>
          <p:sp>
            <p:nvSpPr>
              <p:cNvPr id="22" name="Rectangle 21"/>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9" name="Group 18"/>
            <p:cNvGrpSpPr/>
            <p:nvPr/>
          </p:nvGrpSpPr>
          <p:grpSpPr>
            <a:xfrm>
              <a:off x="6519346" y="5925734"/>
              <a:ext cx="1492251" cy="276999"/>
              <a:chOff x="7164916" y="4974163"/>
              <a:chExt cx="1492251" cy="276999"/>
            </a:xfrm>
          </p:grpSpPr>
          <p:sp>
            <p:nvSpPr>
              <p:cNvPr id="20" name="Rectangle 19"/>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29637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73">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5" name="Straight Connector 274"/>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0C83A5B8-AECB-43FD-9C3C-2556BA68B81E}"/>
              </a:ext>
            </a:extLst>
          </p:cNvPr>
          <p:cNvSpPr txBox="1">
            <a:spLocks/>
          </p:cNvSpPr>
          <p:nvPr/>
        </p:nvSpPr>
        <p:spPr>
          <a:xfrm>
            <a:off x="5481" y="0"/>
            <a:ext cx="10952842" cy="629604"/>
          </a:xfrm>
          <a:prstGeom prst="rect">
            <a:avLst/>
          </a:prstGeom>
        </p:spPr>
        <p:txBody>
          <a:bodyPr anchor="ctr">
            <a:noAutofit/>
          </a:bodyPr>
          <a:lstStyle>
            <a:lvl1pPr algn="l" defTabSz="914400" rtl="0" eaLnBrk="1" latinLnBrk="0" hangingPunct="1">
              <a:lnSpc>
                <a:spcPct val="90000"/>
              </a:lnSpc>
              <a:spcBef>
                <a:spcPct val="0"/>
              </a:spcBef>
              <a:buNone/>
              <a:defRPr sz="3600" kern="1200">
                <a:solidFill>
                  <a:schemeClr val="tx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defTabSz="457200"/>
            <a:r>
              <a:rPr lang="en-US" sz="2800" b="1" dirty="0">
                <a:solidFill>
                  <a:schemeClr val="bg1">
                    <a:lumMod val="95000"/>
                  </a:schemeClr>
                </a:solidFill>
                <a:latin typeface="+mn-lt"/>
                <a:ea typeface="+mn-ea"/>
                <a:cs typeface="Arial"/>
              </a:rPr>
              <a:t>Segmentation Process</a:t>
            </a:r>
          </a:p>
        </p:txBody>
      </p:sp>
      <p:grpSp>
        <p:nvGrpSpPr>
          <p:cNvPr id="4" name="Group 3"/>
          <p:cNvGrpSpPr/>
          <p:nvPr/>
        </p:nvGrpSpPr>
        <p:grpSpPr>
          <a:xfrm>
            <a:off x="564072" y="968340"/>
            <a:ext cx="11229314" cy="1527210"/>
            <a:chOff x="564072" y="2063714"/>
            <a:chExt cx="10915408" cy="2560704"/>
          </a:xfrm>
        </p:grpSpPr>
        <p:sp>
          <p:nvSpPr>
            <p:cNvPr id="22" name="Block Arc 21"/>
            <p:cNvSpPr/>
            <p:nvPr/>
          </p:nvSpPr>
          <p:spPr>
            <a:xfrm>
              <a:off x="6916127" y="2106751"/>
              <a:ext cx="2430120" cy="2512909"/>
            </a:xfrm>
            <a:prstGeom prst="blockArc">
              <a:avLst>
                <a:gd name="adj1" fmla="val 10801898"/>
                <a:gd name="adj2" fmla="val 109028"/>
                <a:gd name="adj3" fmla="val 12572"/>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30" name="Block Arc 29"/>
            <p:cNvSpPr/>
            <p:nvPr/>
          </p:nvSpPr>
          <p:spPr>
            <a:xfrm flipV="1">
              <a:off x="9044489" y="2079995"/>
              <a:ext cx="2434991" cy="2473951"/>
            </a:xfrm>
            <a:prstGeom prst="blockArc">
              <a:avLst>
                <a:gd name="adj1" fmla="val 10885213"/>
                <a:gd name="adj2" fmla="val 21523059"/>
                <a:gd name="adj3" fmla="val 12581"/>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31" name="Block Arc 30"/>
            <p:cNvSpPr/>
            <p:nvPr/>
          </p:nvSpPr>
          <p:spPr>
            <a:xfrm>
              <a:off x="9035780" y="2150467"/>
              <a:ext cx="2434991" cy="2473951"/>
            </a:xfrm>
            <a:prstGeom prst="blockArc">
              <a:avLst>
                <a:gd name="adj1" fmla="val 10885213"/>
                <a:gd name="adj2" fmla="val 21480301"/>
                <a:gd name="adj3" fmla="val 12568"/>
              </a:avLst>
            </a:prstGeom>
            <a:solidFill>
              <a:srgbClr val="00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Block Arc 22"/>
            <p:cNvSpPr/>
            <p:nvPr/>
          </p:nvSpPr>
          <p:spPr>
            <a:xfrm>
              <a:off x="2697124" y="2116490"/>
              <a:ext cx="2405770" cy="2493430"/>
            </a:xfrm>
            <a:prstGeom prst="blockArc">
              <a:avLst>
                <a:gd name="adj1" fmla="val 10885213"/>
                <a:gd name="adj2" fmla="val 21523059"/>
                <a:gd name="adj3" fmla="val 12581"/>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24" name="Block Arc 23"/>
            <p:cNvSpPr/>
            <p:nvPr/>
          </p:nvSpPr>
          <p:spPr>
            <a:xfrm flipV="1">
              <a:off x="4792816" y="2067783"/>
              <a:ext cx="2434991" cy="2473951"/>
            </a:xfrm>
            <a:prstGeom prst="blockArc">
              <a:avLst>
                <a:gd name="adj1" fmla="val 10885213"/>
                <a:gd name="adj2" fmla="val 21523059"/>
                <a:gd name="adj3" fmla="val 12581"/>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25" name="Block Arc 24"/>
            <p:cNvSpPr/>
            <p:nvPr/>
          </p:nvSpPr>
          <p:spPr>
            <a:xfrm flipV="1">
              <a:off x="564072" y="2077530"/>
              <a:ext cx="2434991" cy="2473951"/>
            </a:xfrm>
            <a:prstGeom prst="blockArc">
              <a:avLst>
                <a:gd name="adj1" fmla="val 10885213"/>
                <a:gd name="adj2" fmla="val 21523059"/>
                <a:gd name="adj3" fmla="val 12581"/>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26" name="Block Arc 25"/>
            <p:cNvSpPr/>
            <p:nvPr/>
          </p:nvSpPr>
          <p:spPr>
            <a:xfrm flipV="1">
              <a:off x="2697125" y="2067787"/>
              <a:ext cx="2414363" cy="2473951"/>
            </a:xfrm>
            <a:prstGeom prst="blockArc">
              <a:avLst>
                <a:gd name="adj1" fmla="val 10888077"/>
                <a:gd name="adj2" fmla="val 96973"/>
                <a:gd name="adj3" fmla="val 125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Block Arc 26"/>
            <p:cNvSpPr/>
            <p:nvPr/>
          </p:nvSpPr>
          <p:spPr>
            <a:xfrm>
              <a:off x="4791217" y="2115584"/>
              <a:ext cx="2434991" cy="2473951"/>
            </a:xfrm>
            <a:prstGeom prst="blockArc">
              <a:avLst>
                <a:gd name="adj1" fmla="val 10998243"/>
                <a:gd name="adj2" fmla="val 21522089"/>
                <a:gd name="adj3" fmla="val 13047"/>
              </a:avLst>
            </a:prstGeom>
            <a:solidFill>
              <a:srgbClr val="00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Block Arc 27"/>
            <p:cNvSpPr/>
            <p:nvPr/>
          </p:nvSpPr>
          <p:spPr>
            <a:xfrm flipV="1">
              <a:off x="6905241" y="2063714"/>
              <a:ext cx="2445182" cy="2478023"/>
            </a:xfrm>
            <a:prstGeom prst="blockArc">
              <a:avLst>
                <a:gd name="adj1" fmla="val 10785451"/>
                <a:gd name="adj2" fmla="val 21521533"/>
                <a:gd name="adj3" fmla="val 13309"/>
              </a:avLst>
            </a:prstGeom>
            <a:solidFill>
              <a:srgbClr val="00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Block Arc 28"/>
            <p:cNvSpPr/>
            <p:nvPr/>
          </p:nvSpPr>
          <p:spPr>
            <a:xfrm>
              <a:off x="564072" y="2135970"/>
              <a:ext cx="2434991" cy="2473951"/>
            </a:xfrm>
            <a:prstGeom prst="blockArc">
              <a:avLst>
                <a:gd name="adj1" fmla="val 10885213"/>
                <a:gd name="adj2" fmla="val 21480301"/>
                <a:gd name="adj3" fmla="val 125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0" name="Group 19"/>
            <p:cNvGrpSpPr/>
            <p:nvPr/>
          </p:nvGrpSpPr>
          <p:grpSpPr>
            <a:xfrm>
              <a:off x="865595" y="2479986"/>
              <a:ext cx="9791837" cy="1475011"/>
              <a:chOff x="1111381" y="1905674"/>
              <a:chExt cx="9748368" cy="1475011"/>
            </a:xfrm>
          </p:grpSpPr>
          <p:sp>
            <p:nvSpPr>
              <p:cNvPr id="2" name="Rectangle 1"/>
              <p:cNvSpPr/>
              <p:nvPr/>
            </p:nvSpPr>
            <p:spPr>
              <a:xfrm>
                <a:off x="1111381" y="2193152"/>
                <a:ext cx="1495053" cy="463575"/>
              </a:xfrm>
              <a:prstGeom prst="rect">
                <a:avLst/>
              </a:prstGeom>
            </p:spPr>
            <p:txBody>
              <a:bodyPr wrap="none">
                <a:spAutoFit/>
              </a:bodyPr>
              <a:lstStyle/>
              <a:p>
                <a:pPr lvl="0"/>
                <a:r>
                  <a:rPr lang="en-US" sz="1600" b="1" dirty="0"/>
                  <a:t>Data Collection</a:t>
                </a:r>
              </a:p>
            </p:txBody>
          </p:sp>
          <p:sp>
            <p:nvSpPr>
              <p:cNvPr id="3" name="Rectangle 2"/>
              <p:cNvSpPr/>
              <p:nvPr/>
            </p:nvSpPr>
            <p:spPr>
              <a:xfrm>
                <a:off x="3425202" y="1905674"/>
                <a:ext cx="1556155" cy="1475011"/>
              </a:xfrm>
              <a:prstGeom prst="rect">
                <a:avLst/>
              </a:prstGeom>
            </p:spPr>
            <p:txBody>
              <a:bodyPr wrap="square">
                <a:spAutoFit/>
              </a:bodyPr>
              <a:lstStyle/>
              <a:p>
                <a:pPr lvl="0" algn="ctr"/>
                <a:r>
                  <a:rPr lang="en-US" sz="1600" b="1" dirty="0"/>
                  <a:t>K-means Clustering</a:t>
                </a:r>
              </a:p>
              <a:p>
                <a:pPr lvl="0" algn="ctr"/>
                <a:r>
                  <a:rPr lang="en-US" sz="1600" b="1" dirty="0"/>
                  <a:t>Of Attitudinal Data</a:t>
                </a:r>
              </a:p>
            </p:txBody>
          </p:sp>
          <p:sp>
            <p:nvSpPr>
              <p:cNvPr id="10" name="Rectangle 9"/>
              <p:cNvSpPr/>
              <p:nvPr/>
            </p:nvSpPr>
            <p:spPr>
              <a:xfrm>
                <a:off x="5501574" y="2177763"/>
                <a:ext cx="1584421" cy="842864"/>
              </a:xfrm>
              <a:prstGeom prst="rect">
                <a:avLst/>
              </a:prstGeom>
            </p:spPr>
            <p:txBody>
              <a:bodyPr wrap="square">
                <a:spAutoFit/>
              </a:bodyPr>
              <a:lstStyle/>
              <a:p>
                <a:pPr lvl="0" algn="ctr"/>
                <a:r>
                  <a:rPr lang="en-US" sz="1600" b="1" dirty="0"/>
                  <a:t>Discriminant</a:t>
                </a:r>
                <a:r>
                  <a:rPr lang="en-US" b="1" dirty="0"/>
                  <a:t> </a:t>
                </a:r>
                <a:r>
                  <a:rPr lang="en-US" sz="1600" b="1" dirty="0"/>
                  <a:t>Analysis</a:t>
                </a:r>
              </a:p>
            </p:txBody>
          </p:sp>
          <p:sp>
            <p:nvSpPr>
              <p:cNvPr id="12" name="Rectangle 11"/>
              <p:cNvSpPr/>
              <p:nvPr/>
            </p:nvSpPr>
            <p:spPr>
              <a:xfrm>
                <a:off x="7635172" y="2193152"/>
                <a:ext cx="1707124" cy="800720"/>
              </a:xfrm>
              <a:prstGeom prst="rect">
                <a:avLst/>
              </a:prstGeom>
            </p:spPr>
            <p:txBody>
              <a:bodyPr wrap="square">
                <a:spAutoFit/>
              </a:bodyPr>
              <a:lstStyle/>
              <a:p>
                <a:pPr lvl="0" algn="ctr"/>
                <a:r>
                  <a:rPr lang="en-US" sz="1600" b="1" dirty="0"/>
                  <a:t>Tabulate with Demographics</a:t>
                </a:r>
              </a:p>
            </p:txBody>
          </p:sp>
          <p:sp>
            <p:nvSpPr>
              <p:cNvPr id="13" name="Rectangle 12"/>
              <p:cNvSpPr/>
              <p:nvPr/>
            </p:nvSpPr>
            <p:spPr>
              <a:xfrm>
                <a:off x="9711418" y="2193152"/>
                <a:ext cx="1148331" cy="800720"/>
              </a:xfrm>
              <a:prstGeom prst="rect">
                <a:avLst/>
              </a:prstGeom>
            </p:spPr>
            <p:txBody>
              <a:bodyPr wrap="none">
                <a:spAutoFit/>
              </a:bodyPr>
              <a:lstStyle/>
              <a:p>
                <a:pPr lvl="0" algn="ctr"/>
                <a:r>
                  <a:rPr lang="en-US" sz="1600" b="1" dirty="0"/>
                  <a:t>Determine </a:t>
                </a:r>
              </a:p>
              <a:p>
                <a:pPr lvl="0" algn="ctr"/>
                <a:r>
                  <a:rPr lang="en-US" sz="1600" b="1" dirty="0"/>
                  <a:t>Personas</a:t>
                </a:r>
              </a:p>
            </p:txBody>
          </p:sp>
        </p:grpSp>
      </p:grpSp>
      <p:sp>
        <p:nvSpPr>
          <p:cNvPr id="5" name="TextBox 4"/>
          <p:cNvSpPr txBox="1"/>
          <p:nvPr/>
        </p:nvSpPr>
        <p:spPr>
          <a:xfrm>
            <a:off x="323850" y="2495550"/>
            <a:ext cx="4312643" cy="1569660"/>
          </a:xfrm>
          <a:prstGeom prst="rect">
            <a:avLst/>
          </a:prstGeom>
          <a:noFill/>
        </p:spPr>
        <p:txBody>
          <a:bodyPr wrap="square" rtlCol="0">
            <a:spAutoFit/>
          </a:bodyPr>
          <a:lstStyle/>
          <a:p>
            <a:r>
              <a:rPr lang="en-US" sz="1600" dirty="0"/>
              <a:t>Once data is collected, K-means clustering is performed using individual respondent data on the attitude questions.  This determines the number of distinct segments, several solutions were investigated to determine 3 distinct segments were the best solution.</a:t>
            </a:r>
          </a:p>
        </p:txBody>
      </p:sp>
      <p:grpSp>
        <p:nvGrpSpPr>
          <p:cNvPr id="271" name="Group 270"/>
          <p:cNvGrpSpPr/>
          <p:nvPr/>
        </p:nvGrpSpPr>
        <p:grpSpPr>
          <a:xfrm>
            <a:off x="5029200" y="4931923"/>
            <a:ext cx="2966936" cy="1781614"/>
            <a:chOff x="4930775" y="2705100"/>
            <a:chExt cx="4448175" cy="4008438"/>
          </a:xfrm>
        </p:grpSpPr>
        <p:sp>
          <p:nvSpPr>
            <p:cNvPr id="73" name="Rectangle 7"/>
            <p:cNvSpPr>
              <a:spLocks noChangeArrowheads="1"/>
            </p:cNvSpPr>
            <p:nvPr/>
          </p:nvSpPr>
          <p:spPr bwMode="auto">
            <a:xfrm>
              <a:off x="5497513" y="3178175"/>
              <a:ext cx="3305175" cy="2951163"/>
            </a:xfrm>
            <a:prstGeom prst="rect">
              <a:avLst/>
            </a:prstGeom>
            <a:noFill/>
            <a:ln w="9525" cap="flat">
              <a:solidFill>
                <a:srgbClr val="80808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8"/>
            <p:cNvSpPr>
              <a:spLocks noChangeShapeType="1"/>
            </p:cNvSpPr>
            <p:nvPr/>
          </p:nvSpPr>
          <p:spPr bwMode="auto">
            <a:xfrm flipV="1">
              <a:off x="7150101" y="3178175"/>
              <a:ext cx="0" cy="2951163"/>
            </a:xfrm>
            <a:prstGeom prst="line">
              <a:avLst/>
            </a:prstGeom>
            <a:noFill/>
            <a:ln w="9525" cap="flat">
              <a:solidFill>
                <a:srgbClr val="89898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9"/>
            <p:cNvSpPr>
              <a:spLocks noEditPoints="1"/>
            </p:cNvSpPr>
            <p:nvPr/>
          </p:nvSpPr>
          <p:spPr bwMode="auto">
            <a:xfrm>
              <a:off x="7113588" y="3178175"/>
              <a:ext cx="73025" cy="2951163"/>
            </a:xfrm>
            <a:custGeom>
              <a:avLst/>
              <a:gdLst>
                <a:gd name="T0" fmla="*/ 0 w 46"/>
                <a:gd name="T1" fmla="*/ 1859 h 1859"/>
                <a:gd name="T2" fmla="*/ 46 w 46"/>
                <a:gd name="T3" fmla="*/ 1859 h 1859"/>
                <a:gd name="T4" fmla="*/ 0 w 46"/>
                <a:gd name="T5" fmla="*/ 1648 h 1859"/>
                <a:gd name="T6" fmla="*/ 46 w 46"/>
                <a:gd name="T7" fmla="*/ 1648 h 1859"/>
                <a:gd name="T8" fmla="*/ 0 w 46"/>
                <a:gd name="T9" fmla="*/ 1444 h 1859"/>
                <a:gd name="T10" fmla="*/ 46 w 46"/>
                <a:gd name="T11" fmla="*/ 1444 h 1859"/>
                <a:gd name="T12" fmla="*/ 0 w 46"/>
                <a:gd name="T13" fmla="*/ 1239 h 1859"/>
                <a:gd name="T14" fmla="*/ 46 w 46"/>
                <a:gd name="T15" fmla="*/ 1239 h 1859"/>
                <a:gd name="T16" fmla="*/ 0 w 46"/>
                <a:gd name="T17" fmla="*/ 1035 h 1859"/>
                <a:gd name="T18" fmla="*/ 46 w 46"/>
                <a:gd name="T19" fmla="*/ 1035 h 1859"/>
                <a:gd name="T20" fmla="*/ 0 w 46"/>
                <a:gd name="T21" fmla="*/ 824 h 1859"/>
                <a:gd name="T22" fmla="*/ 46 w 46"/>
                <a:gd name="T23" fmla="*/ 824 h 1859"/>
                <a:gd name="T24" fmla="*/ 0 w 46"/>
                <a:gd name="T25" fmla="*/ 620 h 1859"/>
                <a:gd name="T26" fmla="*/ 46 w 46"/>
                <a:gd name="T27" fmla="*/ 620 h 1859"/>
                <a:gd name="T28" fmla="*/ 0 w 46"/>
                <a:gd name="T29" fmla="*/ 415 h 1859"/>
                <a:gd name="T30" fmla="*/ 46 w 46"/>
                <a:gd name="T31" fmla="*/ 415 h 1859"/>
                <a:gd name="T32" fmla="*/ 0 w 46"/>
                <a:gd name="T33" fmla="*/ 205 h 1859"/>
                <a:gd name="T34" fmla="*/ 46 w 46"/>
                <a:gd name="T35" fmla="*/ 205 h 1859"/>
                <a:gd name="T36" fmla="*/ 0 w 46"/>
                <a:gd name="T37" fmla="*/ 0 h 1859"/>
                <a:gd name="T38" fmla="*/ 46 w 46"/>
                <a:gd name="T39" fmla="*/ 0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59">
                  <a:moveTo>
                    <a:pt x="0" y="1859"/>
                  </a:moveTo>
                  <a:lnTo>
                    <a:pt x="46" y="1859"/>
                  </a:lnTo>
                  <a:moveTo>
                    <a:pt x="0" y="1648"/>
                  </a:moveTo>
                  <a:lnTo>
                    <a:pt x="46" y="1648"/>
                  </a:lnTo>
                  <a:moveTo>
                    <a:pt x="0" y="1444"/>
                  </a:moveTo>
                  <a:lnTo>
                    <a:pt x="46" y="1444"/>
                  </a:lnTo>
                  <a:moveTo>
                    <a:pt x="0" y="1239"/>
                  </a:moveTo>
                  <a:lnTo>
                    <a:pt x="46" y="1239"/>
                  </a:lnTo>
                  <a:moveTo>
                    <a:pt x="0" y="1035"/>
                  </a:moveTo>
                  <a:lnTo>
                    <a:pt x="46" y="1035"/>
                  </a:lnTo>
                  <a:moveTo>
                    <a:pt x="0" y="824"/>
                  </a:moveTo>
                  <a:lnTo>
                    <a:pt x="46" y="824"/>
                  </a:lnTo>
                  <a:moveTo>
                    <a:pt x="0" y="620"/>
                  </a:moveTo>
                  <a:lnTo>
                    <a:pt x="46" y="620"/>
                  </a:lnTo>
                  <a:moveTo>
                    <a:pt x="0" y="415"/>
                  </a:moveTo>
                  <a:lnTo>
                    <a:pt x="46" y="415"/>
                  </a:lnTo>
                  <a:moveTo>
                    <a:pt x="0" y="205"/>
                  </a:moveTo>
                  <a:lnTo>
                    <a:pt x="46" y="205"/>
                  </a:lnTo>
                  <a:moveTo>
                    <a:pt x="0" y="0"/>
                  </a:moveTo>
                  <a:lnTo>
                    <a:pt x="46" y="0"/>
                  </a:lnTo>
                </a:path>
              </a:pathLst>
            </a:custGeom>
            <a:noFill/>
            <a:ln w="9525" cap="flat">
              <a:solidFill>
                <a:srgbClr val="89898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0"/>
            <p:cNvSpPr>
              <a:spLocks noChangeShapeType="1"/>
            </p:cNvSpPr>
            <p:nvPr/>
          </p:nvSpPr>
          <p:spPr bwMode="auto">
            <a:xfrm>
              <a:off x="5497513" y="4486275"/>
              <a:ext cx="3305175" cy="0"/>
            </a:xfrm>
            <a:prstGeom prst="line">
              <a:avLst/>
            </a:prstGeom>
            <a:noFill/>
            <a:ln w="9525" cap="flat">
              <a:solidFill>
                <a:srgbClr val="89898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1"/>
            <p:cNvSpPr>
              <a:spLocks noEditPoints="1"/>
            </p:cNvSpPr>
            <p:nvPr/>
          </p:nvSpPr>
          <p:spPr bwMode="auto">
            <a:xfrm>
              <a:off x="5497513" y="4459287"/>
              <a:ext cx="3305175" cy="65088"/>
            </a:xfrm>
            <a:custGeom>
              <a:avLst/>
              <a:gdLst>
                <a:gd name="T0" fmla="*/ 0 w 2082"/>
                <a:gd name="T1" fmla="*/ 0 h 41"/>
                <a:gd name="T2" fmla="*/ 0 w 2082"/>
                <a:gd name="T3" fmla="*/ 41 h 41"/>
                <a:gd name="T4" fmla="*/ 210 w 2082"/>
                <a:gd name="T5" fmla="*/ 0 h 41"/>
                <a:gd name="T6" fmla="*/ 210 w 2082"/>
                <a:gd name="T7" fmla="*/ 41 h 41"/>
                <a:gd name="T8" fmla="*/ 415 w 2082"/>
                <a:gd name="T9" fmla="*/ 0 h 41"/>
                <a:gd name="T10" fmla="*/ 415 w 2082"/>
                <a:gd name="T11" fmla="*/ 41 h 41"/>
                <a:gd name="T12" fmla="*/ 626 w 2082"/>
                <a:gd name="T13" fmla="*/ 0 h 41"/>
                <a:gd name="T14" fmla="*/ 626 w 2082"/>
                <a:gd name="T15" fmla="*/ 41 h 41"/>
                <a:gd name="T16" fmla="*/ 831 w 2082"/>
                <a:gd name="T17" fmla="*/ 0 h 41"/>
                <a:gd name="T18" fmla="*/ 831 w 2082"/>
                <a:gd name="T19" fmla="*/ 41 h 41"/>
                <a:gd name="T20" fmla="*/ 1041 w 2082"/>
                <a:gd name="T21" fmla="*/ 0 h 41"/>
                <a:gd name="T22" fmla="*/ 1041 w 2082"/>
                <a:gd name="T23" fmla="*/ 41 h 41"/>
                <a:gd name="T24" fmla="*/ 1246 w 2082"/>
                <a:gd name="T25" fmla="*/ 0 h 41"/>
                <a:gd name="T26" fmla="*/ 1246 w 2082"/>
                <a:gd name="T27" fmla="*/ 41 h 41"/>
                <a:gd name="T28" fmla="*/ 1456 w 2082"/>
                <a:gd name="T29" fmla="*/ 0 h 41"/>
                <a:gd name="T30" fmla="*/ 1456 w 2082"/>
                <a:gd name="T31" fmla="*/ 41 h 41"/>
                <a:gd name="T32" fmla="*/ 1667 w 2082"/>
                <a:gd name="T33" fmla="*/ 0 h 41"/>
                <a:gd name="T34" fmla="*/ 1667 w 2082"/>
                <a:gd name="T35" fmla="*/ 41 h 41"/>
                <a:gd name="T36" fmla="*/ 1872 w 2082"/>
                <a:gd name="T37" fmla="*/ 0 h 41"/>
                <a:gd name="T38" fmla="*/ 1872 w 2082"/>
                <a:gd name="T39" fmla="*/ 41 h 41"/>
                <a:gd name="T40" fmla="*/ 2082 w 2082"/>
                <a:gd name="T41" fmla="*/ 0 h 41"/>
                <a:gd name="T42" fmla="*/ 2082 w 2082"/>
                <a:gd name="T4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2" h="41">
                  <a:moveTo>
                    <a:pt x="0" y="0"/>
                  </a:moveTo>
                  <a:lnTo>
                    <a:pt x="0" y="41"/>
                  </a:lnTo>
                  <a:moveTo>
                    <a:pt x="210" y="0"/>
                  </a:moveTo>
                  <a:lnTo>
                    <a:pt x="210" y="41"/>
                  </a:lnTo>
                  <a:moveTo>
                    <a:pt x="415" y="0"/>
                  </a:moveTo>
                  <a:lnTo>
                    <a:pt x="415" y="41"/>
                  </a:lnTo>
                  <a:moveTo>
                    <a:pt x="626" y="0"/>
                  </a:moveTo>
                  <a:lnTo>
                    <a:pt x="626" y="41"/>
                  </a:lnTo>
                  <a:moveTo>
                    <a:pt x="831" y="0"/>
                  </a:moveTo>
                  <a:lnTo>
                    <a:pt x="831" y="41"/>
                  </a:lnTo>
                  <a:moveTo>
                    <a:pt x="1041" y="0"/>
                  </a:moveTo>
                  <a:lnTo>
                    <a:pt x="1041" y="41"/>
                  </a:lnTo>
                  <a:moveTo>
                    <a:pt x="1246" y="0"/>
                  </a:moveTo>
                  <a:lnTo>
                    <a:pt x="1246" y="41"/>
                  </a:lnTo>
                  <a:moveTo>
                    <a:pt x="1456" y="0"/>
                  </a:moveTo>
                  <a:lnTo>
                    <a:pt x="1456" y="41"/>
                  </a:lnTo>
                  <a:moveTo>
                    <a:pt x="1667" y="0"/>
                  </a:moveTo>
                  <a:lnTo>
                    <a:pt x="1667" y="41"/>
                  </a:lnTo>
                  <a:moveTo>
                    <a:pt x="1872" y="0"/>
                  </a:moveTo>
                  <a:lnTo>
                    <a:pt x="1872" y="41"/>
                  </a:lnTo>
                  <a:moveTo>
                    <a:pt x="2082" y="0"/>
                  </a:moveTo>
                  <a:lnTo>
                    <a:pt x="2082" y="41"/>
                  </a:lnTo>
                </a:path>
              </a:pathLst>
            </a:custGeom>
            <a:noFill/>
            <a:ln w="9525" cap="flat">
              <a:solidFill>
                <a:srgbClr val="89898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2"/>
            <p:cNvSpPr>
              <a:spLocks/>
            </p:cNvSpPr>
            <p:nvPr/>
          </p:nvSpPr>
          <p:spPr bwMode="auto">
            <a:xfrm>
              <a:off x="5803901" y="3327400"/>
              <a:ext cx="1681163" cy="1474788"/>
            </a:xfrm>
            <a:custGeom>
              <a:avLst/>
              <a:gdLst>
                <a:gd name="T0" fmla="*/ 0 w 1059"/>
                <a:gd name="T1" fmla="*/ 508 h 929"/>
                <a:gd name="T2" fmla="*/ 12 w 1059"/>
                <a:gd name="T3" fmla="*/ 561 h 929"/>
                <a:gd name="T4" fmla="*/ 23 w 1059"/>
                <a:gd name="T5" fmla="*/ 608 h 929"/>
                <a:gd name="T6" fmla="*/ 41 w 1059"/>
                <a:gd name="T7" fmla="*/ 648 h 929"/>
                <a:gd name="T8" fmla="*/ 64 w 1059"/>
                <a:gd name="T9" fmla="*/ 695 h 929"/>
                <a:gd name="T10" fmla="*/ 93 w 1059"/>
                <a:gd name="T11" fmla="*/ 736 h 929"/>
                <a:gd name="T12" fmla="*/ 129 w 1059"/>
                <a:gd name="T13" fmla="*/ 777 h 929"/>
                <a:gd name="T14" fmla="*/ 170 w 1059"/>
                <a:gd name="T15" fmla="*/ 812 h 929"/>
                <a:gd name="T16" fmla="*/ 210 w 1059"/>
                <a:gd name="T17" fmla="*/ 841 h 929"/>
                <a:gd name="T18" fmla="*/ 257 w 1059"/>
                <a:gd name="T19" fmla="*/ 865 h 929"/>
                <a:gd name="T20" fmla="*/ 304 w 1059"/>
                <a:gd name="T21" fmla="*/ 888 h 929"/>
                <a:gd name="T22" fmla="*/ 357 w 1059"/>
                <a:gd name="T23" fmla="*/ 906 h 929"/>
                <a:gd name="T24" fmla="*/ 409 w 1059"/>
                <a:gd name="T25" fmla="*/ 923 h 929"/>
                <a:gd name="T26" fmla="*/ 468 w 1059"/>
                <a:gd name="T27" fmla="*/ 929 h 929"/>
                <a:gd name="T28" fmla="*/ 521 w 1059"/>
                <a:gd name="T29" fmla="*/ 929 h 929"/>
                <a:gd name="T30" fmla="*/ 579 w 1059"/>
                <a:gd name="T31" fmla="*/ 929 h 929"/>
                <a:gd name="T32" fmla="*/ 632 w 1059"/>
                <a:gd name="T33" fmla="*/ 923 h 929"/>
                <a:gd name="T34" fmla="*/ 684 w 1059"/>
                <a:gd name="T35" fmla="*/ 911 h 929"/>
                <a:gd name="T36" fmla="*/ 737 w 1059"/>
                <a:gd name="T37" fmla="*/ 894 h 929"/>
                <a:gd name="T38" fmla="*/ 790 w 1059"/>
                <a:gd name="T39" fmla="*/ 871 h 929"/>
                <a:gd name="T40" fmla="*/ 836 w 1059"/>
                <a:gd name="T41" fmla="*/ 841 h 929"/>
                <a:gd name="T42" fmla="*/ 877 w 1059"/>
                <a:gd name="T43" fmla="*/ 812 h 929"/>
                <a:gd name="T44" fmla="*/ 918 w 1059"/>
                <a:gd name="T45" fmla="*/ 777 h 929"/>
                <a:gd name="T46" fmla="*/ 953 w 1059"/>
                <a:gd name="T47" fmla="*/ 742 h 929"/>
                <a:gd name="T48" fmla="*/ 983 w 1059"/>
                <a:gd name="T49" fmla="*/ 701 h 929"/>
                <a:gd name="T50" fmla="*/ 1012 w 1059"/>
                <a:gd name="T51" fmla="*/ 654 h 929"/>
                <a:gd name="T52" fmla="*/ 1029 w 1059"/>
                <a:gd name="T53" fmla="*/ 608 h 929"/>
                <a:gd name="T54" fmla="*/ 1047 w 1059"/>
                <a:gd name="T55" fmla="*/ 561 h 929"/>
                <a:gd name="T56" fmla="*/ 1059 w 1059"/>
                <a:gd name="T57" fmla="*/ 514 h 929"/>
                <a:gd name="T58" fmla="*/ 1059 w 1059"/>
                <a:gd name="T59" fmla="*/ 461 h 929"/>
                <a:gd name="T60" fmla="*/ 1059 w 1059"/>
                <a:gd name="T61" fmla="*/ 415 h 929"/>
                <a:gd name="T62" fmla="*/ 1047 w 1059"/>
                <a:gd name="T63" fmla="*/ 368 h 929"/>
                <a:gd name="T64" fmla="*/ 1035 w 1059"/>
                <a:gd name="T65" fmla="*/ 321 h 929"/>
                <a:gd name="T66" fmla="*/ 1018 w 1059"/>
                <a:gd name="T67" fmla="*/ 274 h 929"/>
                <a:gd name="T68" fmla="*/ 988 w 1059"/>
                <a:gd name="T69" fmla="*/ 228 h 929"/>
                <a:gd name="T70" fmla="*/ 959 w 1059"/>
                <a:gd name="T71" fmla="*/ 187 h 929"/>
                <a:gd name="T72" fmla="*/ 924 w 1059"/>
                <a:gd name="T73" fmla="*/ 152 h 929"/>
                <a:gd name="T74" fmla="*/ 889 w 1059"/>
                <a:gd name="T75" fmla="*/ 117 h 929"/>
                <a:gd name="T76" fmla="*/ 842 w 1059"/>
                <a:gd name="T77" fmla="*/ 87 h 929"/>
                <a:gd name="T78" fmla="*/ 795 w 1059"/>
                <a:gd name="T79" fmla="*/ 58 h 929"/>
                <a:gd name="T80" fmla="*/ 749 w 1059"/>
                <a:gd name="T81" fmla="*/ 35 h 929"/>
                <a:gd name="T82" fmla="*/ 696 w 1059"/>
                <a:gd name="T83" fmla="*/ 17 h 929"/>
                <a:gd name="T84" fmla="*/ 643 w 1059"/>
                <a:gd name="T85" fmla="*/ 5 h 929"/>
                <a:gd name="T86" fmla="*/ 591 w 1059"/>
                <a:gd name="T87" fmla="*/ 0 h 929"/>
                <a:gd name="T88" fmla="*/ 532 w 1059"/>
                <a:gd name="T89" fmla="*/ 0 h 929"/>
                <a:gd name="T90" fmla="*/ 480 w 1059"/>
                <a:gd name="T91" fmla="*/ 0 h 929"/>
                <a:gd name="T92" fmla="*/ 421 w 1059"/>
                <a:gd name="T93" fmla="*/ 11 h 929"/>
                <a:gd name="T94" fmla="*/ 368 w 1059"/>
                <a:gd name="T95" fmla="*/ 23 h 929"/>
                <a:gd name="T96" fmla="*/ 316 w 1059"/>
                <a:gd name="T97" fmla="*/ 41 h 929"/>
                <a:gd name="T98" fmla="*/ 269 w 1059"/>
                <a:gd name="T99" fmla="*/ 64 h 929"/>
                <a:gd name="T100" fmla="*/ 222 w 1059"/>
                <a:gd name="T101" fmla="*/ 87 h 929"/>
                <a:gd name="T102" fmla="*/ 175 w 1059"/>
                <a:gd name="T103" fmla="*/ 122 h 929"/>
                <a:gd name="T104" fmla="*/ 134 w 1059"/>
                <a:gd name="T105" fmla="*/ 157 h 929"/>
                <a:gd name="T106" fmla="*/ 99 w 1059"/>
                <a:gd name="T107" fmla="*/ 193 h 929"/>
                <a:gd name="T108" fmla="*/ 70 w 1059"/>
                <a:gd name="T109" fmla="*/ 233 h 929"/>
                <a:gd name="T110" fmla="*/ 47 w 1059"/>
                <a:gd name="T111" fmla="*/ 280 h 929"/>
                <a:gd name="T112" fmla="*/ 29 w 1059"/>
                <a:gd name="T113" fmla="*/ 327 h 929"/>
                <a:gd name="T114" fmla="*/ 12 w 1059"/>
                <a:gd name="T115" fmla="*/ 374 h 929"/>
                <a:gd name="T116" fmla="*/ 6 w 1059"/>
                <a:gd name="T117" fmla="*/ 420 h 929"/>
                <a:gd name="T118" fmla="*/ 0 w 1059"/>
                <a:gd name="T119" fmla="*/ 47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9" h="929">
                  <a:moveTo>
                    <a:pt x="0" y="473"/>
                  </a:moveTo>
                  <a:lnTo>
                    <a:pt x="0" y="479"/>
                  </a:lnTo>
                  <a:lnTo>
                    <a:pt x="0" y="491"/>
                  </a:lnTo>
                  <a:lnTo>
                    <a:pt x="0" y="502"/>
                  </a:lnTo>
                  <a:lnTo>
                    <a:pt x="0" y="508"/>
                  </a:lnTo>
                  <a:lnTo>
                    <a:pt x="6" y="520"/>
                  </a:lnTo>
                  <a:lnTo>
                    <a:pt x="6" y="532"/>
                  </a:lnTo>
                  <a:lnTo>
                    <a:pt x="6" y="537"/>
                  </a:lnTo>
                  <a:lnTo>
                    <a:pt x="6" y="549"/>
                  </a:lnTo>
                  <a:lnTo>
                    <a:pt x="12" y="561"/>
                  </a:lnTo>
                  <a:lnTo>
                    <a:pt x="12" y="567"/>
                  </a:lnTo>
                  <a:lnTo>
                    <a:pt x="12" y="578"/>
                  </a:lnTo>
                  <a:lnTo>
                    <a:pt x="17" y="584"/>
                  </a:lnTo>
                  <a:lnTo>
                    <a:pt x="17" y="596"/>
                  </a:lnTo>
                  <a:lnTo>
                    <a:pt x="23" y="608"/>
                  </a:lnTo>
                  <a:lnTo>
                    <a:pt x="29" y="613"/>
                  </a:lnTo>
                  <a:lnTo>
                    <a:pt x="29" y="625"/>
                  </a:lnTo>
                  <a:lnTo>
                    <a:pt x="35" y="631"/>
                  </a:lnTo>
                  <a:lnTo>
                    <a:pt x="35" y="643"/>
                  </a:lnTo>
                  <a:lnTo>
                    <a:pt x="41" y="648"/>
                  </a:lnTo>
                  <a:lnTo>
                    <a:pt x="47" y="660"/>
                  </a:lnTo>
                  <a:lnTo>
                    <a:pt x="53" y="672"/>
                  </a:lnTo>
                  <a:lnTo>
                    <a:pt x="58" y="678"/>
                  </a:lnTo>
                  <a:lnTo>
                    <a:pt x="58" y="689"/>
                  </a:lnTo>
                  <a:lnTo>
                    <a:pt x="64" y="695"/>
                  </a:lnTo>
                  <a:lnTo>
                    <a:pt x="70" y="701"/>
                  </a:lnTo>
                  <a:lnTo>
                    <a:pt x="76" y="713"/>
                  </a:lnTo>
                  <a:lnTo>
                    <a:pt x="82" y="719"/>
                  </a:lnTo>
                  <a:lnTo>
                    <a:pt x="88" y="730"/>
                  </a:lnTo>
                  <a:lnTo>
                    <a:pt x="93" y="736"/>
                  </a:lnTo>
                  <a:lnTo>
                    <a:pt x="99" y="742"/>
                  </a:lnTo>
                  <a:lnTo>
                    <a:pt x="111" y="754"/>
                  </a:lnTo>
                  <a:lnTo>
                    <a:pt x="117" y="759"/>
                  </a:lnTo>
                  <a:lnTo>
                    <a:pt x="123" y="765"/>
                  </a:lnTo>
                  <a:lnTo>
                    <a:pt x="129" y="777"/>
                  </a:lnTo>
                  <a:lnTo>
                    <a:pt x="134" y="783"/>
                  </a:lnTo>
                  <a:lnTo>
                    <a:pt x="146" y="789"/>
                  </a:lnTo>
                  <a:lnTo>
                    <a:pt x="152" y="795"/>
                  </a:lnTo>
                  <a:lnTo>
                    <a:pt x="158" y="800"/>
                  </a:lnTo>
                  <a:lnTo>
                    <a:pt x="170" y="812"/>
                  </a:lnTo>
                  <a:lnTo>
                    <a:pt x="175" y="818"/>
                  </a:lnTo>
                  <a:lnTo>
                    <a:pt x="187" y="824"/>
                  </a:lnTo>
                  <a:lnTo>
                    <a:pt x="193" y="830"/>
                  </a:lnTo>
                  <a:lnTo>
                    <a:pt x="205" y="835"/>
                  </a:lnTo>
                  <a:lnTo>
                    <a:pt x="210" y="841"/>
                  </a:lnTo>
                  <a:lnTo>
                    <a:pt x="222" y="847"/>
                  </a:lnTo>
                  <a:lnTo>
                    <a:pt x="228" y="853"/>
                  </a:lnTo>
                  <a:lnTo>
                    <a:pt x="240" y="859"/>
                  </a:lnTo>
                  <a:lnTo>
                    <a:pt x="246" y="865"/>
                  </a:lnTo>
                  <a:lnTo>
                    <a:pt x="257" y="865"/>
                  </a:lnTo>
                  <a:lnTo>
                    <a:pt x="269" y="871"/>
                  </a:lnTo>
                  <a:lnTo>
                    <a:pt x="275" y="876"/>
                  </a:lnTo>
                  <a:lnTo>
                    <a:pt x="287" y="882"/>
                  </a:lnTo>
                  <a:lnTo>
                    <a:pt x="298" y="888"/>
                  </a:lnTo>
                  <a:lnTo>
                    <a:pt x="304" y="888"/>
                  </a:lnTo>
                  <a:lnTo>
                    <a:pt x="316" y="894"/>
                  </a:lnTo>
                  <a:lnTo>
                    <a:pt x="327" y="900"/>
                  </a:lnTo>
                  <a:lnTo>
                    <a:pt x="339" y="900"/>
                  </a:lnTo>
                  <a:lnTo>
                    <a:pt x="345" y="906"/>
                  </a:lnTo>
                  <a:lnTo>
                    <a:pt x="357" y="906"/>
                  </a:lnTo>
                  <a:lnTo>
                    <a:pt x="368" y="911"/>
                  </a:lnTo>
                  <a:lnTo>
                    <a:pt x="380" y="911"/>
                  </a:lnTo>
                  <a:lnTo>
                    <a:pt x="392" y="917"/>
                  </a:lnTo>
                  <a:lnTo>
                    <a:pt x="398" y="917"/>
                  </a:lnTo>
                  <a:lnTo>
                    <a:pt x="409" y="923"/>
                  </a:lnTo>
                  <a:lnTo>
                    <a:pt x="421" y="923"/>
                  </a:lnTo>
                  <a:lnTo>
                    <a:pt x="433" y="923"/>
                  </a:lnTo>
                  <a:lnTo>
                    <a:pt x="444" y="929"/>
                  </a:lnTo>
                  <a:lnTo>
                    <a:pt x="456" y="929"/>
                  </a:lnTo>
                  <a:lnTo>
                    <a:pt x="468" y="929"/>
                  </a:lnTo>
                  <a:lnTo>
                    <a:pt x="480" y="929"/>
                  </a:lnTo>
                  <a:lnTo>
                    <a:pt x="485" y="929"/>
                  </a:lnTo>
                  <a:lnTo>
                    <a:pt x="497" y="929"/>
                  </a:lnTo>
                  <a:lnTo>
                    <a:pt x="509" y="929"/>
                  </a:lnTo>
                  <a:lnTo>
                    <a:pt x="521" y="929"/>
                  </a:lnTo>
                  <a:lnTo>
                    <a:pt x="532" y="929"/>
                  </a:lnTo>
                  <a:lnTo>
                    <a:pt x="544" y="929"/>
                  </a:lnTo>
                  <a:lnTo>
                    <a:pt x="556" y="929"/>
                  </a:lnTo>
                  <a:lnTo>
                    <a:pt x="567" y="929"/>
                  </a:lnTo>
                  <a:lnTo>
                    <a:pt x="579" y="929"/>
                  </a:lnTo>
                  <a:lnTo>
                    <a:pt x="591" y="929"/>
                  </a:lnTo>
                  <a:lnTo>
                    <a:pt x="597" y="929"/>
                  </a:lnTo>
                  <a:lnTo>
                    <a:pt x="608" y="923"/>
                  </a:lnTo>
                  <a:lnTo>
                    <a:pt x="620" y="923"/>
                  </a:lnTo>
                  <a:lnTo>
                    <a:pt x="632" y="923"/>
                  </a:lnTo>
                  <a:lnTo>
                    <a:pt x="643" y="917"/>
                  </a:lnTo>
                  <a:lnTo>
                    <a:pt x="655" y="917"/>
                  </a:lnTo>
                  <a:lnTo>
                    <a:pt x="667" y="917"/>
                  </a:lnTo>
                  <a:lnTo>
                    <a:pt x="673" y="911"/>
                  </a:lnTo>
                  <a:lnTo>
                    <a:pt x="684" y="911"/>
                  </a:lnTo>
                  <a:lnTo>
                    <a:pt x="696" y="906"/>
                  </a:lnTo>
                  <a:lnTo>
                    <a:pt x="708" y="900"/>
                  </a:lnTo>
                  <a:lnTo>
                    <a:pt x="719" y="900"/>
                  </a:lnTo>
                  <a:lnTo>
                    <a:pt x="725" y="894"/>
                  </a:lnTo>
                  <a:lnTo>
                    <a:pt x="737" y="894"/>
                  </a:lnTo>
                  <a:lnTo>
                    <a:pt x="749" y="888"/>
                  </a:lnTo>
                  <a:lnTo>
                    <a:pt x="760" y="882"/>
                  </a:lnTo>
                  <a:lnTo>
                    <a:pt x="766" y="876"/>
                  </a:lnTo>
                  <a:lnTo>
                    <a:pt x="778" y="876"/>
                  </a:lnTo>
                  <a:lnTo>
                    <a:pt x="790" y="871"/>
                  </a:lnTo>
                  <a:lnTo>
                    <a:pt x="795" y="865"/>
                  </a:lnTo>
                  <a:lnTo>
                    <a:pt x="807" y="859"/>
                  </a:lnTo>
                  <a:lnTo>
                    <a:pt x="819" y="853"/>
                  </a:lnTo>
                  <a:lnTo>
                    <a:pt x="825" y="847"/>
                  </a:lnTo>
                  <a:lnTo>
                    <a:pt x="836" y="841"/>
                  </a:lnTo>
                  <a:lnTo>
                    <a:pt x="842" y="835"/>
                  </a:lnTo>
                  <a:lnTo>
                    <a:pt x="854" y="830"/>
                  </a:lnTo>
                  <a:lnTo>
                    <a:pt x="860" y="824"/>
                  </a:lnTo>
                  <a:lnTo>
                    <a:pt x="871" y="818"/>
                  </a:lnTo>
                  <a:lnTo>
                    <a:pt x="877" y="812"/>
                  </a:lnTo>
                  <a:lnTo>
                    <a:pt x="889" y="806"/>
                  </a:lnTo>
                  <a:lnTo>
                    <a:pt x="895" y="800"/>
                  </a:lnTo>
                  <a:lnTo>
                    <a:pt x="901" y="795"/>
                  </a:lnTo>
                  <a:lnTo>
                    <a:pt x="912" y="783"/>
                  </a:lnTo>
                  <a:lnTo>
                    <a:pt x="918" y="777"/>
                  </a:lnTo>
                  <a:lnTo>
                    <a:pt x="924" y="771"/>
                  </a:lnTo>
                  <a:lnTo>
                    <a:pt x="936" y="765"/>
                  </a:lnTo>
                  <a:lnTo>
                    <a:pt x="942" y="754"/>
                  </a:lnTo>
                  <a:lnTo>
                    <a:pt x="948" y="748"/>
                  </a:lnTo>
                  <a:lnTo>
                    <a:pt x="953" y="742"/>
                  </a:lnTo>
                  <a:lnTo>
                    <a:pt x="959" y="730"/>
                  </a:lnTo>
                  <a:lnTo>
                    <a:pt x="965" y="724"/>
                  </a:lnTo>
                  <a:lnTo>
                    <a:pt x="971" y="713"/>
                  </a:lnTo>
                  <a:lnTo>
                    <a:pt x="977" y="707"/>
                  </a:lnTo>
                  <a:lnTo>
                    <a:pt x="983" y="701"/>
                  </a:lnTo>
                  <a:lnTo>
                    <a:pt x="988" y="689"/>
                  </a:lnTo>
                  <a:lnTo>
                    <a:pt x="994" y="683"/>
                  </a:lnTo>
                  <a:lnTo>
                    <a:pt x="1000" y="672"/>
                  </a:lnTo>
                  <a:lnTo>
                    <a:pt x="1006" y="666"/>
                  </a:lnTo>
                  <a:lnTo>
                    <a:pt x="1012" y="654"/>
                  </a:lnTo>
                  <a:lnTo>
                    <a:pt x="1018" y="648"/>
                  </a:lnTo>
                  <a:lnTo>
                    <a:pt x="1018" y="637"/>
                  </a:lnTo>
                  <a:lnTo>
                    <a:pt x="1024" y="625"/>
                  </a:lnTo>
                  <a:lnTo>
                    <a:pt x="1029" y="619"/>
                  </a:lnTo>
                  <a:lnTo>
                    <a:pt x="1029" y="608"/>
                  </a:lnTo>
                  <a:lnTo>
                    <a:pt x="1035" y="602"/>
                  </a:lnTo>
                  <a:lnTo>
                    <a:pt x="1041" y="590"/>
                  </a:lnTo>
                  <a:lnTo>
                    <a:pt x="1041" y="578"/>
                  </a:lnTo>
                  <a:lnTo>
                    <a:pt x="1041" y="572"/>
                  </a:lnTo>
                  <a:lnTo>
                    <a:pt x="1047" y="561"/>
                  </a:lnTo>
                  <a:lnTo>
                    <a:pt x="1047" y="549"/>
                  </a:lnTo>
                  <a:lnTo>
                    <a:pt x="1053" y="543"/>
                  </a:lnTo>
                  <a:lnTo>
                    <a:pt x="1053" y="532"/>
                  </a:lnTo>
                  <a:lnTo>
                    <a:pt x="1053" y="520"/>
                  </a:lnTo>
                  <a:lnTo>
                    <a:pt x="1059" y="514"/>
                  </a:lnTo>
                  <a:lnTo>
                    <a:pt x="1059" y="502"/>
                  </a:lnTo>
                  <a:lnTo>
                    <a:pt x="1059" y="491"/>
                  </a:lnTo>
                  <a:lnTo>
                    <a:pt x="1059" y="485"/>
                  </a:lnTo>
                  <a:lnTo>
                    <a:pt x="1059" y="473"/>
                  </a:lnTo>
                  <a:lnTo>
                    <a:pt x="1059" y="461"/>
                  </a:lnTo>
                  <a:lnTo>
                    <a:pt x="1059" y="456"/>
                  </a:lnTo>
                  <a:lnTo>
                    <a:pt x="1059" y="444"/>
                  </a:lnTo>
                  <a:lnTo>
                    <a:pt x="1059" y="432"/>
                  </a:lnTo>
                  <a:lnTo>
                    <a:pt x="1059" y="426"/>
                  </a:lnTo>
                  <a:lnTo>
                    <a:pt x="1059" y="415"/>
                  </a:lnTo>
                  <a:lnTo>
                    <a:pt x="1059" y="403"/>
                  </a:lnTo>
                  <a:lnTo>
                    <a:pt x="1053" y="397"/>
                  </a:lnTo>
                  <a:lnTo>
                    <a:pt x="1053" y="385"/>
                  </a:lnTo>
                  <a:lnTo>
                    <a:pt x="1053" y="374"/>
                  </a:lnTo>
                  <a:lnTo>
                    <a:pt x="1047" y="368"/>
                  </a:lnTo>
                  <a:lnTo>
                    <a:pt x="1047" y="356"/>
                  </a:lnTo>
                  <a:lnTo>
                    <a:pt x="1041" y="350"/>
                  </a:lnTo>
                  <a:lnTo>
                    <a:pt x="1041" y="339"/>
                  </a:lnTo>
                  <a:lnTo>
                    <a:pt x="1041" y="327"/>
                  </a:lnTo>
                  <a:lnTo>
                    <a:pt x="1035" y="321"/>
                  </a:lnTo>
                  <a:lnTo>
                    <a:pt x="1029" y="309"/>
                  </a:lnTo>
                  <a:lnTo>
                    <a:pt x="1029" y="304"/>
                  </a:lnTo>
                  <a:lnTo>
                    <a:pt x="1024" y="292"/>
                  </a:lnTo>
                  <a:lnTo>
                    <a:pt x="1018" y="280"/>
                  </a:lnTo>
                  <a:lnTo>
                    <a:pt x="1018" y="274"/>
                  </a:lnTo>
                  <a:lnTo>
                    <a:pt x="1012" y="263"/>
                  </a:lnTo>
                  <a:lnTo>
                    <a:pt x="1006" y="257"/>
                  </a:lnTo>
                  <a:lnTo>
                    <a:pt x="1000" y="245"/>
                  </a:lnTo>
                  <a:lnTo>
                    <a:pt x="994" y="239"/>
                  </a:lnTo>
                  <a:lnTo>
                    <a:pt x="988" y="228"/>
                  </a:lnTo>
                  <a:lnTo>
                    <a:pt x="983" y="222"/>
                  </a:lnTo>
                  <a:lnTo>
                    <a:pt x="977" y="216"/>
                  </a:lnTo>
                  <a:lnTo>
                    <a:pt x="971" y="204"/>
                  </a:lnTo>
                  <a:lnTo>
                    <a:pt x="965" y="198"/>
                  </a:lnTo>
                  <a:lnTo>
                    <a:pt x="959" y="187"/>
                  </a:lnTo>
                  <a:lnTo>
                    <a:pt x="953" y="181"/>
                  </a:lnTo>
                  <a:lnTo>
                    <a:pt x="948" y="175"/>
                  </a:lnTo>
                  <a:lnTo>
                    <a:pt x="942" y="163"/>
                  </a:lnTo>
                  <a:lnTo>
                    <a:pt x="936" y="157"/>
                  </a:lnTo>
                  <a:lnTo>
                    <a:pt x="924" y="152"/>
                  </a:lnTo>
                  <a:lnTo>
                    <a:pt x="918" y="146"/>
                  </a:lnTo>
                  <a:lnTo>
                    <a:pt x="912" y="134"/>
                  </a:lnTo>
                  <a:lnTo>
                    <a:pt x="901" y="128"/>
                  </a:lnTo>
                  <a:lnTo>
                    <a:pt x="895" y="122"/>
                  </a:lnTo>
                  <a:lnTo>
                    <a:pt x="889" y="117"/>
                  </a:lnTo>
                  <a:lnTo>
                    <a:pt x="877" y="111"/>
                  </a:lnTo>
                  <a:lnTo>
                    <a:pt x="871" y="105"/>
                  </a:lnTo>
                  <a:lnTo>
                    <a:pt x="860" y="99"/>
                  </a:lnTo>
                  <a:lnTo>
                    <a:pt x="854" y="93"/>
                  </a:lnTo>
                  <a:lnTo>
                    <a:pt x="842" y="87"/>
                  </a:lnTo>
                  <a:lnTo>
                    <a:pt x="836" y="81"/>
                  </a:lnTo>
                  <a:lnTo>
                    <a:pt x="825" y="76"/>
                  </a:lnTo>
                  <a:lnTo>
                    <a:pt x="819" y="70"/>
                  </a:lnTo>
                  <a:lnTo>
                    <a:pt x="807" y="64"/>
                  </a:lnTo>
                  <a:lnTo>
                    <a:pt x="795" y="58"/>
                  </a:lnTo>
                  <a:lnTo>
                    <a:pt x="790" y="52"/>
                  </a:lnTo>
                  <a:lnTo>
                    <a:pt x="778" y="52"/>
                  </a:lnTo>
                  <a:lnTo>
                    <a:pt x="766" y="46"/>
                  </a:lnTo>
                  <a:lnTo>
                    <a:pt x="760" y="41"/>
                  </a:lnTo>
                  <a:lnTo>
                    <a:pt x="749" y="35"/>
                  </a:lnTo>
                  <a:lnTo>
                    <a:pt x="737" y="35"/>
                  </a:lnTo>
                  <a:lnTo>
                    <a:pt x="725" y="29"/>
                  </a:lnTo>
                  <a:lnTo>
                    <a:pt x="719" y="29"/>
                  </a:lnTo>
                  <a:lnTo>
                    <a:pt x="708" y="23"/>
                  </a:lnTo>
                  <a:lnTo>
                    <a:pt x="696" y="17"/>
                  </a:lnTo>
                  <a:lnTo>
                    <a:pt x="684" y="17"/>
                  </a:lnTo>
                  <a:lnTo>
                    <a:pt x="673" y="17"/>
                  </a:lnTo>
                  <a:lnTo>
                    <a:pt x="667" y="11"/>
                  </a:lnTo>
                  <a:lnTo>
                    <a:pt x="655" y="11"/>
                  </a:lnTo>
                  <a:lnTo>
                    <a:pt x="643" y="5"/>
                  </a:lnTo>
                  <a:lnTo>
                    <a:pt x="632" y="5"/>
                  </a:lnTo>
                  <a:lnTo>
                    <a:pt x="620" y="5"/>
                  </a:lnTo>
                  <a:lnTo>
                    <a:pt x="608" y="0"/>
                  </a:lnTo>
                  <a:lnTo>
                    <a:pt x="597" y="0"/>
                  </a:lnTo>
                  <a:lnTo>
                    <a:pt x="591" y="0"/>
                  </a:lnTo>
                  <a:lnTo>
                    <a:pt x="579" y="0"/>
                  </a:lnTo>
                  <a:lnTo>
                    <a:pt x="567" y="0"/>
                  </a:lnTo>
                  <a:lnTo>
                    <a:pt x="556" y="0"/>
                  </a:lnTo>
                  <a:lnTo>
                    <a:pt x="544" y="0"/>
                  </a:lnTo>
                  <a:lnTo>
                    <a:pt x="532" y="0"/>
                  </a:lnTo>
                  <a:lnTo>
                    <a:pt x="521" y="0"/>
                  </a:lnTo>
                  <a:lnTo>
                    <a:pt x="509" y="0"/>
                  </a:lnTo>
                  <a:lnTo>
                    <a:pt x="497" y="0"/>
                  </a:lnTo>
                  <a:lnTo>
                    <a:pt x="485" y="0"/>
                  </a:lnTo>
                  <a:lnTo>
                    <a:pt x="480" y="0"/>
                  </a:lnTo>
                  <a:lnTo>
                    <a:pt x="468" y="0"/>
                  </a:lnTo>
                  <a:lnTo>
                    <a:pt x="456" y="5"/>
                  </a:lnTo>
                  <a:lnTo>
                    <a:pt x="444" y="5"/>
                  </a:lnTo>
                  <a:lnTo>
                    <a:pt x="433" y="5"/>
                  </a:lnTo>
                  <a:lnTo>
                    <a:pt x="421" y="11"/>
                  </a:lnTo>
                  <a:lnTo>
                    <a:pt x="409" y="11"/>
                  </a:lnTo>
                  <a:lnTo>
                    <a:pt x="398" y="11"/>
                  </a:lnTo>
                  <a:lnTo>
                    <a:pt x="392" y="17"/>
                  </a:lnTo>
                  <a:lnTo>
                    <a:pt x="380" y="17"/>
                  </a:lnTo>
                  <a:lnTo>
                    <a:pt x="368" y="23"/>
                  </a:lnTo>
                  <a:lnTo>
                    <a:pt x="357" y="23"/>
                  </a:lnTo>
                  <a:lnTo>
                    <a:pt x="345" y="29"/>
                  </a:lnTo>
                  <a:lnTo>
                    <a:pt x="339" y="35"/>
                  </a:lnTo>
                  <a:lnTo>
                    <a:pt x="327" y="35"/>
                  </a:lnTo>
                  <a:lnTo>
                    <a:pt x="316" y="41"/>
                  </a:lnTo>
                  <a:lnTo>
                    <a:pt x="304" y="46"/>
                  </a:lnTo>
                  <a:lnTo>
                    <a:pt x="298" y="46"/>
                  </a:lnTo>
                  <a:lnTo>
                    <a:pt x="287" y="52"/>
                  </a:lnTo>
                  <a:lnTo>
                    <a:pt x="275" y="58"/>
                  </a:lnTo>
                  <a:lnTo>
                    <a:pt x="269" y="64"/>
                  </a:lnTo>
                  <a:lnTo>
                    <a:pt x="257" y="70"/>
                  </a:lnTo>
                  <a:lnTo>
                    <a:pt x="246" y="70"/>
                  </a:lnTo>
                  <a:lnTo>
                    <a:pt x="240" y="76"/>
                  </a:lnTo>
                  <a:lnTo>
                    <a:pt x="228" y="81"/>
                  </a:lnTo>
                  <a:lnTo>
                    <a:pt x="222" y="87"/>
                  </a:lnTo>
                  <a:lnTo>
                    <a:pt x="210" y="93"/>
                  </a:lnTo>
                  <a:lnTo>
                    <a:pt x="205" y="99"/>
                  </a:lnTo>
                  <a:lnTo>
                    <a:pt x="193" y="105"/>
                  </a:lnTo>
                  <a:lnTo>
                    <a:pt x="187" y="117"/>
                  </a:lnTo>
                  <a:lnTo>
                    <a:pt x="175" y="122"/>
                  </a:lnTo>
                  <a:lnTo>
                    <a:pt x="170" y="128"/>
                  </a:lnTo>
                  <a:lnTo>
                    <a:pt x="158" y="134"/>
                  </a:lnTo>
                  <a:lnTo>
                    <a:pt x="152" y="140"/>
                  </a:lnTo>
                  <a:lnTo>
                    <a:pt x="146" y="146"/>
                  </a:lnTo>
                  <a:lnTo>
                    <a:pt x="134" y="157"/>
                  </a:lnTo>
                  <a:lnTo>
                    <a:pt x="129" y="163"/>
                  </a:lnTo>
                  <a:lnTo>
                    <a:pt x="123" y="169"/>
                  </a:lnTo>
                  <a:lnTo>
                    <a:pt x="117" y="181"/>
                  </a:lnTo>
                  <a:lnTo>
                    <a:pt x="111" y="187"/>
                  </a:lnTo>
                  <a:lnTo>
                    <a:pt x="99" y="193"/>
                  </a:lnTo>
                  <a:lnTo>
                    <a:pt x="93" y="204"/>
                  </a:lnTo>
                  <a:lnTo>
                    <a:pt x="88" y="210"/>
                  </a:lnTo>
                  <a:lnTo>
                    <a:pt x="82" y="216"/>
                  </a:lnTo>
                  <a:lnTo>
                    <a:pt x="76" y="228"/>
                  </a:lnTo>
                  <a:lnTo>
                    <a:pt x="70" y="233"/>
                  </a:lnTo>
                  <a:lnTo>
                    <a:pt x="64" y="245"/>
                  </a:lnTo>
                  <a:lnTo>
                    <a:pt x="58" y="251"/>
                  </a:lnTo>
                  <a:lnTo>
                    <a:pt x="58" y="263"/>
                  </a:lnTo>
                  <a:lnTo>
                    <a:pt x="53" y="269"/>
                  </a:lnTo>
                  <a:lnTo>
                    <a:pt x="47" y="280"/>
                  </a:lnTo>
                  <a:lnTo>
                    <a:pt x="41" y="286"/>
                  </a:lnTo>
                  <a:lnTo>
                    <a:pt x="35" y="298"/>
                  </a:lnTo>
                  <a:lnTo>
                    <a:pt x="35" y="309"/>
                  </a:lnTo>
                  <a:lnTo>
                    <a:pt x="29" y="315"/>
                  </a:lnTo>
                  <a:lnTo>
                    <a:pt x="29" y="327"/>
                  </a:lnTo>
                  <a:lnTo>
                    <a:pt x="23" y="333"/>
                  </a:lnTo>
                  <a:lnTo>
                    <a:pt x="17" y="344"/>
                  </a:lnTo>
                  <a:lnTo>
                    <a:pt x="17" y="356"/>
                  </a:lnTo>
                  <a:lnTo>
                    <a:pt x="12" y="362"/>
                  </a:lnTo>
                  <a:lnTo>
                    <a:pt x="12" y="374"/>
                  </a:lnTo>
                  <a:lnTo>
                    <a:pt x="12" y="380"/>
                  </a:lnTo>
                  <a:lnTo>
                    <a:pt x="6" y="391"/>
                  </a:lnTo>
                  <a:lnTo>
                    <a:pt x="6" y="403"/>
                  </a:lnTo>
                  <a:lnTo>
                    <a:pt x="6" y="409"/>
                  </a:lnTo>
                  <a:lnTo>
                    <a:pt x="6" y="420"/>
                  </a:lnTo>
                  <a:lnTo>
                    <a:pt x="0" y="432"/>
                  </a:lnTo>
                  <a:lnTo>
                    <a:pt x="0" y="438"/>
                  </a:lnTo>
                  <a:lnTo>
                    <a:pt x="0" y="450"/>
                  </a:lnTo>
                  <a:lnTo>
                    <a:pt x="0" y="461"/>
                  </a:lnTo>
                  <a:lnTo>
                    <a:pt x="0" y="473"/>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3"/>
            <p:cNvSpPr>
              <a:spLocks/>
            </p:cNvSpPr>
            <p:nvPr/>
          </p:nvSpPr>
          <p:spPr bwMode="auto">
            <a:xfrm>
              <a:off x="5895976" y="4235450"/>
              <a:ext cx="1654175" cy="1689100"/>
            </a:xfrm>
            <a:custGeom>
              <a:avLst/>
              <a:gdLst>
                <a:gd name="T0" fmla="*/ 0 w 1042"/>
                <a:gd name="T1" fmla="*/ 661 h 1064"/>
                <a:gd name="T2" fmla="*/ 6 w 1042"/>
                <a:gd name="T3" fmla="*/ 714 h 1064"/>
                <a:gd name="T4" fmla="*/ 18 w 1042"/>
                <a:gd name="T5" fmla="*/ 766 h 1064"/>
                <a:gd name="T6" fmla="*/ 41 w 1042"/>
                <a:gd name="T7" fmla="*/ 813 h 1064"/>
                <a:gd name="T8" fmla="*/ 65 w 1042"/>
                <a:gd name="T9" fmla="*/ 860 h 1064"/>
                <a:gd name="T10" fmla="*/ 94 w 1042"/>
                <a:gd name="T11" fmla="*/ 901 h 1064"/>
                <a:gd name="T12" fmla="*/ 123 w 1042"/>
                <a:gd name="T13" fmla="*/ 941 h 1064"/>
                <a:gd name="T14" fmla="*/ 164 w 1042"/>
                <a:gd name="T15" fmla="*/ 977 h 1064"/>
                <a:gd name="T16" fmla="*/ 205 w 1042"/>
                <a:gd name="T17" fmla="*/ 1006 h 1064"/>
                <a:gd name="T18" fmla="*/ 252 w 1042"/>
                <a:gd name="T19" fmla="*/ 1029 h 1064"/>
                <a:gd name="T20" fmla="*/ 299 w 1042"/>
                <a:gd name="T21" fmla="*/ 1047 h 1064"/>
                <a:gd name="T22" fmla="*/ 351 w 1042"/>
                <a:gd name="T23" fmla="*/ 1058 h 1064"/>
                <a:gd name="T24" fmla="*/ 404 w 1042"/>
                <a:gd name="T25" fmla="*/ 1064 h 1064"/>
                <a:gd name="T26" fmla="*/ 457 w 1042"/>
                <a:gd name="T27" fmla="*/ 1064 h 1064"/>
                <a:gd name="T28" fmla="*/ 509 w 1042"/>
                <a:gd name="T29" fmla="*/ 1058 h 1064"/>
                <a:gd name="T30" fmla="*/ 568 w 1042"/>
                <a:gd name="T31" fmla="*/ 1047 h 1064"/>
                <a:gd name="T32" fmla="*/ 620 w 1042"/>
                <a:gd name="T33" fmla="*/ 1029 h 1064"/>
                <a:gd name="T34" fmla="*/ 673 w 1042"/>
                <a:gd name="T35" fmla="*/ 1012 h 1064"/>
                <a:gd name="T36" fmla="*/ 726 w 1042"/>
                <a:gd name="T37" fmla="*/ 982 h 1064"/>
                <a:gd name="T38" fmla="*/ 773 w 1042"/>
                <a:gd name="T39" fmla="*/ 947 h 1064"/>
                <a:gd name="T40" fmla="*/ 819 w 1042"/>
                <a:gd name="T41" fmla="*/ 912 h 1064"/>
                <a:gd name="T42" fmla="*/ 860 w 1042"/>
                <a:gd name="T43" fmla="*/ 871 h 1064"/>
                <a:gd name="T44" fmla="*/ 901 w 1042"/>
                <a:gd name="T45" fmla="*/ 825 h 1064"/>
                <a:gd name="T46" fmla="*/ 936 w 1042"/>
                <a:gd name="T47" fmla="*/ 778 h 1064"/>
                <a:gd name="T48" fmla="*/ 966 w 1042"/>
                <a:gd name="T49" fmla="*/ 725 h 1064"/>
                <a:gd name="T50" fmla="*/ 989 w 1042"/>
                <a:gd name="T51" fmla="*/ 673 h 1064"/>
                <a:gd name="T52" fmla="*/ 1012 w 1042"/>
                <a:gd name="T53" fmla="*/ 620 h 1064"/>
                <a:gd name="T54" fmla="*/ 1024 w 1042"/>
                <a:gd name="T55" fmla="*/ 562 h 1064"/>
                <a:gd name="T56" fmla="*/ 1036 w 1042"/>
                <a:gd name="T57" fmla="*/ 509 h 1064"/>
                <a:gd name="T58" fmla="*/ 1042 w 1042"/>
                <a:gd name="T59" fmla="*/ 450 h 1064"/>
                <a:gd name="T60" fmla="*/ 1036 w 1042"/>
                <a:gd name="T61" fmla="*/ 398 h 1064"/>
                <a:gd name="T62" fmla="*/ 1030 w 1042"/>
                <a:gd name="T63" fmla="*/ 345 h 1064"/>
                <a:gd name="T64" fmla="*/ 1018 w 1042"/>
                <a:gd name="T65" fmla="*/ 293 h 1064"/>
                <a:gd name="T66" fmla="*/ 995 w 1042"/>
                <a:gd name="T67" fmla="*/ 246 h 1064"/>
                <a:gd name="T68" fmla="*/ 971 w 1042"/>
                <a:gd name="T69" fmla="*/ 199 h 1064"/>
                <a:gd name="T70" fmla="*/ 942 w 1042"/>
                <a:gd name="T71" fmla="*/ 158 h 1064"/>
                <a:gd name="T72" fmla="*/ 907 w 1042"/>
                <a:gd name="T73" fmla="*/ 117 h 1064"/>
                <a:gd name="T74" fmla="*/ 872 w 1042"/>
                <a:gd name="T75" fmla="*/ 88 h 1064"/>
                <a:gd name="T76" fmla="*/ 825 w 1042"/>
                <a:gd name="T77" fmla="*/ 59 h 1064"/>
                <a:gd name="T78" fmla="*/ 784 w 1042"/>
                <a:gd name="T79" fmla="*/ 36 h 1064"/>
                <a:gd name="T80" fmla="*/ 732 w 1042"/>
                <a:gd name="T81" fmla="*/ 18 h 1064"/>
                <a:gd name="T82" fmla="*/ 685 w 1042"/>
                <a:gd name="T83" fmla="*/ 6 h 1064"/>
                <a:gd name="T84" fmla="*/ 632 w 1042"/>
                <a:gd name="T85" fmla="*/ 0 h 1064"/>
                <a:gd name="T86" fmla="*/ 574 w 1042"/>
                <a:gd name="T87" fmla="*/ 0 h 1064"/>
                <a:gd name="T88" fmla="*/ 521 w 1042"/>
                <a:gd name="T89" fmla="*/ 6 h 1064"/>
                <a:gd name="T90" fmla="*/ 468 w 1042"/>
                <a:gd name="T91" fmla="*/ 18 h 1064"/>
                <a:gd name="T92" fmla="*/ 410 w 1042"/>
                <a:gd name="T93" fmla="*/ 36 h 1064"/>
                <a:gd name="T94" fmla="*/ 357 w 1042"/>
                <a:gd name="T95" fmla="*/ 59 h 1064"/>
                <a:gd name="T96" fmla="*/ 310 w 1042"/>
                <a:gd name="T97" fmla="*/ 88 h 1064"/>
                <a:gd name="T98" fmla="*/ 258 w 1042"/>
                <a:gd name="T99" fmla="*/ 117 h 1064"/>
                <a:gd name="T100" fmla="*/ 211 w 1042"/>
                <a:gd name="T101" fmla="*/ 158 h 1064"/>
                <a:gd name="T102" fmla="*/ 170 w 1042"/>
                <a:gd name="T103" fmla="*/ 199 h 1064"/>
                <a:gd name="T104" fmla="*/ 135 w 1042"/>
                <a:gd name="T105" fmla="*/ 246 h 1064"/>
                <a:gd name="T106" fmla="*/ 100 w 1042"/>
                <a:gd name="T107" fmla="*/ 293 h 1064"/>
                <a:gd name="T108" fmla="*/ 71 w 1042"/>
                <a:gd name="T109" fmla="*/ 345 h 1064"/>
                <a:gd name="T110" fmla="*/ 41 w 1042"/>
                <a:gd name="T111" fmla="*/ 398 h 1064"/>
                <a:gd name="T112" fmla="*/ 24 w 1042"/>
                <a:gd name="T113" fmla="*/ 450 h 1064"/>
                <a:gd name="T114" fmla="*/ 12 w 1042"/>
                <a:gd name="T115" fmla="*/ 509 h 1064"/>
                <a:gd name="T116" fmla="*/ 0 w 1042"/>
                <a:gd name="T117" fmla="*/ 562 h 1064"/>
                <a:gd name="T118" fmla="*/ 0 w 1042"/>
                <a:gd name="T119" fmla="*/ 620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2" h="1064">
                  <a:moveTo>
                    <a:pt x="0" y="620"/>
                  </a:moveTo>
                  <a:lnTo>
                    <a:pt x="0" y="632"/>
                  </a:lnTo>
                  <a:lnTo>
                    <a:pt x="0" y="638"/>
                  </a:lnTo>
                  <a:lnTo>
                    <a:pt x="0" y="649"/>
                  </a:lnTo>
                  <a:lnTo>
                    <a:pt x="0" y="661"/>
                  </a:lnTo>
                  <a:lnTo>
                    <a:pt x="0" y="673"/>
                  </a:lnTo>
                  <a:lnTo>
                    <a:pt x="0" y="684"/>
                  </a:lnTo>
                  <a:lnTo>
                    <a:pt x="6" y="696"/>
                  </a:lnTo>
                  <a:lnTo>
                    <a:pt x="6" y="702"/>
                  </a:lnTo>
                  <a:lnTo>
                    <a:pt x="6" y="714"/>
                  </a:lnTo>
                  <a:lnTo>
                    <a:pt x="12" y="725"/>
                  </a:lnTo>
                  <a:lnTo>
                    <a:pt x="12" y="737"/>
                  </a:lnTo>
                  <a:lnTo>
                    <a:pt x="12" y="749"/>
                  </a:lnTo>
                  <a:lnTo>
                    <a:pt x="18" y="754"/>
                  </a:lnTo>
                  <a:lnTo>
                    <a:pt x="18" y="766"/>
                  </a:lnTo>
                  <a:lnTo>
                    <a:pt x="24" y="778"/>
                  </a:lnTo>
                  <a:lnTo>
                    <a:pt x="30" y="784"/>
                  </a:lnTo>
                  <a:lnTo>
                    <a:pt x="30" y="795"/>
                  </a:lnTo>
                  <a:lnTo>
                    <a:pt x="35" y="807"/>
                  </a:lnTo>
                  <a:lnTo>
                    <a:pt x="41" y="813"/>
                  </a:lnTo>
                  <a:lnTo>
                    <a:pt x="41" y="825"/>
                  </a:lnTo>
                  <a:lnTo>
                    <a:pt x="47" y="836"/>
                  </a:lnTo>
                  <a:lnTo>
                    <a:pt x="53" y="842"/>
                  </a:lnTo>
                  <a:lnTo>
                    <a:pt x="59" y="854"/>
                  </a:lnTo>
                  <a:lnTo>
                    <a:pt x="65" y="860"/>
                  </a:lnTo>
                  <a:lnTo>
                    <a:pt x="71" y="871"/>
                  </a:lnTo>
                  <a:lnTo>
                    <a:pt x="76" y="877"/>
                  </a:lnTo>
                  <a:lnTo>
                    <a:pt x="82" y="889"/>
                  </a:lnTo>
                  <a:lnTo>
                    <a:pt x="88" y="895"/>
                  </a:lnTo>
                  <a:lnTo>
                    <a:pt x="94" y="901"/>
                  </a:lnTo>
                  <a:lnTo>
                    <a:pt x="100" y="912"/>
                  </a:lnTo>
                  <a:lnTo>
                    <a:pt x="106" y="918"/>
                  </a:lnTo>
                  <a:lnTo>
                    <a:pt x="112" y="924"/>
                  </a:lnTo>
                  <a:lnTo>
                    <a:pt x="117" y="936"/>
                  </a:lnTo>
                  <a:lnTo>
                    <a:pt x="123" y="941"/>
                  </a:lnTo>
                  <a:lnTo>
                    <a:pt x="135" y="947"/>
                  </a:lnTo>
                  <a:lnTo>
                    <a:pt x="141" y="953"/>
                  </a:lnTo>
                  <a:lnTo>
                    <a:pt x="147" y="959"/>
                  </a:lnTo>
                  <a:lnTo>
                    <a:pt x="152" y="971"/>
                  </a:lnTo>
                  <a:lnTo>
                    <a:pt x="164" y="977"/>
                  </a:lnTo>
                  <a:lnTo>
                    <a:pt x="170" y="982"/>
                  </a:lnTo>
                  <a:lnTo>
                    <a:pt x="182" y="988"/>
                  </a:lnTo>
                  <a:lnTo>
                    <a:pt x="188" y="994"/>
                  </a:lnTo>
                  <a:lnTo>
                    <a:pt x="199" y="1000"/>
                  </a:lnTo>
                  <a:lnTo>
                    <a:pt x="205" y="1006"/>
                  </a:lnTo>
                  <a:lnTo>
                    <a:pt x="211" y="1006"/>
                  </a:lnTo>
                  <a:lnTo>
                    <a:pt x="223" y="1012"/>
                  </a:lnTo>
                  <a:lnTo>
                    <a:pt x="234" y="1017"/>
                  </a:lnTo>
                  <a:lnTo>
                    <a:pt x="240" y="1023"/>
                  </a:lnTo>
                  <a:lnTo>
                    <a:pt x="252" y="1029"/>
                  </a:lnTo>
                  <a:lnTo>
                    <a:pt x="258" y="1029"/>
                  </a:lnTo>
                  <a:lnTo>
                    <a:pt x="269" y="1035"/>
                  </a:lnTo>
                  <a:lnTo>
                    <a:pt x="281" y="1041"/>
                  </a:lnTo>
                  <a:lnTo>
                    <a:pt x="287" y="1041"/>
                  </a:lnTo>
                  <a:lnTo>
                    <a:pt x="299" y="1047"/>
                  </a:lnTo>
                  <a:lnTo>
                    <a:pt x="310" y="1047"/>
                  </a:lnTo>
                  <a:lnTo>
                    <a:pt x="316" y="1053"/>
                  </a:lnTo>
                  <a:lnTo>
                    <a:pt x="328" y="1053"/>
                  </a:lnTo>
                  <a:lnTo>
                    <a:pt x="340" y="1053"/>
                  </a:lnTo>
                  <a:lnTo>
                    <a:pt x="351" y="1058"/>
                  </a:lnTo>
                  <a:lnTo>
                    <a:pt x="357" y="1058"/>
                  </a:lnTo>
                  <a:lnTo>
                    <a:pt x="369" y="1058"/>
                  </a:lnTo>
                  <a:lnTo>
                    <a:pt x="381" y="1064"/>
                  </a:lnTo>
                  <a:lnTo>
                    <a:pt x="392" y="1064"/>
                  </a:lnTo>
                  <a:lnTo>
                    <a:pt x="404" y="1064"/>
                  </a:lnTo>
                  <a:lnTo>
                    <a:pt x="410" y="1064"/>
                  </a:lnTo>
                  <a:lnTo>
                    <a:pt x="422" y="1064"/>
                  </a:lnTo>
                  <a:lnTo>
                    <a:pt x="433" y="1064"/>
                  </a:lnTo>
                  <a:lnTo>
                    <a:pt x="445" y="1064"/>
                  </a:lnTo>
                  <a:lnTo>
                    <a:pt x="457" y="1064"/>
                  </a:lnTo>
                  <a:lnTo>
                    <a:pt x="468" y="1064"/>
                  </a:lnTo>
                  <a:lnTo>
                    <a:pt x="480" y="1064"/>
                  </a:lnTo>
                  <a:lnTo>
                    <a:pt x="486" y="1064"/>
                  </a:lnTo>
                  <a:lnTo>
                    <a:pt x="498" y="1058"/>
                  </a:lnTo>
                  <a:lnTo>
                    <a:pt x="509" y="1058"/>
                  </a:lnTo>
                  <a:lnTo>
                    <a:pt x="521" y="1058"/>
                  </a:lnTo>
                  <a:lnTo>
                    <a:pt x="533" y="1053"/>
                  </a:lnTo>
                  <a:lnTo>
                    <a:pt x="544" y="1053"/>
                  </a:lnTo>
                  <a:lnTo>
                    <a:pt x="556" y="1053"/>
                  </a:lnTo>
                  <a:lnTo>
                    <a:pt x="568" y="1047"/>
                  </a:lnTo>
                  <a:lnTo>
                    <a:pt x="574" y="1047"/>
                  </a:lnTo>
                  <a:lnTo>
                    <a:pt x="585" y="1041"/>
                  </a:lnTo>
                  <a:lnTo>
                    <a:pt x="597" y="1041"/>
                  </a:lnTo>
                  <a:lnTo>
                    <a:pt x="609" y="1035"/>
                  </a:lnTo>
                  <a:lnTo>
                    <a:pt x="620" y="1029"/>
                  </a:lnTo>
                  <a:lnTo>
                    <a:pt x="632" y="1029"/>
                  </a:lnTo>
                  <a:lnTo>
                    <a:pt x="638" y="1023"/>
                  </a:lnTo>
                  <a:lnTo>
                    <a:pt x="650" y="1017"/>
                  </a:lnTo>
                  <a:lnTo>
                    <a:pt x="661" y="1012"/>
                  </a:lnTo>
                  <a:lnTo>
                    <a:pt x="673" y="1012"/>
                  </a:lnTo>
                  <a:lnTo>
                    <a:pt x="685" y="1006"/>
                  </a:lnTo>
                  <a:lnTo>
                    <a:pt x="691" y="1000"/>
                  </a:lnTo>
                  <a:lnTo>
                    <a:pt x="702" y="994"/>
                  </a:lnTo>
                  <a:lnTo>
                    <a:pt x="714" y="988"/>
                  </a:lnTo>
                  <a:lnTo>
                    <a:pt x="726" y="982"/>
                  </a:lnTo>
                  <a:lnTo>
                    <a:pt x="732" y="977"/>
                  </a:lnTo>
                  <a:lnTo>
                    <a:pt x="743" y="971"/>
                  </a:lnTo>
                  <a:lnTo>
                    <a:pt x="755" y="965"/>
                  </a:lnTo>
                  <a:lnTo>
                    <a:pt x="761" y="953"/>
                  </a:lnTo>
                  <a:lnTo>
                    <a:pt x="773" y="947"/>
                  </a:lnTo>
                  <a:lnTo>
                    <a:pt x="784" y="941"/>
                  </a:lnTo>
                  <a:lnTo>
                    <a:pt x="790" y="936"/>
                  </a:lnTo>
                  <a:lnTo>
                    <a:pt x="802" y="930"/>
                  </a:lnTo>
                  <a:lnTo>
                    <a:pt x="808" y="918"/>
                  </a:lnTo>
                  <a:lnTo>
                    <a:pt x="819" y="912"/>
                  </a:lnTo>
                  <a:lnTo>
                    <a:pt x="825" y="906"/>
                  </a:lnTo>
                  <a:lnTo>
                    <a:pt x="837" y="895"/>
                  </a:lnTo>
                  <a:lnTo>
                    <a:pt x="843" y="889"/>
                  </a:lnTo>
                  <a:lnTo>
                    <a:pt x="854" y="877"/>
                  </a:lnTo>
                  <a:lnTo>
                    <a:pt x="860" y="871"/>
                  </a:lnTo>
                  <a:lnTo>
                    <a:pt x="872" y="860"/>
                  </a:lnTo>
                  <a:lnTo>
                    <a:pt x="878" y="854"/>
                  </a:lnTo>
                  <a:lnTo>
                    <a:pt x="884" y="842"/>
                  </a:lnTo>
                  <a:lnTo>
                    <a:pt x="895" y="836"/>
                  </a:lnTo>
                  <a:lnTo>
                    <a:pt x="901" y="825"/>
                  </a:lnTo>
                  <a:lnTo>
                    <a:pt x="907" y="819"/>
                  </a:lnTo>
                  <a:lnTo>
                    <a:pt x="913" y="807"/>
                  </a:lnTo>
                  <a:lnTo>
                    <a:pt x="925" y="795"/>
                  </a:lnTo>
                  <a:lnTo>
                    <a:pt x="930" y="790"/>
                  </a:lnTo>
                  <a:lnTo>
                    <a:pt x="936" y="778"/>
                  </a:lnTo>
                  <a:lnTo>
                    <a:pt x="942" y="766"/>
                  </a:lnTo>
                  <a:lnTo>
                    <a:pt x="948" y="754"/>
                  </a:lnTo>
                  <a:lnTo>
                    <a:pt x="954" y="749"/>
                  </a:lnTo>
                  <a:lnTo>
                    <a:pt x="960" y="737"/>
                  </a:lnTo>
                  <a:lnTo>
                    <a:pt x="966" y="725"/>
                  </a:lnTo>
                  <a:lnTo>
                    <a:pt x="971" y="714"/>
                  </a:lnTo>
                  <a:lnTo>
                    <a:pt x="977" y="708"/>
                  </a:lnTo>
                  <a:lnTo>
                    <a:pt x="983" y="696"/>
                  </a:lnTo>
                  <a:lnTo>
                    <a:pt x="989" y="684"/>
                  </a:lnTo>
                  <a:lnTo>
                    <a:pt x="989" y="673"/>
                  </a:lnTo>
                  <a:lnTo>
                    <a:pt x="995" y="661"/>
                  </a:lnTo>
                  <a:lnTo>
                    <a:pt x="1001" y="649"/>
                  </a:lnTo>
                  <a:lnTo>
                    <a:pt x="1007" y="643"/>
                  </a:lnTo>
                  <a:lnTo>
                    <a:pt x="1007" y="632"/>
                  </a:lnTo>
                  <a:lnTo>
                    <a:pt x="1012" y="620"/>
                  </a:lnTo>
                  <a:lnTo>
                    <a:pt x="1018" y="608"/>
                  </a:lnTo>
                  <a:lnTo>
                    <a:pt x="1018" y="597"/>
                  </a:lnTo>
                  <a:lnTo>
                    <a:pt x="1024" y="585"/>
                  </a:lnTo>
                  <a:lnTo>
                    <a:pt x="1024" y="573"/>
                  </a:lnTo>
                  <a:lnTo>
                    <a:pt x="1024" y="562"/>
                  </a:lnTo>
                  <a:lnTo>
                    <a:pt x="1030" y="550"/>
                  </a:lnTo>
                  <a:lnTo>
                    <a:pt x="1030" y="538"/>
                  </a:lnTo>
                  <a:lnTo>
                    <a:pt x="1036" y="532"/>
                  </a:lnTo>
                  <a:lnTo>
                    <a:pt x="1036" y="521"/>
                  </a:lnTo>
                  <a:lnTo>
                    <a:pt x="1036" y="509"/>
                  </a:lnTo>
                  <a:lnTo>
                    <a:pt x="1036" y="497"/>
                  </a:lnTo>
                  <a:lnTo>
                    <a:pt x="1036" y="486"/>
                  </a:lnTo>
                  <a:lnTo>
                    <a:pt x="1036" y="474"/>
                  </a:lnTo>
                  <a:lnTo>
                    <a:pt x="1042" y="462"/>
                  </a:lnTo>
                  <a:lnTo>
                    <a:pt x="1042" y="450"/>
                  </a:lnTo>
                  <a:lnTo>
                    <a:pt x="1042" y="439"/>
                  </a:lnTo>
                  <a:lnTo>
                    <a:pt x="1042" y="427"/>
                  </a:lnTo>
                  <a:lnTo>
                    <a:pt x="1036" y="421"/>
                  </a:lnTo>
                  <a:lnTo>
                    <a:pt x="1036" y="410"/>
                  </a:lnTo>
                  <a:lnTo>
                    <a:pt x="1036" y="398"/>
                  </a:lnTo>
                  <a:lnTo>
                    <a:pt x="1036" y="386"/>
                  </a:lnTo>
                  <a:lnTo>
                    <a:pt x="1036" y="375"/>
                  </a:lnTo>
                  <a:lnTo>
                    <a:pt x="1036" y="363"/>
                  </a:lnTo>
                  <a:lnTo>
                    <a:pt x="1030" y="351"/>
                  </a:lnTo>
                  <a:lnTo>
                    <a:pt x="1030" y="345"/>
                  </a:lnTo>
                  <a:lnTo>
                    <a:pt x="1024" y="334"/>
                  </a:lnTo>
                  <a:lnTo>
                    <a:pt x="1024" y="322"/>
                  </a:lnTo>
                  <a:lnTo>
                    <a:pt x="1024" y="310"/>
                  </a:lnTo>
                  <a:lnTo>
                    <a:pt x="1018" y="304"/>
                  </a:lnTo>
                  <a:lnTo>
                    <a:pt x="1018" y="293"/>
                  </a:lnTo>
                  <a:lnTo>
                    <a:pt x="1012" y="281"/>
                  </a:lnTo>
                  <a:lnTo>
                    <a:pt x="1007" y="275"/>
                  </a:lnTo>
                  <a:lnTo>
                    <a:pt x="1007" y="263"/>
                  </a:lnTo>
                  <a:lnTo>
                    <a:pt x="1001" y="252"/>
                  </a:lnTo>
                  <a:lnTo>
                    <a:pt x="995" y="246"/>
                  </a:lnTo>
                  <a:lnTo>
                    <a:pt x="989" y="234"/>
                  </a:lnTo>
                  <a:lnTo>
                    <a:pt x="989" y="223"/>
                  </a:lnTo>
                  <a:lnTo>
                    <a:pt x="983" y="217"/>
                  </a:lnTo>
                  <a:lnTo>
                    <a:pt x="977" y="205"/>
                  </a:lnTo>
                  <a:lnTo>
                    <a:pt x="971" y="199"/>
                  </a:lnTo>
                  <a:lnTo>
                    <a:pt x="966" y="187"/>
                  </a:lnTo>
                  <a:lnTo>
                    <a:pt x="960" y="182"/>
                  </a:lnTo>
                  <a:lnTo>
                    <a:pt x="954" y="170"/>
                  </a:lnTo>
                  <a:lnTo>
                    <a:pt x="948" y="164"/>
                  </a:lnTo>
                  <a:lnTo>
                    <a:pt x="942" y="158"/>
                  </a:lnTo>
                  <a:lnTo>
                    <a:pt x="936" y="147"/>
                  </a:lnTo>
                  <a:lnTo>
                    <a:pt x="930" y="141"/>
                  </a:lnTo>
                  <a:lnTo>
                    <a:pt x="925" y="135"/>
                  </a:lnTo>
                  <a:lnTo>
                    <a:pt x="913" y="129"/>
                  </a:lnTo>
                  <a:lnTo>
                    <a:pt x="907" y="117"/>
                  </a:lnTo>
                  <a:lnTo>
                    <a:pt x="901" y="111"/>
                  </a:lnTo>
                  <a:lnTo>
                    <a:pt x="895" y="106"/>
                  </a:lnTo>
                  <a:lnTo>
                    <a:pt x="884" y="100"/>
                  </a:lnTo>
                  <a:lnTo>
                    <a:pt x="878" y="94"/>
                  </a:lnTo>
                  <a:lnTo>
                    <a:pt x="872" y="88"/>
                  </a:lnTo>
                  <a:lnTo>
                    <a:pt x="860" y="82"/>
                  </a:lnTo>
                  <a:lnTo>
                    <a:pt x="854" y="76"/>
                  </a:lnTo>
                  <a:lnTo>
                    <a:pt x="843" y="71"/>
                  </a:lnTo>
                  <a:lnTo>
                    <a:pt x="837" y="65"/>
                  </a:lnTo>
                  <a:lnTo>
                    <a:pt x="825" y="59"/>
                  </a:lnTo>
                  <a:lnTo>
                    <a:pt x="819" y="53"/>
                  </a:lnTo>
                  <a:lnTo>
                    <a:pt x="808" y="47"/>
                  </a:lnTo>
                  <a:lnTo>
                    <a:pt x="802" y="41"/>
                  </a:lnTo>
                  <a:lnTo>
                    <a:pt x="790" y="41"/>
                  </a:lnTo>
                  <a:lnTo>
                    <a:pt x="784" y="36"/>
                  </a:lnTo>
                  <a:lnTo>
                    <a:pt x="773" y="30"/>
                  </a:lnTo>
                  <a:lnTo>
                    <a:pt x="761" y="30"/>
                  </a:lnTo>
                  <a:lnTo>
                    <a:pt x="755" y="24"/>
                  </a:lnTo>
                  <a:lnTo>
                    <a:pt x="743" y="18"/>
                  </a:lnTo>
                  <a:lnTo>
                    <a:pt x="732" y="18"/>
                  </a:lnTo>
                  <a:lnTo>
                    <a:pt x="726" y="12"/>
                  </a:lnTo>
                  <a:lnTo>
                    <a:pt x="714" y="12"/>
                  </a:lnTo>
                  <a:lnTo>
                    <a:pt x="702" y="12"/>
                  </a:lnTo>
                  <a:lnTo>
                    <a:pt x="691" y="6"/>
                  </a:lnTo>
                  <a:lnTo>
                    <a:pt x="685" y="6"/>
                  </a:lnTo>
                  <a:lnTo>
                    <a:pt x="673" y="6"/>
                  </a:lnTo>
                  <a:lnTo>
                    <a:pt x="661" y="0"/>
                  </a:lnTo>
                  <a:lnTo>
                    <a:pt x="650" y="0"/>
                  </a:lnTo>
                  <a:lnTo>
                    <a:pt x="638" y="0"/>
                  </a:lnTo>
                  <a:lnTo>
                    <a:pt x="632" y="0"/>
                  </a:lnTo>
                  <a:lnTo>
                    <a:pt x="620" y="0"/>
                  </a:lnTo>
                  <a:lnTo>
                    <a:pt x="609" y="0"/>
                  </a:lnTo>
                  <a:lnTo>
                    <a:pt x="597" y="0"/>
                  </a:lnTo>
                  <a:lnTo>
                    <a:pt x="585" y="0"/>
                  </a:lnTo>
                  <a:lnTo>
                    <a:pt x="574" y="0"/>
                  </a:lnTo>
                  <a:lnTo>
                    <a:pt x="568" y="0"/>
                  </a:lnTo>
                  <a:lnTo>
                    <a:pt x="556" y="0"/>
                  </a:lnTo>
                  <a:lnTo>
                    <a:pt x="544" y="0"/>
                  </a:lnTo>
                  <a:lnTo>
                    <a:pt x="533" y="6"/>
                  </a:lnTo>
                  <a:lnTo>
                    <a:pt x="521" y="6"/>
                  </a:lnTo>
                  <a:lnTo>
                    <a:pt x="509" y="6"/>
                  </a:lnTo>
                  <a:lnTo>
                    <a:pt x="498" y="12"/>
                  </a:lnTo>
                  <a:lnTo>
                    <a:pt x="486" y="12"/>
                  </a:lnTo>
                  <a:lnTo>
                    <a:pt x="480" y="12"/>
                  </a:lnTo>
                  <a:lnTo>
                    <a:pt x="468" y="18"/>
                  </a:lnTo>
                  <a:lnTo>
                    <a:pt x="457" y="18"/>
                  </a:lnTo>
                  <a:lnTo>
                    <a:pt x="445" y="24"/>
                  </a:lnTo>
                  <a:lnTo>
                    <a:pt x="433" y="30"/>
                  </a:lnTo>
                  <a:lnTo>
                    <a:pt x="422" y="30"/>
                  </a:lnTo>
                  <a:lnTo>
                    <a:pt x="410" y="36"/>
                  </a:lnTo>
                  <a:lnTo>
                    <a:pt x="404" y="41"/>
                  </a:lnTo>
                  <a:lnTo>
                    <a:pt x="392" y="41"/>
                  </a:lnTo>
                  <a:lnTo>
                    <a:pt x="381" y="47"/>
                  </a:lnTo>
                  <a:lnTo>
                    <a:pt x="369" y="53"/>
                  </a:lnTo>
                  <a:lnTo>
                    <a:pt x="357" y="59"/>
                  </a:lnTo>
                  <a:lnTo>
                    <a:pt x="351" y="65"/>
                  </a:lnTo>
                  <a:lnTo>
                    <a:pt x="340" y="71"/>
                  </a:lnTo>
                  <a:lnTo>
                    <a:pt x="328" y="76"/>
                  </a:lnTo>
                  <a:lnTo>
                    <a:pt x="316" y="82"/>
                  </a:lnTo>
                  <a:lnTo>
                    <a:pt x="310" y="88"/>
                  </a:lnTo>
                  <a:lnTo>
                    <a:pt x="299" y="94"/>
                  </a:lnTo>
                  <a:lnTo>
                    <a:pt x="287" y="100"/>
                  </a:lnTo>
                  <a:lnTo>
                    <a:pt x="281" y="106"/>
                  </a:lnTo>
                  <a:lnTo>
                    <a:pt x="269" y="111"/>
                  </a:lnTo>
                  <a:lnTo>
                    <a:pt x="258" y="117"/>
                  </a:lnTo>
                  <a:lnTo>
                    <a:pt x="252" y="123"/>
                  </a:lnTo>
                  <a:lnTo>
                    <a:pt x="240" y="135"/>
                  </a:lnTo>
                  <a:lnTo>
                    <a:pt x="234" y="141"/>
                  </a:lnTo>
                  <a:lnTo>
                    <a:pt x="223" y="147"/>
                  </a:lnTo>
                  <a:lnTo>
                    <a:pt x="211" y="158"/>
                  </a:lnTo>
                  <a:lnTo>
                    <a:pt x="205" y="164"/>
                  </a:lnTo>
                  <a:lnTo>
                    <a:pt x="199" y="170"/>
                  </a:lnTo>
                  <a:lnTo>
                    <a:pt x="188" y="182"/>
                  </a:lnTo>
                  <a:lnTo>
                    <a:pt x="182" y="187"/>
                  </a:lnTo>
                  <a:lnTo>
                    <a:pt x="170" y="199"/>
                  </a:lnTo>
                  <a:lnTo>
                    <a:pt x="164" y="205"/>
                  </a:lnTo>
                  <a:lnTo>
                    <a:pt x="152" y="217"/>
                  </a:lnTo>
                  <a:lnTo>
                    <a:pt x="147" y="223"/>
                  </a:lnTo>
                  <a:lnTo>
                    <a:pt x="141" y="234"/>
                  </a:lnTo>
                  <a:lnTo>
                    <a:pt x="135" y="246"/>
                  </a:lnTo>
                  <a:lnTo>
                    <a:pt x="123" y="252"/>
                  </a:lnTo>
                  <a:lnTo>
                    <a:pt x="117" y="263"/>
                  </a:lnTo>
                  <a:lnTo>
                    <a:pt x="112" y="269"/>
                  </a:lnTo>
                  <a:lnTo>
                    <a:pt x="106" y="281"/>
                  </a:lnTo>
                  <a:lnTo>
                    <a:pt x="100" y="293"/>
                  </a:lnTo>
                  <a:lnTo>
                    <a:pt x="94" y="304"/>
                  </a:lnTo>
                  <a:lnTo>
                    <a:pt x="88" y="310"/>
                  </a:lnTo>
                  <a:lnTo>
                    <a:pt x="82" y="322"/>
                  </a:lnTo>
                  <a:lnTo>
                    <a:pt x="76" y="334"/>
                  </a:lnTo>
                  <a:lnTo>
                    <a:pt x="71" y="345"/>
                  </a:lnTo>
                  <a:lnTo>
                    <a:pt x="65" y="351"/>
                  </a:lnTo>
                  <a:lnTo>
                    <a:pt x="59" y="363"/>
                  </a:lnTo>
                  <a:lnTo>
                    <a:pt x="53" y="375"/>
                  </a:lnTo>
                  <a:lnTo>
                    <a:pt x="47" y="386"/>
                  </a:lnTo>
                  <a:lnTo>
                    <a:pt x="41" y="398"/>
                  </a:lnTo>
                  <a:lnTo>
                    <a:pt x="41" y="410"/>
                  </a:lnTo>
                  <a:lnTo>
                    <a:pt x="35" y="415"/>
                  </a:lnTo>
                  <a:lnTo>
                    <a:pt x="30" y="427"/>
                  </a:lnTo>
                  <a:lnTo>
                    <a:pt x="30" y="439"/>
                  </a:lnTo>
                  <a:lnTo>
                    <a:pt x="24" y="450"/>
                  </a:lnTo>
                  <a:lnTo>
                    <a:pt x="18" y="462"/>
                  </a:lnTo>
                  <a:lnTo>
                    <a:pt x="18" y="474"/>
                  </a:lnTo>
                  <a:lnTo>
                    <a:pt x="12" y="486"/>
                  </a:lnTo>
                  <a:lnTo>
                    <a:pt x="12" y="497"/>
                  </a:lnTo>
                  <a:lnTo>
                    <a:pt x="12" y="509"/>
                  </a:lnTo>
                  <a:lnTo>
                    <a:pt x="6" y="515"/>
                  </a:lnTo>
                  <a:lnTo>
                    <a:pt x="6" y="526"/>
                  </a:lnTo>
                  <a:lnTo>
                    <a:pt x="6" y="538"/>
                  </a:lnTo>
                  <a:lnTo>
                    <a:pt x="0" y="550"/>
                  </a:lnTo>
                  <a:lnTo>
                    <a:pt x="0" y="562"/>
                  </a:lnTo>
                  <a:lnTo>
                    <a:pt x="0" y="573"/>
                  </a:lnTo>
                  <a:lnTo>
                    <a:pt x="0" y="585"/>
                  </a:lnTo>
                  <a:lnTo>
                    <a:pt x="0" y="597"/>
                  </a:lnTo>
                  <a:lnTo>
                    <a:pt x="0" y="608"/>
                  </a:lnTo>
                  <a:lnTo>
                    <a:pt x="0" y="62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p:cNvSpPr>
            <p:nvPr/>
          </p:nvSpPr>
          <p:spPr bwMode="auto">
            <a:xfrm>
              <a:off x="6880226" y="3624262"/>
              <a:ext cx="1606550" cy="1687513"/>
            </a:xfrm>
            <a:custGeom>
              <a:avLst/>
              <a:gdLst>
                <a:gd name="T0" fmla="*/ 0 w 1012"/>
                <a:gd name="T1" fmla="*/ 532 h 1063"/>
                <a:gd name="T2" fmla="*/ 6 w 1012"/>
                <a:gd name="T3" fmla="*/ 584 h 1063"/>
                <a:gd name="T4" fmla="*/ 24 w 1012"/>
                <a:gd name="T5" fmla="*/ 643 h 1063"/>
                <a:gd name="T6" fmla="*/ 41 w 1012"/>
                <a:gd name="T7" fmla="*/ 695 h 1063"/>
                <a:gd name="T8" fmla="*/ 65 w 1012"/>
                <a:gd name="T9" fmla="*/ 748 h 1063"/>
                <a:gd name="T10" fmla="*/ 88 w 1012"/>
                <a:gd name="T11" fmla="*/ 795 h 1063"/>
                <a:gd name="T12" fmla="*/ 123 w 1012"/>
                <a:gd name="T13" fmla="*/ 841 h 1063"/>
                <a:gd name="T14" fmla="*/ 158 w 1012"/>
                <a:gd name="T15" fmla="*/ 888 h 1063"/>
                <a:gd name="T16" fmla="*/ 199 w 1012"/>
                <a:gd name="T17" fmla="*/ 923 h 1063"/>
                <a:gd name="T18" fmla="*/ 246 w 1012"/>
                <a:gd name="T19" fmla="*/ 958 h 1063"/>
                <a:gd name="T20" fmla="*/ 293 w 1012"/>
                <a:gd name="T21" fmla="*/ 993 h 1063"/>
                <a:gd name="T22" fmla="*/ 340 w 1012"/>
                <a:gd name="T23" fmla="*/ 1017 h 1063"/>
                <a:gd name="T24" fmla="*/ 392 w 1012"/>
                <a:gd name="T25" fmla="*/ 1034 h 1063"/>
                <a:gd name="T26" fmla="*/ 445 w 1012"/>
                <a:gd name="T27" fmla="*/ 1052 h 1063"/>
                <a:gd name="T28" fmla="*/ 498 w 1012"/>
                <a:gd name="T29" fmla="*/ 1058 h 1063"/>
                <a:gd name="T30" fmla="*/ 550 w 1012"/>
                <a:gd name="T31" fmla="*/ 1063 h 1063"/>
                <a:gd name="T32" fmla="*/ 603 w 1012"/>
                <a:gd name="T33" fmla="*/ 1058 h 1063"/>
                <a:gd name="T34" fmla="*/ 656 w 1012"/>
                <a:gd name="T35" fmla="*/ 1052 h 1063"/>
                <a:gd name="T36" fmla="*/ 708 w 1012"/>
                <a:gd name="T37" fmla="*/ 1034 h 1063"/>
                <a:gd name="T38" fmla="*/ 755 w 1012"/>
                <a:gd name="T39" fmla="*/ 1017 h 1063"/>
                <a:gd name="T40" fmla="*/ 802 w 1012"/>
                <a:gd name="T41" fmla="*/ 987 h 1063"/>
                <a:gd name="T42" fmla="*/ 843 w 1012"/>
                <a:gd name="T43" fmla="*/ 958 h 1063"/>
                <a:gd name="T44" fmla="*/ 878 w 1012"/>
                <a:gd name="T45" fmla="*/ 923 h 1063"/>
                <a:gd name="T46" fmla="*/ 913 w 1012"/>
                <a:gd name="T47" fmla="*/ 882 h 1063"/>
                <a:gd name="T48" fmla="*/ 942 w 1012"/>
                <a:gd name="T49" fmla="*/ 841 h 1063"/>
                <a:gd name="T50" fmla="*/ 966 w 1012"/>
                <a:gd name="T51" fmla="*/ 795 h 1063"/>
                <a:gd name="T52" fmla="*/ 989 w 1012"/>
                <a:gd name="T53" fmla="*/ 742 h 1063"/>
                <a:gd name="T54" fmla="*/ 1001 w 1012"/>
                <a:gd name="T55" fmla="*/ 695 h 1063"/>
                <a:gd name="T56" fmla="*/ 1012 w 1012"/>
                <a:gd name="T57" fmla="*/ 637 h 1063"/>
                <a:gd name="T58" fmla="*/ 1012 w 1012"/>
                <a:gd name="T59" fmla="*/ 584 h 1063"/>
                <a:gd name="T60" fmla="*/ 1012 w 1012"/>
                <a:gd name="T61" fmla="*/ 526 h 1063"/>
                <a:gd name="T62" fmla="*/ 1007 w 1012"/>
                <a:gd name="T63" fmla="*/ 473 h 1063"/>
                <a:gd name="T64" fmla="*/ 989 w 1012"/>
                <a:gd name="T65" fmla="*/ 415 h 1063"/>
                <a:gd name="T66" fmla="*/ 972 w 1012"/>
                <a:gd name="T67" fmla="*/ 362 h 1063"/>
                <a:gd name="T68" fmla="*/ 948 w 1012"/>
                <a:gd name="T69" fmla="*/ 309 h 1063"/>
                <a:gd name="T70" fmla="*/ 919 w 1012"/>
                <a:gd name="T71" fmla="*/ 263 h 1063"/>
                <a:gd name="T72" fmla="*/ 890 w 1012"/>
                <a:gd name="T73" fmla="*/ 216 h 1063"/>
                <a:gd name="T74" fmla="*/ 849 w 1012"/>
                <a:gd name="T75" fmla="*/ 175 h 1063"/>
                <a:gd name="T76" fmla="*/ 808 w 1012"/>
                <a:gd name="T77" fmla="*/ 134 h 1063"/>
                <a:gd name="T78" fmla="*/ 767 w 1012"/>
                <a:gd name="T79" fmla="*/ 99 h 1063"/>
                <a:gd name="T80" fmla="*/ 714 w 1012"/>
                <a:gd name="T81" fmla="*/ 70 h 1063"/>
                <a:gd name="T82" fmla="*/ 667 w 1012"/>
                <a:gd name="T83" fmla="*/ 46 h 1063"/>
                <a:gd name="T84" fmla="*/ 615 w 1012"/>
                <a:gd name="T85" fmla="*/ 23 h 1063"/>
                <a:gd name="T86" fmla="*/ 562 w 1012"/>
                <a:gd name="T87" fmla="*/ 11 h 1063"/>
                <a:gd name="T88" fmla="*/ 509 w 1012"/>
                <a:gd name="T89" fmla="*/ 6 h 1063"/>
                <a:gd name="T90" fmla="*/ 457 w 1012"/>
                <a:gd name="T91" fmla="*/ 0 h 1063"/>
                <a:gd name="T92" fmla="*/ 404 w 1012"/>
                <a:gd name="T93" fmla="*/ 6 h 1063"/>
                <a:gd name="T94" fmla="*/ 351 w 1012"/>
                <a:gd name="T95" fmla="*/ 17 h 1063"/>
                <a:gd name="T96" fmla="*/ 305 w 1012"/>
                <a:gd name="T97" fmla="*/ 29 h 1063"/>
                <a:gd name="T98" fmla="*/ 258 w 1012"/>
                <a:gd name="T99" fmla="*/ 52 h 1063"/>
                <a:gd name="T100" fmla="*/ 211 w 1012"/>
                <a:gd name="T101" fmla="*/ 76 h 1063"/>
                <a:gd name="T102" fmla="*/ 170 w 1012"/>
                <a:gd name="T103" fmla="*/ 105 h 1063"/>
                <a:gd name="T104" fmla="*/ 129 w 1012"/>
                <a:gd name="T105" fmla="*/ 146 h 1063"/>
                <a:gd name="T106" fmla="*/ 100 w 1012"/>
                <a:gd name="T107" fmla="*/ 181 h 1063"/>
                <a:gd name="T108" fmla="*/ 71 w 1012"/>
                <a:gd name="T109" fmla="*/ 228 h 1063"/>
                <a:gd name="T110" fmla="*/ 41 w 1012"/>
                <a:gd name="T111" fmla="*/ 274 h 1063"/>
                <a:gd name="T112" fmla="*/ 24 w 1012"/>
                <a:gd name="T113" fmla="*/ 327 h 1063"/>
                <a:gd name="T114" fmla="*/ 12 w 1012"/>
                <a:gd name="T115" fmla="*/ 374 h 1063"/>
                <a:gd name="T116" fmla="*/ 0 w 1012"/>
                <a:gd name="T117" fmla="*/ 432 h 1063"/>
                <a:gd name="T118" fmla="*/ 0 w 1012"/>
                <a:gd name="T119" fmla="*/ 485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2" h="1063">
                  <a:moveTo>
                    <a:pt x="0" y="485"/>
                  </a:moveTo>
                  <a:lnTo>
                    <a:pt x="0" y="496"/>
                  </a:lnTo>
                  <a:lnTo>
                    <a:pt x="0" y="508"/>
                  </a:lnTo>
                  <a:lnTo>
                    <a:pt x="0" y="520"/>
                  </a:lnTo>
                  <a:lnTo>
                    <a:pt x="0" y="532"/>
                  </a:lnTo>
                  <a:lnTo>
                    <a:pt x="0" y="543"/>
                  </a:lnTo>
                  <a:lnTo>
                    <a:pt x="6" y="555"/>
                  </a:lnTo>
                  <a:lnTo>
                    <a:pt x="6" y="561"/>
                  </a:lnTo>
                  <a:lnTo>
                    <a:pt x="6" y="572"/>
                  </a:lnTo>
                  <a:lnTo>
                    <a:pt x="6" y="584"/>
                  </a:lnTo>
                  <a:lnTo>
                    <a:pt x="12" y="596"/>
                  </a:lnTo>
                  <a:lnTo>
                    <a:pt x="12" y="608"/>
                  </a:lnTo>
                  <a:lnTo>
                    <a:pt x="18" y="619"/>
                  </a:lnTo>
                  <a:lnTo>
                    <a:pt x="18" y="631"/>
                  </a:lnTo>
                  <a:lnTo>
                    <a:pt x="24" y="643"/>
                  </a:lnTo>
                  <a:lnTo>
                    <a:pt x="24" y="654"/>
                  </a:lnTo>
                  <a:lnTo>
                    <a:pt x="30" y="660"/>
                  </a:lnTo>
                  <a:lnTo>
                    <a:pt x="30" y="672"/>
                  </a:lnTo>
                  <a:lnTo>
                    <a:pt x="36" y="684"/>
                  </a:lnTo>
                  <a:lnTo>
                    <a:pt x="41" y="695"/>
                  </a:lnTo>
                  <a:lnTo>
                    <a:pt x="41" y="707"/>
                  </a:lnTo>
                  <a:lnTo>
                    <a:pt x="47" y="713"/>
                  </a:lnTo>
                  <a:lnTo>
                    <a:pt x="53" y="724"/>
                  </a:lnTo>
                  <a:lnTo>
                    <a:pt x="59" y="736"/>
                  </a:lnTo>
                  <a:lnTo>
                    <a:pt x="65" y="748"/>
                  </a:lnTo>
                  <a:lnTo>
                    <a:pt x="71" y="754"/>
                  </a:lnTo>
                  <a:lnTo>
                    <a:pt x="71" y="765"/>
                  </a:lnTo>
                  <a:lnTo>
                    <a:pt x="77" y="777"/>
                  </a:lnTo>
                  <a:lnTo>
                    <a:pt x="82" y="789"/>
                  </a:lnTo>
                  <a:lnTo>
                    <a:pt x="88" y="795"/>
                  </a:lnTo>
                  <a:lnTo>
                    <a:pt x="100" y="806"/>
                  </a:lnTo>
                  <a:lnTo>
                    <a:pt x="106" y="812"/>
                  </a:lnTo>
                  <a:lnTo>
                    <a:pt x="112" y="824"/>
                  </a:lnTo>
                  <a:lnTo>
                    <a:pt x="117" y="835"/>
                  </a:lnTo>
                  <a:lnTo>
                    <a:pt x="123" y="841"/>
                  </a:lnTo>
                  <a:lnTo>
                    <a:pt x="129" y="853"/>
                  </a:lnTo>
                  <a:lnTo>
                    <a:pt x="141" y="859"/>
                  </a:lnTo>
                  <a:lnTo>
                    <a:pt x="147" y="871"/>
                  </a:lnTo>
                  <a:lnTo>
                    <a:pt x="153" y="876"/>
                  </a:lnTo>
                  <a:lnTo>
                    <a:pt x="158" y="888"/>
                  </a:lnTo>
                  <a:lnTo>
                    <a:pt x="170" y="894"/>
                  </a:lnTo>
                  <a:lnTo>
                    <a:pt x="176" y="900"/>
                  </a:lnTo>
                  <a:lnTo>
                    <a:pt x="188" y="911"/>
                  </a:lnTo>
                  <a:lnTo>
                    <a:pt x="193" y="917"/>
                  </a:lnTo>
                  <a:lnTo>
                    <a:pt x="199" y="923"/>
                  </a:lnTo>
                  <a:lnTo>
                    <a:pt x="211" y="935"/>
                  </a:lnTo>
                  <a:lnTo>
                    <a:pt x="217" y="941"/>
                  </a:lnTo>
                  <a:lnTo>
                    <a:pt x="229" y="947"/>
                  </a:lnTo>
                  <a:lnTo>
                    <a:pt x="234" y="952"/>
                  </a:lnTo>
                  <a:lnTo>
                    <a:pt x="246" y="958"/>
                  </a:lnTo>
                  <a:lnTo>
                    <a:pt x="258" y="964"/>
                  </a:lnTo>
                  <a:lnTo>
                    <a:pt x="264" y="976"/>
                  </a:lnTo>
                  <a:lnTo>
                    <a:pt x="275" y="982"/>
                  </a:lnTo>
                  <a:lnTo>
                    <a:pt x="281" y="987"/>
                  </a:lnTo>
                  <a:lnTo>
                    <a:pt x="293" y="993"/>
                  </a:lnTo>
                  <a:lnTo>
                    <a:pt x="305" y="993"/>
                  </a:lnTo>
                  <a:lnTo>
                    <a:pt x="310" y="999"/>
                  </a:lnTo>
                  <a:lnTo>
                    <a:pt x="322" y="1005"/>
                  </a:lnTo>
                  <a:lnTo>
                    <a:pt x="334" y="1011"/>
                  </a:lnTo>
                  <a:lnTo>
                    <a:pt x="340" y="1017"/>
                  </a:lnTo>
                  <a:lnTo>
                    <a:pt x="351" y="1023"/>
                  </a:lnTo>
                  <a:lnTo>
                    <a:pt x="363" y="1023"/>
                  </a:lnTo>
                  <a:lnTo>
                    <a:pt x="375" y="1028"/>
                  </a:lnTo>
                  <a:lnTo>
                    <a:pt x="381" y="1034"/>
                  </a:lnTo>
                  <a:lnTo>
                    <a:pt x="392" y="1034"/>
                  </a:lnTo>
                  <a:lnTo>
                    <a:pt x="404" y="1040"/>
                  </a:lnTo>
                  <a:lnTo>
                    <a:pt x="416" y="1040"/>
                  </a:lnTo>
                  <a:lnTo>
                    <a:pt x="427" y="1046"/>
                  </a:lnTo>
                  <a:lnTo>
                    <a:pt x="433" y="1046"/>
                  </a:lnTo>
                  <a:lnTo>
                    <a:pt x="445" y="1052"/>
                  </a:lnTo>
                  <a:lnTo>
                    <a:pt x="457" y="1052"/>
                  </a:lnTo>
                  <a:lnTo>
                    <a:pt x="468" y="1052"/>
                  </a:lnTo>
                  <a:lnTo>
                    <a:pt x="480" y="1058"/>
                  </a:lnTo>
                  <a:lnTo>
                    <a:pt x="486" y="1058"/>
                  </a:lnTo>
                  <a:lnTo>
                    <a:pt x="498" y="1058"/>
                  </a:lnTo>
                  <a:lnTo>
                    <a:pt x="509" y="1058"/>
                  </a:lnTo>
                  <a:lnTo>
                    <a:pt x="521" y="1063"/>
                  </a:lnTo>
                  <a:lnTo>
                    <a:pt x="533" y="1063"/>
                  </a:lnTo>
                  <a:lnTo>
                    <a:pt x="544" y="1063"/>
                  </a:lnTo>
                  <a:lnTo>
                    <a:pt x="550" y="1063"/>
                  </a:lnTo>
                  <a:lnTo>
                    <a:pt x="562" y="1063"/>
                  </a:lnTo>
                  <a:lnTo>
                    <a:pt x="574" y="1063"/>
                  </a:lnTo>
                  <a:lnTo>
                    <a:pt x="585" y="1058"/>
                  </a:lnTo>
                  <a:lnTo>
                    <a:pt x="597" y="1058"/>
                  </a:lnTo>
                  <a:lnTo>
                    <a:pt x="603" y="1058"/>
                  </a:lnTo>
                  <a:lnTo>
                    <a:pt x="615" y="1058"/>
                  </a:lnTo>
                  <a:lnTo>
                    <a:pt x="626" y="1058"/>
                  </a:lnTo>
                  <a:lnTo>
                    <a:pt x="638" y="1052"/>
                  </a:lnTo>
                  <a:lnTo>
                    <a:pt x="644" y="1052"/>
                  </a:lnTo>
                  <a:lnTo>
                    <a:pt x="656" y="1052"/>
                  </a:lnTo>
                  <a:lnTo>
                    <a:pt x="667" y="1046"/>
                  </a:lnTo>
                  <a:lnTo>
                    <a:pt x="679" y="1046"/>
                  </a:lnTo>
                  <a:lnTo>
                    <a:pt x="685" y="1040"/>
                  </a:lnTo>
                  <a:lnTo>
                    <a:pt x="697" y="1040"/>
                  </a:lnTo>
                  <a:lnTo>
                    <a:pt x="708" y="1034"/>
                  </a:lnTo>
                  <a:lnTo>
                    <a:pt x="714" y="1034"/>
                  </a:lnTo>
                  <a:lnTo>
                    <a:pt x="726" y="1028"/>
                  </a:lnTo>
                  <a:lnTo>
                    <a:pt x="738" y="1023"/>
                  </a:lnTo>
                  <a:lnTo>
                    <a:pt x="743" y="1017"/>
                  </a:lnTo>
                  <a:lnTo>
                    <a:pt x="755" y="1017"/>
                  </a:lnTo>
                  <a:lnTo>
                    <a:pt x="767" y="1011"/>
                  </a:lnTo>
                  <a:lnTo>
                    <a:pt x="773" y="1005"/>
                  </a:lnTo>
                  <a:lnTo>
                    <a:pt x="784" y="999"/>
                  </a:lnTo>
                  <a:lnTo>
                    <a:pt x="790" y="993"/>
                  </a:lnTo>
                  <a:lnTo>
                    <a:pt x="802" y="987"/>
                  </a:lnTo>
                  <a:lnTo>
                    <a:pt x="808" y="982"/>
                  </a:lnTo>
                  <a:lnTo>
                    <a:pt x="819" y="976"/>
                  </a:lnTo>
                  <a:lnTo>
                    <a:pt x="825" y="970"/>
                  </a:lnTo>
                  <a:lnTo>
                    <a:pt x="831" y="964"/>
                  </a:lnTo>
                  <a:lnTo>
                    <a:pt x="843" y="958"/>
                  </a:lnTo>
                  <a:lnTo>
                    <a:pt x="849" y="952"/>
                  </a:lnTo>
                  <a:lnTo>
                    <a:pt x="860" y="947"/>
                  </a:lnTo>
                  <a:lnTo>
                    <a:pt x="866" y="941"/>
                  </a:lnTo>
                  <a:lnTo>
                    <a:pt x="872" y="929"/>
                  </a:lnTo>
                  <a:lnTo>
                    <a:pt x="878" y="923"/>
                  </a:lnTo>
                  <a:lnTo>
                    <a:pt x="890" y="917"/>
                  </a:lnTo>
                  <a:lnTo>
                    <a:pt x="895" y="911"/>
                  </a:lnTo>
                  <a:lnTo>
                    <a:pt x="901" y="900"/>
                  </a:lnTo>
                  <a:lnTo>
                    <a:pt x="907" y="894"/>
                  </a:lnTo>
                  <a:lnTo>
                    <a:pt x="913" y="882"/>
                  </a:lnTo>
                  <a:lnTo>
                    <a:pt x="919" y="876"/>
                  </a:lnTo>
                  <a:lnTo>
                    <a:pt x="925" y="865"/>
                  </a:lnTo>
                  <a:lnTo>
                    <a:pt x="931" y="859"/>
                  </a:lnTo>
                  <a:lnTo>
                    <a:pt x="936" y="847"/>
                  </a:lnTo>
                  <a:lnTo>
                    <a:pt x="942" y="841"/>
                  </a:lnTo>
                  <a:lnTo>
                    <a:pt x="948" y="830"/>
                  </a:lnTo>
                  <a:lnTo>
                    <a:pt x="954" y="824"/>
                  </a:lnTo>
                  <a:lnTo>
                    <a:pt x="960" y="812"/>
                  </a:lnTo>
                  <a:lnTo>
                    <a:pt x="966" y="806"/>
                  </a:lnTo>
                  <a:lnTo>
                    <a:pt x="966" y="795"/>
                  </a:lnTo>
                  <a:lnTo>
                    <a:pt x="972" y="783"/>
                  </a:lnTo>
                  <a:lnTo>
                    <a:pt x="977" y="777"/>
                  </a:lnTo>
                  <a:lnTo>
                    <a:pt x="983" y="765"/>
                  </a:lnTo>
                  <a:lnTo>
                    <a:pt x="983" y="754"/>
                  </a:lnTo>
                  <a:lnTo>
                    <a:pt x="989" y="742"/>
                  </a:lnTo>
                  <a:lnTo>
                    <a:pt x="989" y="736"/>
                  </a:lnTo>
                  <a:lnTo>
                    <a:pt x="995" y="724"/>
                  </a:lnTo>
                  <a:lnTo>
                    <a:pt x="995" y="713"/>
                  </a:lnTo>
                  <a:lnTo>
                    <a:pt x="1001" y="701"/>
                  </a:lnTo>
                  <a:lnTo>
                    <a:pt x="1001" y="695"/>
                  </a:lnTo>
                  <a:lnTo>
                    <a:pt x="1007" y="684"/>
                  </a:lnTo>
                  <a:lnTo>
                    <a:pt x="1007" y="672"/>
                  </a:lnTo>
                  <a:lnTo>
                    <a:pt x="1007" y="660"/>
                  </a:lnTo>
                  <a:lnTo>
                    <a:pt x="1012" y="648"/>
                  </a:lnTo>
                  <a:lnTo>
                    <a:pt x="1012" y="637"/>
                  </a:lnTo>
                  <a:lnTo>
                    <a:pt x="1012" y="625"/>
                  </a:lnTo>
                  <a:lnTo>
                    <a:pt x="1012" y="619"/>
                  </a:lnTo>
                  <a:lnTo>
                    <a:pt x="1012" y="608"/>
                  </a:lnTo>
                  <a:lnTo>
                    <a:pt x="1012" y="596"/>
                  </a:lnTo>
                  <a:lnTo>
                    <a:pt x="1012" y="584"/>
                  </a:lnTo>
                  <a:lnTo>
                    <a:pt x="1012" y="572"/>
                  </a:lnTo>
                  <a:lnTo>
                    <a:pt x="1012" y="561"/>
                  </a:lnTo>
                  <a:lnTo>
                    <a:pt x="1012" y="549"/>
                  </a:lnTo>
                  <a:lnTo>
                    <a:pt x="1012" y="537"/>
                  </a:lnTo>
                  <a:lnTo>
                    <a:pt x="1012" y="526"/>
                  </a:lnTo>
                  <a:lnTo>
                    <a:pt x="1012" y="514"/>
                  </a:lnTo>
                  <a:lnTo>
                    <a:pt x="1012" y="508"/>
                  </a:lnTo>
                  <a:lnTo>
                    <a:pt x="1007" y="496"/>
                  </a:lnTo>
                  <a:lnTo>
                    <a:pt x="1007" y="485"/>
                  </a:lnTo>
                  <a:lnTo>
                    <a:pt x="1007" y="473"/>
                  </a:lnTo>
                  <a:lnTo>
                    <a:pt x="1001" y="461"/>
                  </a:lnTo>
                  <a:lnTo>
                    <a:pt x="1001" y="450"/>
                  </a:lnTo>
                  <a:lnTo>
                    <a:pt x="995" y="438"/>
                  </a:lnTo>
                  <a:lnTo>
                    <a:pt x="995" y="426"/>
                  </a:lnTo>
                  <a:lnTo>
                    <a:pt x="989" y="415"/>
                  </a:lnTo>
                  <a:lnTo>
                    <a:pt x="989" y="409"/>
                  </a:lnTo>
                  <a:lnTo>
                    <a:pt x="983" y="397"/>
                  </a:lnTo>
                  <a:lnTo>
                    <a:pt x="983" y="385"/>
                  </a:lnTo>
                  <a:lnTo>
                    <a:pt x="977" y="374"/>
                  </a:lnTo>
                  <a:lnTo>
                    <a:pt x="972" y="362"/>
                  </a:lnTo>
                  <a:lnTo>
                    <a:pt x="966" y="350"/>
                  </a:lnTo>
                  <a:lnTo>
                    <a:pt x="966" y="345"/>
                  </a:lnTo>
                  <a:lnTo>
                    <a:pt x="960" y="333"/>
                  </a:lnTo>
                  <a:lnTo>
                    <a:pt x="954" y="321"/>
                  </a:lnTo>
                  <a:lnTo>
                    <a:pt x="948" y="309"/>
                  </a:lnTo>
                  <a:lnTo>
                    <a:pt x="942" y="304"/>
                  </a:lnTo>
                  <a:lnTo>
                    <a:pt x="936" y="292"/>
                  </a:lnTo>
                  <a:lnTo>
                    <a:pt x="931" y="280"/>
                  </a:lnTo>
                  <a:lnTo>
                    <a:pt x="925" y="274"/>
                  </a:lnTo>
                  <a:lnTo>
                    <a:pt x="919" y="263"/>
                  </a:lnTo>
                  <a:lnTo>
                    <a:pt x="913" y="251"/>
                  </a:lnTo>
                  <a:lnTo>
                    <a:pt x="907" y="245"/>
                  </a:lnTo>
                  <a:lnTo>
                    <a:pt x="901" y="233"/>
                  </a:lnTo>
                  <a:lnTo>
                    <a:pt x="895" y="228"/>
                  </a:lnTo>
                  <a:lnTo>
                    <a:pt x="890" y="216"/>
                  </a:lnTo>
                  <a:lnTo>
                    <a:pt x="878" y="210"/>
                  </a:lnTo>
                  <a:lnTo>
                    <a:pt x="872" y="198"/>
                  </a:lnTo>
                  <a:lnTo>
                    <a:pt x="866" y="193"/>
                  </a:lnTo>
                  <a:lnTo>
                    <a:pt x="860" y="181"/>
                  </a:lnTo>
                  <a:lnTo>
                    <a:pt x="849" y="175"/>
                  </a:lnTo>
                  <a:lnTo>
                    <a:pt x="843" y="163"/>
                  </a:lnTo>
                  <a:lnTo>
                    <a:pt x="831" y="157"/>
                  </a:lnTo>
                  <a:lnTo>
                    <a:pt x="825" y="152"/>
                  </a:lnTo>
                  <a:lnTo>
                    <a:pt x="819" y="140"/>
                  </a:lnTo>
                  <a:lnTo>
                    <a:pt x="808" y="134"/>
                  </a:lnTo>
                  <a:lnTo>
                    <a:pt x="802" y="128"/>
                  </a:lnTo>
                  <a:lnTo>
                    <a:pt x="790" y="122"/>
                  </a:lnTo>
                  <a:lnTo>
                    <a:pt x="784" y="111"/>
                  </a:lnTo>
                  <a:lnTo>
                    <a:pt x="773" y="105"/>
                  </a:lnTo>
                  <a:lnTo>
                    <a:pt x="767" y="99"/>
                  </a:lnTo>
                  <a:lnTo>
                    <a:pt x="755" y="93"/>
                  </a:lnTo>
                  <a:lnTo>
                    <a:pt x="743" y="87"/>
                  </a:lnTo>
                  <a:lnTo>
                    <a:pt x="738" y="82"/>
                  </a:lnTo>
                  <a:lnTo>
                    <a:pt x="726" y="76"/>
                  </a:lnTo>
                  <a:lnTo>
                    <a:pt x="714" y="70"/>
                  </a:lnTo>
                  <a:lnTo>
                    <a:pt x="708" y="64"/>
                  </a:lnTo>
                  <a:lnTo>
                    <a:pt x="697" y="58"/>
                  </a:lnTo>
                  <a:lnTo>
                    <a:pt x="685" y="52"/>
                  </a:lnTo>
                  <a:lnTo>
                    <a:pt x="679" y="52"/>
                  </a:lnTo>
                  <a:lnTo>
                    <a:pt x="667" y="46"/>
                  </a:lnTo>
                  <a:lnTo>
                    <a:pt x="656" y="41"/>
                  </a:lnTo>
                  <a:lnTo>
                    <a:pt x="644" y="35"/>
                  </a:lnTo>
                  <a:lnTo>
                    <a:pt x="638" y="35"/>
                  </a:lnTo>
                  <a:lnTo>
                    <a:pt x="626" y="29"/>
                  </a:lnTo>
                  <a:lnTo>
                    <a:pt x="615" y="23"/>
                  </a:lnTo>
                  <a:lnTo>
                    <a:pt x="603" y="23"/>
                  </a:lnTo>
                  <a:lnTo>
                    <a:pt x="597" y="17"/>
                  </a:lnTo>
                  <a:lnTo>
                    <a:pt x="585" y="17"/>
                  </a:lnTo>
                  <a:lnTo>
                    <a:pt x="574" y="17"/>
                  </a:lnTo>
                  <a:lnTo>
                    <a:pt x="562" y="11"/>
                  </a:lnTo>
                  <a:lnTo>
                    <a:pt x="550" y="11"/>
                  </a:lnTo>
                  <a:lnTo>
                    <a:pt x="544" y="6"/>
                  </a:lnTo>
                  <a:lnTo>
                    <a:pt x="533" y="6"/>
                  </a:lnTo>
                  <a:lnTo>
                    <a:pt x="521" y="6"/>
                  </a:lnTo>
                  <a:lnTo>
                    <a:pt x="509" y="6"/>
                  </a:lnTo>
                  <a:lnTo>
                    <a:pt x="498" y="6"/>
                  </a:lnTo>
                  <a:lnTo>
                    <a:pt x="486" y="0"/>
                  </a:lnTo>
                  <a:lnTo>
                    <a:pt x="480" y="0"/>
                  </a:lnTo>
                  <a:lnTo>
                    <a:pt x="468" y="0"/>
                  </a:lnTo>
                  <a:lnTo>
                    <a:pt x="457" y="0"/>
                  </a:lnTo>
                  <a:lnTo>
                    <a:pt x="445" y="0"/>
                  </a:lnTo>
                  <a:lnTo>
                    <a:pt x="433" y="0"/>
                  </a:lnTo>
                  <a:lnTo>
                    <a:pt x="427" y="6"/>
                  </a:lnTo>
                  <a:lnTo>
                    <a:pt x="416" y="6"/>
                  </a:lnTo>
                  <a:lnTo>
                    <a:pt x="404" y="6"/>
                  </a:lnTo>
                  <a:lnTo>
                    <a:pt x="392" y="6"/>
                  </a:lnTo>
                  <a:lnTo>
                    <a:pt x="381" y="11"/>
                  </a:lnTo>
                  <a:lnTo>
                    <a:pt x="375" y="11"/>
                  </a:lnTo>
                  <a:lnTo>
                    <a:pt x="363" y="11"/>
                  </a:lnTo>
                  <a:lnTo>
                    <a:pt x="351" y="17"/>
                  </a:lnTo>
                  <a:lnTo>
                    <a:pt x="340" y="17"/>
                  </a:lnTo>
                  <a:lnTo>
                    <a:pt x="334" y="23"/>
                  </a:lnTo>
                  <a:lnTo>
                    <a:pt x="322" y="23"/>
                  </a:lnTo>
                  <a:lnTo>
                    <a:pt x="310" y="29"/>
                  </a:lnTo>
                  <a:lnTo>
                    <a:pt x="305" y="29"/>
                  </a:lnTo>
                  <a:lnTo>
                    <a:pt x="293" y="35"/>
                  </a:lnTo>
                  <a:lnTo>
                    <a:pt x="281" y="35"/>
                  </a:lnTo>
                  <a:lnTo>
                    <a:pt x="275" y="41"/>
                  </a:lnTo>
                  <a:lnTo>
                    <a:pt x="264" y="46"/>
                  </a:lnTo>
                  <a:lnTo>
                    <a:pt x="258" y="52"/>
                  </a:lnTo>
                  <a:lnTo>
                    <a:pt x="246" y="58"/>
                  </a:lnTo>
                  <a:lnTo>
                    <a:pt x="234" y="58"/>
                  </a:lnTo>
                  <a:lnTo>
                    <a:pt x="229" y="64"/>
                  </a:lnTo>
                  <a:lnTo>
                    <a:pt x="217" y="70"/>
                  </a:lnTo>
                  <a:lnTo>
                    <a:pt x="211" y="76"/>
                  </a:lnTo>
                  <a:lnTo>
                    <a:pt x="199" y="82"/>
                  </a:lnTo>
                  <a:lnTo>
                    <a:pt x="193" y="87"/>
                  </a:lnTo>
                  <a:lnTo>
                    <a:pt x="188" y="93"/>
                  </a:lnTo>
                  <a:lnTo>
                    <a:pt x="176" y="99"/>
                  </a:lnTo>
                  <a:lnTo>
                    <a:pt x="170" y="105"/>
                  </a:lnTo>
                  <a:lnTo>
                    <a:pt x="158" y="117"/>
                  </a:lnTo>
                  <a:lnTo>
                    <a:pt x="153" y="122"/>
                  </a:lnTo>
                  <a:lnTo>
                    <a:pt x="147" y="128"/>
                  </a:lnTo>
                  <a:lnTo>
                    <a:pt x="141" y="134"/>
                  </a:lnTo>
                  <a:lnTo>
                    <a:pt x="129" y="146"/>
                  </a:lnTo>
                  <a:lnTo>
                    <a:pt x="123" y="152"/>
                  </a:lnTo>
                  <a:lnTo>
                    <a:pt x="117" y="157"/>
                  </a:lnTo>
                  <a:lnTo>
                    <a:pt x="112" y="169"/>
                  </a:lnTo>
                  <a:lnTo>
                    <a:pt x="106" y="175"/>
                  </a:lnTo>
                  <a:lnTo>
                    <a:pt x="100" y="181"/>
                  </a:lnTo>
                  <a:lnTo>
                    <a:pt x="88" y="193"/>
                  </a:lnTo>
                  <a:lnTo>
                    <a:pt x="82" y="198"/>
                  </a:lnTo>
                  <a:lnTo>
                    <a:pt x="77" y="210"/>
                  </a:lnTo>
                  <a:lnTo>
                    <a:pt x="71" y="216"/>
                  </a:lnTo>
                  <a:lnTo>
                    <a:pt x="71" y="228"/>
                  </a:lnTo>
                  <a:lnTo>
                    <a:pt x="65" y="233"/>
                  </a:lnTo>
                  <a:lnTo>
                    <a:pt x="59" y="245"/>
                  </a:lnTo>
                  <a:lnTo>
                    <a:pt x="53" y="257"/>
                  </a:lnTo>
                  <a:lnTo>
                    <a:pt x="47" y="263"/>
                  </a:lnTo>
                  <a:lnTo>
                    <a:pt x="41" y="274"/>
                  </a:lnTo>
                  <a:lnTo>
                    <a:pt x="41" y="286"/>
                  </a:lnTo>
                  <a:lnTo>
                    <a:pt x="36" y="292"/>
                  </a:lnTo>
                  <a:lnTo>
                    <a:pt x="30" y="304"/>
                  </a:lnTo>
                  <a:lnTo>
                    <a:pt x="30" y="315"/>
                  </a:lnTo>
                  <a:lnTo>
                    <a:pt x="24" y="327"/>
                  </a:lnTo>
                  <a:lnTo>
                    <a:pt x="24" y="333"/>
                  </a:lnTo>
                  <a:lnTo>
                    <a:pt x="18" y="345"/>
                  </a:lnTo>
                  <a:lnTo>
                    <a:pt x="18" y="356"/>
                  </a:lnTo>
                  <a:lnTo>
                    <a:pt x="12" y="368"/>
                  </a:lnTo>
                  <a:lnTo>
                    <a:pt x="12" y="374"/>
                  </a:lnTo>
                  <a:lnTo>
                    <a:pt x="6" y="385"/>
                  </a:lnTo>
                  <a:lnTo>
                    <a:pt x="6" y="397"/>
                  </a:lnTo>
                  <a:lnTo>
                    <a:pt x="6" y="409"/>
                  </a:lnTo>
                  <a:lnTo>
                    <a:pt x="6" y="421"/>
                  </a:lnTo>
                  <a:lnTo>
                    <a:pt x="0" y="432"/>
                  </a:lnTo>
                  <a:lnTo>
                    <a:pt x="0" y="444"/>
                  </a:lnTo>
                  <a:lnTo>
                    <a:pt x="0" y="450"/>
                  </a:lnTo>
                  <a:lnTo>
                    <a:pt x="0" y="461"/>
                  </a:lnTo>
                  <a:lnTo>
                    <a:pt x="0" y="473"/>
                  </a:lnTo>
                  <a:lnTo>
                    <a:pt x="0" y="485"/>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Oval 15"/>
            <p:cNvSpPr>
              <a:spLocks noChangeArrowheads="1"/>
            </p:cNvSpPr>
            <p:nvPr/>
          </p:nvSpPr>
          <p:spPr bwMode="auto">
            <a:xfrm>
              <a:off x="5951538" y="3856037"/>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Oval 16"/>
            <p:cNvSpPr>
              <a:spLocks noChangeArrowheads="1"/>
            </p:cNvSpPr>
            <p:nvPr/>
          </p:nvSpPr>
          <p:spPr bwMode="auto">
            <a:xfrm>
              <a:off x="5951538" y="3856037"/>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Oval 17"/>
            <p:cNvSpPr>
              <a:spLocks noChangeArrowheads="1"/>
            </p:cNvSpPr>
            <p:nvPr/>
          </p:nvSpPr>
          <p:spPr bwMode="auto">
            <a:xfrm>
              <a:off x="6146801" y="4189412"/>
              <a:ext cx="38100" cy="381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18"/>
            <p:cNvSpPr>
              <a:spLocks noChangeArrowheads="1"/>
            </p:cNvSpPr>
            <p:nvPr/>
          </p:nvSpPr>
          <p:spPr bwMode="auto">
            <a:xfrm>
              <a:off x="6146801" y="4189412"/>
              <a:ext cx="38100" cy="38100"/>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Oval 19"/>
            <p:cNvSpPr>
              <a:spLocks noChangeArrowheads="1"/>
            </p:cNvSpPr>
            <p:nvPr/>
          </p:nvSpPr>
          <p:spPr bwMode="auto">
            <a:xfrm>
              <a:off x="6843713" y="4143375"/>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20"/>
            <p:cNvSpPr>
              <a:spLocks noChangeArrowheads="1"/>
            </p:cNvSpPr>
            <p:nvPr/>
          </p:nvSpPr>
          <p:spPr bwMode="auto">
            <a:xfrm>
              <a:off x="6843713" y="4143375"/>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21"/>
            <p:cNvSpPr>
              <a:spLocks noChangeArrowheads="1"/>
            </p:cNvSpPr>
            <p:nvPr/>
          </p:nvSpPr>
          <p:spPr bwMode="auto">
            <a:xfrm>
              <a:off x="6611938" y="4310062"/>
              <a:ext cx="36513" cy="381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Oval 22"/>
            <p:cNvSpPr>
              <a:spLocks noChangeArrowheads="1"/>
            </p:cNvSpPr>
            <p:nvPr/>
          </p:nvSpPr>
          <p:spPr bwMode="auto">
            <a:xfrm>
              <a:off x="6611938" y="4310062"/>
              <a:ext cx="36513" cy="38100"/>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Oval 23"/>
            <p:cNvSpPr>
              <a:spLocks noChangeArrowheads="1"/>
            </p:cNvSpPr>
            <p:nvPr/>
          </p:nvSpPr>
          <p:spPr bwMode="auto">
            <a:xfrm>
              <a:off x="6332538" y="3725862"/>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Oval 24"/>
            <p:cNvSpPr>
              <a:spLocks noChangeArrowheads="1"/>
            </p:cNvSpPr>
            <p:nvPr/>
          </p:nvSpPr>
          <p:spPr bwMode="auto">
            <a:xfrm>
              <a:off x="6332538" y="3725862"/>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Oval 25"/>
            <p:cNvSpPr>
              <a:spLocks noChangeArrowheads="1"/>
            </p:cNvSpPr>
            <p:nvPr/>
          </p:nvSpPr>
          <p:spPr bwMode="auto">
            <a:xfrm>
              <a:off x="6481763" y="4114800"/>
              <a:ext cx="36513" cy="381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26"/>
            <p:cNvSpPr>
              <a:spLocks noChangeArrowheads="1"/>
            </p:cNvSpPr>
            <p:nvPr/>
          </p:nvSpPr>
          <p:spPr bwMode="auto">
            <a:xfrm>
              <a:off x="6481763" y="4114800"/>
              <a:ext cx="36513" cy="38100"/>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Oval 27"/>
            <p:cNvSpPr>
              <a:spLocks noChangeArrowheads="1"/>
            </p:cNvSpPr>
            <p:nvPr/>
          </p:nvSpPr>
          <p:spPr bwMode="auto">
            <a:xfrm>
              <a:off x="6992938" y="3670300"/>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Oval 28"/>
            <p:cNvSpPr>
              <a:spLocks noChangeArrowheads="1"/>
            </p:cNvSpPr>
            <p:nvPr/>
          </p:nvSpPr>
          <p:spPr bwMode="auto">
            <a:xfrm>
              <a:off x="6992938" y="3670300"/>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Oval 29"/>
            <p:cNvSpPr>
              <a:spLocks noChangeArrowheads="1"/>
            </p:cNvSpPr>
            <p:nvPr/>
          </p:nvSpPr>
          <p:spPr bwMode="auto">
            <a:xfrm>
              <a:off x="6769101" y="4273550"/>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Oval 30"/>
            <p:cNvSpPr>
              <a:spLocks noChangeArrowheads="1"/>
            </p:cNvSpPr>
            <p:nvPr/>
          </p:nvSpPr>
          <p:spPr bwMode="auto">
            <a:xfrm>
              <a:off x="6769101" y="4273550"/>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Oval 31"/>
            <p:cNvSpPr>
              <a:spLocks noChangeArrowheads="1"/>
            </p:cNvSpPr>
            <p:nvPr/>
          </p:nvSpPr>
          <p:spPr bwMode="auto">
            <a:xfrm>
              <a:off x="6351588" y="3986212"/>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Oval 32"/>
            <p:cNvSpPr>
              <a:spLocks noChangeArrowheads="1"/>
            </p:cNvSpPr>
            <p:nvPr/>
          </p:nvSpPr>
          <p:spPr bwMode="auto">
            <a:xfrm>
              <a:off x="6351588" y="3986212"/>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Oval 33"/>
            <p:cNvSpPr>
              <a:spLocks noChangeArrowheads="1"/>
            </p:cNvSpPr>
            <p:nvPr/>
          </p:nvSpPr>
          <p:spPr bwMode="auto">
            <a:xfrm>
              <a:off x="6927851" y="4348162"/>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Oval 34"/>
            <p:cNvSpPr>
              <a:spLocks noChangeArrowheads="1"/>
            </p:cNvSpPr>
            <p:nvPr/>
          </p:nvSpPr>
          <p:spPr bwMode="auto">
            <a:xfrm>
              <a:off x="6927851" y="4348162"/>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Oval 35"/>
            <p:cNvSpPr>
              <a:spLocks noChangeArrowheads="1"/>
            </p:cNvSpPr>
            <p:nvPr/>
          </p:nvSpPr>
          <p:spPr bwMode="auto">
            <a:xfrm>
              <a:off x="6165851" y="3679825"/>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Oval 36"/>
            <p:cNvSpPr>
              <a:spLocks noChangeArrowheads="1"/>
            </p:cNvSpPr>
            <p:nvPr/>
          </p:nvSpPr>
          <p:spPr bwMode="auto">
            <a:xfrm>
              <a:off x="6165851" y="3679825"/>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Oval 37"/>
            <p:cNvSpPr>
              <a:spLocks noChangeArrowheads="1"/>
            </p:cNvSpPr>
            <p:nvPr/>
          </p:nvSpPr>
          <p:spPr bwMode="auto">
            <a:xfrm>
              <a:off x="6630988" y="4375150"/>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Oval 38"/>
            <p:cNvSpPr>
              <a:spLocks noChangeArrowheads="1"/>
            </p:cNvSpPr>
            <p:nvPr/>
          </p:nvSpPr>
          <p:spPr bwMode="auto">
            <a:xfrm>
              <a:off x="6630988" y="4375150"/>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Oval 39"/>
            <p:cNvSpPr>
              <a:spLocks noChangeArrowheads="1"/>
            </p:cNvSpPr>
            <p:nvPr/>
          </p:nvSpPr>
          <p:spPr bwMode="auto">
            <a:xfrm>
              <a:off x="6119813" y="4292600"/>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Oval 40"/>
            <p:cNvSpPr>
              <a:spLocks noChangeArrowheads="1"/>
            </p:cNvSpPr>
            <p:nvPr/>
          </p:nvSpPr>
          <p:spPr bwMode="auto">
            <a:xfrm>
              <a:off x="6119813" y="4292600"/>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Oval 41"/>
            <p:cNvSpPr>
              <a:spLocks noChangeArrowheads="1"/>
            </p:cNvSpPr>
            <p:nvPr/>
          </p:nvSpPr>
          <p:spPr bwMode="auto">
            <a:xfrm>
              <a:off x="6583363" y="3392487"/>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Oval 42"/>
            <p:cNvSpPr>
              <a:spLocks noChangeArrowheads="1"/>
            </p:cNvSpPr>
            <p:nvPr/>
          </p:nvSpPr>
          <p:spPr bwMode="auto">
            <a:xfrm>
              <a:off x="6583363" y="3392487"/>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Oval 43"/>
            <p:cNvSpPr>
              <a:spLocks noChangeArrowheads="1"/>
            </p:cNvSpPr>
            <p:nvPr/>
          </p:nvSpPr>
          <p:spPr bwMode="auto">
            <a:xfrm>
              <a:off x="6119813" y="3243262"/>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44"/>
            <p:cNvSpPr>
              <a:spLocks noChangeArrowheads="1"/>
            </p:cNvSpPr>
            <p:nvPr/>
          </p:nvSpPr>
          <p:spPr bwMode="auto">
            <a:xfrm>
              <a:off x="6119813" y="3243262"/>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Oval 45"/>
            <p:cNvSpPr>
              <a:spLocks noChangeArrowheads="1"/>
            </p:cNvSpPr>
            <p:nvPr/>
          </p:nvSpPr>
          <p:spPr bwMode="auto">
            <a:xfrm>
              <a:off x="6704013" y="4051300"/>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Oval 46"/>
            <p:cNvSpPr>
              <a:spLocks noChangeArrowheads="1"/>
            </p:cNvSpPr>
            <p:nvPr/>
          </p:nvSpPr>
          <p:spPr bwMode="auto">
            <a:xfrm>
              <a:off x="6704013" y="4051300"/>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Oval 47"/>
            <p:cNvSpPr>
              <a:spLocks noChangeArrowheads="1"/>
            </p:cNvSpPr>
            <p:nvPr/>
          </p:nvSpPr>
          <p:spPr bwMode="auto">
            <a:xfrm>
              <a:off x="7123113" y="3902075"/>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Oval 48"/>
            <p:cNvSpPr>
              <a:spLocks noChangeArrowheads="1"/>
            </p:cNvSpPr>
            <p:nvPr/>
          </p:nvSpPr>
          <p:spPr bwMode="auto">
            <a:xfrm>
              <a:off x="7123113" y="3902075"/>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Oval 49"/>
            <p:cNvSpPr>
              <a:spLocks noChangeArrowheads="1"/>
            </p:cNvSpPr>
            <p:nvPr/>
          </p:nvSpPr>
          <p:spPr bwMode="auto">
            <a:xfrm>
              <a:off x="7140576" y="3967162"/>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Oval 50"/>
            <p:cNvSpPr>
              <a:spLocks noChangeArrowheads="1"/>
            </p:cNvSpPr>
            <p:nvPr/>
          </p:nvSpPr>
          <p:spPr bwMode="auto">
            <a:xfrm>
              <a:off x="7140576" y="3967162"/>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Oval 51"/>
            <p:cNvSpPr>
              <a:spLocks noChangeArrowheads="1"/>
            </p:cNvSpPr>
            <p:nvPr/>
          </p:nvSpPr>
          <p:spPr bwMode="auto">
            <a:xfrm>
              <a:off x="6351588" y="4579937"/>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Oval 52"/>
            <p:cNvSpPr>
              <a:spLocks noChangeArrowheads="1"/>
            </p:cNvSpPr>
            <p:nvPr/>
          </p:nvSpPr>
          <p:spPr bwMode="auto">
            <a:xfrm>
              <a:off x="6351588" y="4579937"/>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Oval 53"/>
            <p:cNvSpPr>
              <a:spLocks noChangeArrowheads="1"/>
            </p:cNvSpPr>
            <p:nvPr/>
          </p:nvSpPr>
          <p:spPr bwMode="auto">
            <a:xfrm>
              <a:off x="7038976" y="4171950"/>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54"/>
            <p:cNvSpPr>
              <a:spLocks noChangeArrowheads="1"/>
            </p:cNvSpPr>
            <p:nvPr/>
          </p:nvSpPr>
          <p:spPr bwMode="auto">
            <a:xfrm>
              <a:off x="7038976" y="4171950"/>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Oval 55"/>
            <p:cNvSpPr>
              <a:spLocks noChangeArrowheads="1"/>
            </p:cNvSpPr>
            <p:nvPr/>
          </p:nvSpPr>
          <p:spPr bwMode="auto">
            <a:xfrm>
              <a:off x="6194426" y="3948112"/>
              <a:ext cx="36513" cy="381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Oval 56"/>
            <p:cNvSpPr>
              <a:spLocks noChangeArrowheads="1"/>
            </p:cNvSpPr>
            <p:nvPr/>
          </p:nvSpPr>
          <p:spPr bwMode="auto">
            <a:xfrm>
              <a:off x="6194426" y="3948112"/>
              <a:ext cx="36513" cy="38100"/>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Oval 57"/>
            <p:cNvSpPr>
              <a:spLocks noChangeArrowheads="1"/>
            </p:cNvSpPr>
            <p:nvPr/>
          </p:nvSpPr>
          <p:spPr bwMode="auto">
            <a:xfrm>
              <a:off x="6807201" y="3810000"/>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Oval 58"/>
            <p:cNvSpPr>
              <a:spLocks noChangeArrowheads="1"/>
            </p:cNvSpPr>
            <p:nvPr/>
          </p:nvSpPr>
          <p:spPr bwMode="auto">
            <a:xfrm>
              <a:off x="6807201" y="3810000"/>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Oval 59"/>
            <p:cNvSpPr>
              <a:spLocks noChangeArrowheads="1"/>
            </p:cNvSpPr>
            <p:nvPr/>
          </p:nvSpPr>
          <p:spPr bwMode="auto">
            <a:xfrm>
              <a:off x="7205663" y="3921125"/>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60"/>
            <p:cNvSpPr>
              <a:spLocks noChangeArrowheads="1"/>
            </p:cNvSpPr>
            <p:nvPr/>
          </p:nvSpPr>
          <p:spPr bwMode="auto">
            <a:xfrm>
              <a:off x="7205663" y="3921125"/>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Oval 61"/>
            <p:cNvSpPr>
              <a:spLocks noChangeArrowheads="1"/>
            </p:cNvSpPr>
            <p:nvPr/>
          </p:nvSpPr>
          <p:spPr bwMode="auto">
            <a:xfrm>
              <a:off x="6611938" y="4292600"/>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62"/>
            <p:cNvSpPr>
              <a:spLocks noChangeArrowheads="1"/>
            </p:cNvSpPr>
            <p:nvPr/>
          </p:nvSpPr>
          <p:spPr bwMode="auto">
            <a:xfrm>
              <a:off x="6611938" y="4292600"/>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Oval 63"/>
            <p:cNvSpPr>
              <a:spLocks noChangeArrowheads="1"/>
            </p:cNvSpPr>
            <p:nvPr/>
          </p:nvSpPr>
          <p:spPr bwMode="auto">
            <a:xfrm>
              <a:off x="6945313" y="4403725"/>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Oval 64"/>
            <p:cNvSpPr>
              <a:spLocks noChangeArrowheads="1"/>
            </p:cNvSpPr>
            <p:nvPr/>
          </p:nvSpPr>
          <p:spPr bwMode="auto">
            <a:xfrm>
              <a:off x="6945313" y="4403725"/>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Oval 65"/>
            <p:cNvSpPr>
              <a:spLocks noChangeArrowheads="1"/>
            </p:cNvSpPr>
            <p:nvPr/>
          </p:nvSpPr>
          <p:spPr bwMode="auto">
            <a:xfrm>
              <a:off x="7178676" y="3540125"/>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Oval 66"/>
            <p:cNvSpPr>
              <a:spLocks noChangeArrowheads="1"/>
            </p:cNvSpPr>
            <p:nvPr/>
          </p:nvSpPr>
          <p:spPr bwMode="auto">
            <a:xfrm>
              <a:off x="7178676" y="3540125"/>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Oval 67"/>
            <p:cNvSpPr>
              <a:spLocks noChangeArrowheads="1"/>
            </p:cNvSpPr>
            <p:nvPr/>
          </p:nvSpPr>
          <p:spPr bwMode="auto">
            <a:xfrm>
              <a:off x="6816726" y="4384675"/>
              <a:ext cx="36513"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Oval 68"/>
            <p:cNvSpPr>
              <a:spLocks noChangeArrowheads="1"/>
            </p:cNvSpPr>
            <p:nvPr/>
          </p:nvSpPr>
          <p:spPr bwMode="auto">
            <a:xfrm>
              <a:off x="6816726" y="4384675"/>
              <a:ext cx="36513"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Oval 69"/>
            <p:cNvSpPr>
              <a:spLocks noChangeArrowheads="1"/>
            </p:cNvSpPr>
            <p:nvPr/>
          </p:nvSpPr>
          <p:spPr bwMode="auto">
            <a:xfrm>
              <a:off x="6592888" y="3957637"/>
              <a:ext cx="38100" cy="365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Oval 70"/>
            <p:cNvSpPr>
              <a:spLocks noChangeArrowheads="1"/>
            </p:cNvSpPr>
            <p:nvPr/>
          </p:nvSpPr>
          <p:spPr bwMode="auto">
            <a:xfrm>
              <a:off x="6592888" y="3957637"/>
              <a:ext cx="38100" cy="36513"/>
            </a:xfrm>
            <a:prstGeom prst="ellipse">
              <a:avLst/>
            </a:prstGeom>
            <a:noFill/>
            <a:ln w="9525" cap="flat">
              <a:solidFill>
                <a:srgbClr val="003CE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Oval 71"/>
            <p:cNvSpPr>
              <a:spLocks noChangeArrowheads="1"/>
            </p:cNvSpPr>
            <p:nvPr/>
          </p:nvSpPr>
          <p:spPr bwMode="auto">
            <a:xfrm>
              <a:off x="6704013" y="4913312"/>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Oval 72"/>
            <p:cNvSpPr>
              <a:spLocks noChangeArrowheads="1"/>
            </p:cNvSpPr>
            <p:nvPr/>
          </p:nvSpPr>
          <p:spPr bwMode="auto">
            <a:xfrm>
              <a:off x="6704013" y="4913312"/>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Oval 73"/>
            <p:cNvSpPr>
              <a:spLocks noChangeArrowheads="1"/>
            </p:cNvSpPr>
            <p:nvPr/>
          </p:nvSpPr>
          <p:spPr bwMode="auto">
            <a:xfrm>
              <a:off x="6081713" y="5656262"/>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Oval 74"/>
            <p:cNvSpPr>
              <a:spLocks noChangeArrowheads="1"/>
            </p:cNvSpPr>
            <p:nvPr/>
          </p:nvSpPr>
          <p:spPr bwMode="auto">
            <a:xfrm>
              <a:off x="6081713" y="5656262"/>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Oval 75"/>
            <p:cNvSpPr>
              <a:spLocks noChangeArrowheads="1"/>
            </p:cNvSpPr>
            <p:nvPr/>
          </p:nvSpPr>
          <p:spPr bwMode="auto">
            <a:xfrm>
              <a:off x="6556376" y="4876800"/>
              <a:ext cx="36513"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Oval 76"/>
            <p:cNvSpPr>
              <a:spLocks noChangeArrowheads="1"/>
            </p:cNvSpPr>
            <p:nvPr/>
          </p:nvSpPr>
          <p:spPr bwMode="auto">
            <a:xfrm>
              <a:off x="6556376" y="4876800"/>
              <a:ext cx="36513"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Oval 77"/>
            <p:cNvSpPr>
              <a:spLocks noChangeArrowheads="1"/>
            </p:cNvSpPr>
            <p:nvPr/>
          </p:nvSpPr>
          <p:spPr bwMode="auto">
            <a:xfrm>
              <a:off x="6472238" y="5376862"/>
              <a:ext cx="36513" cy="381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Oval 78"/>
            <p:cNvSpPr>
              <a:spLocks noChangeArrowheads="1"/>
            </p:cNvSpPr>
            <p:nvPr/>
          </p:nvSpPr>
          <p:spPr bwMode="auto">
            <a:xfrm>
              <a:off x="6472238" y="5376862"/>
              <a:ext cx="36513" cy="38100"/>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Oval 79"/>
            <p:cNvSpPr>
              <a:spLocks noChangeArrowheads="1"/>
            </p:cNvSpPr>
            <p:nvPr/>
          </p:nvSpPr>
          <p:spPr bwMode="auto">
            <a:xfrm>
              <a:off x="6723063" y="4681537"/>
              <a:ext cx="36513"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80"/>
            <p:cNvSpPr>
              <a:spLocks noChangeArrowheads="1"/>
            </p:cNvSpPr>
            <p:nvPr/>
          </p:nvSpPr>
          <p:spPr bwMode="auto">
            <a:xfrm>
              <a:off x="6723063" y="4681537"/>
              <a:ext cx="36513"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Oval 81"/>
            <p:cNvSpPr>
              <a:spLocks noChangeArrowheads="1"/>
            </p:cNvSpPr>
            <p:nvPr/>
          </p:nvSpPr>
          <p:spPr bwMode="auto">
            <a:xfrm>
              <a:off x="6778626" y="4737100"/>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Oval 82"/>
            <p:cNvSpPr>
              <a:spLocks noChangeArrowheads="1"/>
            </p:cNvSpPr>
            <p:nvPr/>
          </p:nvSpPr>
          <p:spPr bwMode="auto">
            <a:xfrm>
              <a:off x="6778626" y="4737100"/>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Oval 83"/>
            <p:cNvSpPr>
              <a:spLocks noChangeArrowheads="1"/>
            </p:cNvSpPr>
            <p:nvPr/>
          </p:nvSpPr>
          <p:spPr bwMode="auto">
            <a:xfrm>
              <a:off x="6954838" y="4886325"/>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Oval 84"/>
            <p:cNvSpPr>
              <a:spLocks noChangeArrowheads="1"/>
            </p:cNvSpPr>
            <p:nvPr/>
          </p:nvSpPr>
          <p:spPr bwMode="auto">
            <a:xfrm>
              <a:off x="6954838" y="4886325"/>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Oval 85"/>
            <p:cNvSpPr>
              <a:spLocks noChangeArrowheads="1"/>
            </p:cNvSpPr>
            <p:nvPr/>
          </p:nvSpPr>
          <p:spPr bwMode="auto">
            <a:xfrm>
              <a:off x="6481763" y="4903787"/>
              <a:ext cx="36513" cy="381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Oval 86"/>
            <p:cNvSpPr>
              <a:spLocks noChangeArrowheads="1"/>
            </p:cNvSpPr>
            <p:nvPr/>
          </p:nvSpPr>
          <p:spPr bwMode="auto">
            <a:xfrm>
              <a:off x="6481763" y="4903787"/>
              <a:ext cx="36513" cy="38100"/>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Oval 87"/>
            <p:cNvSpPr>
              <a:spLocks noChangeArrowheads="1"/>
            </p:cNvSpPr>
            <p:nvPr/>
          </p:nvSpPr>
          <p:spPr bwMode="auto">
            <a:xfrm>
              <a:off x="6137276" y="5265737"/>
              <a:ext cx="38100" cy="381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Oval 88"/>
            <p:cNvSpPr>
              <a:spLocks noChangeArrowheads="1"/>
            </p:cNvSpPr>
            <p:nvPr/>
          </p:nvSpPr>
          <p:spPr bwMode="auto">
            <a:xfrm>
              <a:off x="6137276" y="5265737"/>
              <a:ext cx="38100" cy="38100"/>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Oval 89"/>
            <p:cNvSpPr>
              <a:spLocks noChangeArrowheads="1"/>
            </p:cNvSpPr>
            <p:nvPr/>
          </p:nvSpPr>
          <p:spPr bwMode="auto">
            <a:xfrm>
              <a:off x="6704013" y="4746625"/>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Oval 90"/>
            <p:cNvSpPr>
              <a:spLocks noChangeArrowheads="1"/>
            </p:cNvSpPr>
            <p:nvPr/>
          </p:nvSpPr>
          <p:spPr bwMode="auto">
            <a:xfrm>
              <a:off x="6704013" y="4746625"/>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Oval 91"/>
            <p:cNvSpPr>
              <a:spLocks noChangeArrowheads="1"/>
            </p:cNvSpPr>
            <p:nvPr/>
          </p:nvSpPr>
          <p:spPr bwMode="auto">
            <a:xfrm>
              <a:off x="6992938" y="4913312"/>
              <a:ext cx="36513"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Oval 92"/>
            <p:cNvSpPr>
              <a:spLocks noChangeArrowheads="1"/>
            </p:cNvSpPr>
            <p:nvPr/>
          </p:nvSpPr>
          <p:spPr bwMode="auto">
            <a:xfrm>
              <a:off x="6992938" y="4913312"/>
              <a:ext cx="36513"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Oval 93"/>
            <p:cNvSpPr>
              <a:spLocks noChangeArrowheads="1"/>
            </p:cNvSpPr>
            <p:nvPr/>
          </p:nvSpPr>
          <p:spPr bwMode="auto">
            <a:xfrm>
              <a:off x="7456488" y="5414962"/>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Oval 94"/>
            <p:cNvSpPr>
              <a:spLocks noChangeArrowheads="1"/>
            </p:cNvSpPr>
            <p:nvPr/>
          </p:nvSpPr>
          <p:spPr bwMode="auto">
            <a:xfrm>
              <a:off x="7456488" y="5414962"/>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Oval 95"/>
            <p:cNvSpPr>
              <a:spLocks noChangeArrowheads="1"/>
            </p:cNvSpPr>
            <p:nvPr/>
          </p:nvSpPr>
          <p:spPr bwMode="auto">
            <a:xfrm>
              <a:off x="6872288" y="4691062"/>
              <a:ext cx="36513"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Oval 96"/>
            <p:cNvSpPr>
              <a:spLocks noChangeArrowheads="1"/>
            </p:cNvSpPr>
            <p:nvPr/>
          </p:nvSpPr>
          <p:spPr bwMode="auto">
            <a:xfrm>
              <a:off x="6872288" y="4691062"/>
              <a:ext cx="36513"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Oval 97"/>
            <p:cNvSpPr>
              <a:spLocks noChangeArrowheads="1"/>
            </p:cNvSpPr>
            <p:nvPr/>
          </p:nvSpPr>
          <p:spPr bwMode="auto">
            <a:xfrm>
              <a:off x="6648451" y="4718050"/>
              <a:ext cx="38100" cy="381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Oval 98"/>
            <p:cNvSpPr>
              <a:spLocks noChangeArrowheads="1"/>
            </p:cNvSpPr>
            <p:nvPr/>
          </p:nvSpPr>
          <p:spPr bwMode="auto">
            <a:xfrm>
              <a:off x="6648451" y="4718050"/>
              <a:ext cx="38100" cy="38100"/>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Oval 99"/>
            <p:cNvSpPr>
              <a:spLocks noChangeArrowheads="1"/>
            </p:cNvSpPr>
            <p:nvPr/>
          </p:nvSpPr>
          <p:spPr bwMode="auto">
            <a:xfrm>
              <a:off x="6323013" y="4876800"/>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Oval 100"/>
            <p:cNvSpPr>
              <a:spLocks noChangeArrowheads="1"/>
            </p:cNvSpPr>
            <p:nvPr/>
          </p:nvSpPr>
          <p:spPr bwMode="auto">
            <a:xfrm>
              <a:off x="6323013" y="4876800"/>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Oval 101"/>
            <p:cNvSpPr>
              <a:spLocks noChangeArrowheads="1"/>
            </p:cNvSpPr>
            <p:nvPr/>
          </p:nvSpPr>
          <p:spPr bwMode="auto">
            <a:xfrm>
              <a:off x="6732588" y="4710112"/>
              <a:ext cx="36513"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Oval 102"/>
            <p:cNvSpPr>
              <a:spLocks noChangeArrowheads="1"/>
            </p:cNvSpPr>
            <p:nvPr/>
          </p:nvSpPr>
          <p:spPr bwMode="auto">
            <a:xfrm>
              <a:off x="6732588" y="4710112"/>
              <a:ext cx="36513"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Oval 103"/>
            <p:cNvSpPr>
              <a:spLocks noChangeArrowheads="1"/>
            </p:cNvSpPr>
            <p:nvPr/>
          </p:nvSpPr>
          <p:spPr bwMode="auto">
            <a:xfrm>
              <a:off x="6276976" y="4922837"/>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Oval 104"/>
            <p:cNvSpPr>
              <a:spLocks noChangeArrowheads="1"/>
            </p:cNvSpPr>
            <p:nvPr/>
          </p:nvSpPr>
          <p:spPr bwMode="auto">
            <a:xfrm>
              <a:off x="6276976" y="4922837"/>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Oval 105"/>
            <p:cNvSpPr>
              <a:spLocks noChangeArrowheads="1"/>
            </p:cNvSpPr>
            <p:nvPr/>
          </p:nvSpPr>
          <p:spPr bwMode="auto">
            <a:xfrm>
              <a:off x="6527801" y="5099050"/>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Oval 106"/>
            <p:cNvSpPr>
              <a:spLocks noChangeArrowheads="1"/>
            </p:cNvSpPr>
            <p:nvPr/>
          </p:nvSpPr>
          <p:spPr bwMode="auto">
            <a:xfrm>
              <a:off x="6527801" y="5099050"/>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Oval 107"/>
            <p:cNvSpPr>
              <a:spLocks noChangeArrowheads="1"/>
            </p:cNvSpPr>
            <p:nvPr/>
          </p:nvSpPr>
          <p:spPr bwMode="auto">
            <a:xfrm>
              <a:off x="6249988" y="5275262"/>
              <a:ext cx="36513"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Oval 108"/>
            <p:cNvSpPr>
              <a:spLocks noChangeArrowheads="1"/>
            </p:cNvSpPr>
            <p:nvPr/>
          </p:nvSpPr>
          <p:spPr bwMode="auto">
            <a:xfrm>
              <a:off x="6249988" y="5275262"/>
              <a:ext cx="36513"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Oval 109"/>
            <p:cNvSpPr>
              <a:spLocks noChangeArrowheads="1"/>
            </p:cNvSpPr>
            <p:nvPr/>
          </p:nvSpPr>
          <p:spPr bwMode="auto">
            <a:xfrm>
              <a:off x="5888038" y="5164137"/>
              <a:ext cx="36513"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Oval 110"/>
            <p:cNvSpPr>
              <a:spLocks noChangeArrowheads="1"/>
            </p:cNvSpPr>
            <p:nvPr/>
          </p:nvSpPr>
          <p:spPr bwMode="auto">
            <a:xfrm>
              <a:off x="5888038" y="5164137"/>
              <a:ext cx="36513"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Oval 111"/>
            <p:cNvSpPr>
              <a:spLocks noChangeArrowheads="1"/>
            </p:cNvSpPr>
            <p:nvPr/>
          </p:nvSpPr>
          <p:spPr bwMode="auto">
            <a:xfrm>
              <a:off x="6694488" y="4710112"/>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Oval 112"/>
            <p:cNvSpPr>
              <a:spLocks noChangeArrowheads="1"/>
            </p:cNvSpPr>
            <p:nvPr/>
          </p:nvSpPr>
          <p:spPr bwMode="auto">
            <a:xfrm>
              <a:off x="6694488" y="4710112"/>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Oval 113"/>
            <p:cNvSpPr>
              <a:spLocks noChangeArrowheads="1"/>
            </p:cNvSpPr>
            <p:nvPr/>
          </p:nvSpPr>
          <p:spPr bwMode="auto">
            <a:xfrm>
              <a:off x="7261226" y="5441950"/>
              <a:ext cx="38100" cy="381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Oval 114"/>
            <p:cNvSpPr>
              <a:spLocks noChangeArrowheads="1"/>
            </p:cNvSpPr>
            <p:nvPr/>
          </p:nvSpPr>
          <p:spPr bwMode="auto">
            <a:xfrm>
              <a:off x="7261226" y="5441950"/>
              <a:ext cx="38100" cy="38100"/>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Oval 115"/>
            <p:cNvSpPr>
              <a:spLocks noChangeArrowheads="1"/>
            </p:cNvSpPr>
            <p:nvPr/>
          </p:nvSpPr>
          <p:spPr bwMode="auto">
            <a:xfrm>
              <a:off x="6342063" y="4913312"/>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Oval 116"/>
            <p:cNvSpPr>
              <a:spLocks noChangeArrowheads="1"/>
            </p:cNvSpPr>
            <p:nvPr/>
          </p:nvSpPr>
          <p:spPr bwMode="auto">
            <a:xfrm>
              <a:off x="6342063" y="4913312"/>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Oval 117"/>
            <p:cNvSpPr>
              <a:spLocks noChangeArrowheads="1"/>
            </p:cNvSpPr>
            <p:nvPr/>
          </p:nvSpPr>
          <p:spPr bwMode="auto">
            <a:xfrm>
              <a:off x="7104063" y="4959350"/>
              <a:ext cx="36513" cy="381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Oval 118"/>
            <p:cNvSpPr>
              <a:spLocks noChangeArrowheads="1"/>
            </p:cNvSpPr>
            <p:nvPr/>
          </p:nvSpPr>
          <p:spPr bwMode="auto">
            <a:xfrm>
              <a:off x="7104063" y="4959350"/>
              <a:ext cx="36513" cy="38100"/>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Oval 119"/>
            <p:cNvSpPr>
              <a:spLocks noChangeArrowheads="1"/>
            </p:cNvSpPr>
            <p:nvPr/>
          </p:nvSpPr>
          <p:spPr bwMode="auto">
            <a:xfrm>
              <a:off x="6091238" y="5943600"/>
              <a:ext cx="38100"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Oval 120"/>
            <p:cNvSpPr>
              <a:spLocks noChangeArrowheads="1"/>
            </p:cNvSpPr>
            <p:nvPr/>
          </p:nvSpPr>
          <p:spPr bwMode="auto">
            <a:xfrm>
              <a:off x="6091238" y="5943600"/>
              <a:ext cx="38100"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Oval 121"/>
            <p:cNvSpPr>
              <a:spLocks noChangeArrowheads="1"/>
            </p:cNvSpPr>
            <p:nvPr/>
          </p:nvSpPr>
          <p:spPr bwMode="auto">
            <a:xfrm>
              <a:off x="6732588" y="4913312"/>
              <a:ext cx="36513" cy="365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Oval 122"/>
            <p:cNvSpPr>
              <a:spLocks noChangeArrowheads="1"/>
            </p:cNvSpPr>
            <p:nvPr/>
          </p:nvSpPr>
          <p:spPr bwMode="auto">
            <a:xfrm>
              <a:off x="6732588" y="4913312"/>
              <a:ext cx="36513" cy="36513"/>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Oval 123"/>
            <p:cNvSpPr>
              <a:spLocks noChangeArrowheads="1"/>
            </p:cNvSpPr>
            <p:nvPr/>
          </p:nvSpPr>
          <p:spPr bwMode="auto">
            <a:xfrm>
              <a:off x="6797676" y="4597400"/>
              <a:ext cx="36513" cy="381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Oval 124"/>
            <p:cNvSpPr>
              <a:spLocks noChangeArrowheads="1"/>
            </p:cNvSpPr>
            <p:nvPr/>
          </p:nvSpPr>
          <p:spPr bwMode="auto">
            <a:xfrm>
              <a:off x="6797676" y="4597400"/>
              <a:ext cx="36513" cy="38100"/>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Oval 125"/>
            <p:cNvSpPr>
              <a:spLocks noChangeArrowheads="1"/>
            </p:cNvSpPr>
            <p:nvPr/>
          </p:nvSpPr>
          <p:spPr bwMode="auto">
            <a:xfrm>
              <a:off x="7800976" y="3892550"/>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26"/>
            <p:cNvSpPr>
              <a:spLocks noChangeArrowheads="1"/>
            </p:cNvSpPr>
            <p:nvPr/>
          </p:nvSpPr>
          <p:spPr bwMode="auto">
            <a:xfrm>
              <a:off x="7800976" y="3892550"/>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Oval 127"/>
            <p:cNvSpPr>
              <a:spLocks noChangeArrowheads="1"/>
            </p:cNvSpPr>
            <p:nvPr/>
          </p:nvSpPr>
          <p:spPr bwMode="auto">
            <a:xfrm>
              <a:off x="7299326" y="4235450"/>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28"/>
            <p:cNvSpPr>
              <a:spLocks noChangeArrowheads="1"/>
            </p:cNvSpPr>
            <p:nvPr/>
          </p:nvSpPr>
          <p:spPr bwMode="auto">
            <a:xfrm>
              <a:off x="7299326" y="4235450"/>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Oval 129"/>
            <p:cNvSpPr>
              <a:spLocks noChangeArrowheads="1"/>
            </p:cNvSpPr>
            <p:nvPr/>
          </p:nvSpPr>
          <p:spPr bwMode="auto">
            <a:xfrm>
              <a:off x="7419976" y="4003675"/>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Oval 130"/>
            <p:cNvSpPr>
              <a:spLocks noChangeArrowheads="1"/>
            </p:cNvSpPr>
            <p:nvPr/>
          </p:nvSpPr>
          <p:spPr bwMode="auto">
            <a:xfrm>
              <a:off x="7419976" y="4003675"/>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Oval 131"/>
            <p:cNvSpPr>
              <a:spLocks noChangeArrowheads="1"/>
            </p:cNvSpPr>
            <p:nvPr/>
          </p:nvSpPr>
          <p:spPr bwMode="auto">
            <a:xfrm>
              <a:off x="7354888" y="4894262"/>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Oval 132"/>
            <p:cNvSpPr>
              <a:spLocks noChangeArrowheads="1"/>
            </p:cNvSpPr>
            <p:nvPr/>
          </p:nvSpPr>
          <p:spPr bwMode="auto">
            <a:xfrm>
              <a:off x="7354888" y="4894262"/>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Oval 133"/>
            <p:cNvSpPr>
              <a:spLocks noChangeArrowheads="1"/>
            </p:cNvSpPr>
            <p:nvPr/>
          </p:nvSpPr>
          <p:spPr bwMode="auto">
            <a:xfrm>
              <a:off x="7577138" y="4022725"/>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Oval 134"/>
            <p:cNvSpPr>
              <a:spLocks noChangeArrowheads="1"/>
            </p:cNvSpPr>
            <p:nvPr/>
          </p:nvSpPr>
          <p:spPr bwMode="auto">
            <a:xfrm>
              <a:off x="7577138" y="4022725"/>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Oval 135"/>
            <p:cNvSpPr>
              <a:spLocks noChangeArrowheads="1"/>
            </p:cNvSpPr>
            <p:nvPr/>
          </p:nvSpPr>
          <p:spPr bwMode="auto">
            <a:xfrm>
              <a:off x="7475538" y="4051300"/>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36"/>
            <p:cNvSpPr>
              <a:spLocks noChangeArrowheads="1"/>
            </p:cNvSpPr>
            <p:nvPr/>
          </p:nvSpPr>
          <p:spPr bwMode="auto">
            <a:xfrm>
              <a:off x="7475538" y="4051300"/>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Oval 137"/>
            <p:cNvSpPr>
              <a:spLocks noChangeArrowheads="1"/>
            </p:cNvSpPr>
            <p:nvPr/>
          </p:nvSpPr>
          <p:spPr bwMode="auto">
            <a:xfrm>
              <a:off x="7335838" y="4403725"/>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Oval 138"/>
            <p:cNvSpPr>
              <a:spLocks noChangeArrowheads="1"/>
            </p:cNvSpPr>
            <p:nvPr/>
          </p:nvSpPr>
          <p:spPr bwMode="auto">
            <a:xfrm>
              <a:off x="7335838" y="4403725"/>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Oval 139"/>
            <p:cNvSpPr>
              <a:spLocks noChangeArrowheads="1"/>
            </p:cNvSpPr>
            <p:nvPr/>
          </p:nvSpPr>
          <p:spPr bwMode="auto">
            <a:xfrm>
              <a:off x="7688263" y="4652962"/>
              <a:ext cx="38100"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Oval 140"/>
            <p:cNvSpPr>
              <a:spLocks noChangeArrowheads="1"/>
            </p:cNvSpPr>
            <p:nvPr/>
          </p:nvSpPr>
          <p:spPr bwMode="auto">
            <a:xfrm>
              <a:off x="7688263" y="4652962"/>
              <a:ext cx="38100"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Oval 141"/>
            <p:cNvSpPr>
              <a:spLocks noChangeArrowheads="1"/>
            </p:cNvSpPr>
            <p:nvPr/>
          </p:nvSpPr>
          <p:spPr bwMode="auto">
            <a:xfrm>
              <a:off x="7921626" y="4524375"/>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Oval 142"/>
            <p:cNvSpPr>
              <a:spLocks noChangeArrowheads="1"/>
            </p:cNvSpPr>
            <p:nvPr/>
          </p:nvSpPr>
          <p:spPr bwMode="auto">
            <a:xfrm>
              <a:off x="7921626" y="4524375"/>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Oval 143"/>
            <p:cNvSpPr>
              <a:spLocks noChangeArrowheads="1"/>
            </p:cNvSpPr>
            <p:nvPr/>
          </p:nvSpPr>
          <p:spPr bwMode="auto">
            <a:xfrm>
              <a:off x="7977188" y="4394200"/>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Oval 144"/>
            <p:cNvSpPr>
              <a:spLocks noChangeArrowheads="1"/>
            </p:cNvSpPr>
            <p:nvPr/>
          </p:nvSpPr>
          <p:spPr bwMode="auto">
            <a:xfrm>
              <a:off x="7977188" y="4394200"/>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Oval 145"/>
            <p:cNvSpPr>
              <a:spLocks noChangeArrowheads="1"/>
            </p:cNvSpPr>
            <p:nvPr/>
          </p:nvSpPr>
          <p:spPr bwMode="auto">
            <a:xfrm>
              <a:off x="7437438" y="4532312"/>
              <a:ext cx="38100"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Oval 146"/>
            <p:cNvSpPr>
              <a:spLocks noChangeArrowheads="1"/>
            </p:cNvSpPr>
            <p:nvPr/>
          </p:nvSpPr>
          <p:spPr bwMode="auto">
            <a:xfrm>
              <a:off x="7437438" y="4532312"/>
              <a:ext cx="38100"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Oval 147"/>
            <p:cNvSpPr>
              <a:spLocks noChangeArrowheads="1"/>
            </p:cNvSpPr>
            <p:nvPr/>
          </p:nvSpPr>
          <p:spPr bwMode="auto">
            <a:xfrm>
              <a:off x="7345363" y="4329112"/>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Oval 148"/>
            <p:cNvSpPr>
              <a:spLocks noChangeArrowheads="1"/>
            </p:cNvSpPr>
            <p:nvPr/>
          </p:nvSpPr>
          <p:spPr bwMode="auto">
            <a:xfrm>
              <a:off x="7345363" y="4329112"/>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Oval 149"/>
            <p:cNvSpPr>
              <a:spLocks noChangeArrowheads="1"/>
            </p:cNvSpPr>
            <p:nvPr/>
          </p:nvSpPr>
          <p:spPr bwMode="auto">
            <a:xfrm>
              <a:off x="7540626" y="5070475"/>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50"/>
            <p:cNvSpPr>
              <a:spLocks noChangeArrowheads="1"/>
            </p:cNvSpPr>
            <p:nvPr/>
          </p:nvSpPr>
          <p:spPr bwMode="auto">
            <a:xfrm>
              <a:off x="7540626" y="5070475"/>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Oval 151"/>
            <p:cNvSpPr>
              <a:spLocks noChangeArrowheads="1"/>
            </p:cNvSpPr>
            <p:nvPr/>
          </p:nvSpPr>
          <p:spPr bwMode="auto">
            <a:xfrm>
              <a:off x="8431213" y="4551362"/>
              <a:ext cx="38100"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Oval 152"/>
            <p:cNvSpPr>
              <a:spLocks noChangeArrowheads="1"/>
            </p:cNvSpPr>
            <p:nvPr/>
          </p:nvSpPr>
          <p:spPr bwMode="auto">
            <a:xfrm>
              <a:off x="8431213" y="4551362"/>
              <a:ext cx="38100"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Oval 153"/>
            <p:cNvSpPr>
              <a:spLocks noChangeArrowheads="1"/>
            </p:cNvSpPr>
            <p:nvPr/>
          </p:nvSpPr>
          <p:spPr bwMode="auto">
            <a:xfrm>
              <a:off x="7485063" y="4356100"/>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54"/>
            <p:cNvSpPr>
              <a:spLocks noChangeArrowheads="1"/>
            </p:cNvSpPr>
            <p:nvPr/>
          </p:nvSpPr>
          <p:spPr bwMode="auto">
            <a:xfrm>
              <a:off x="7485063" y="4356100"/>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Oval 155"/>
            <p:cNvSpPr>
              <a:spLocks noChangeArrowheads="1"/>
            </p:cNvSpPr>
            <p:nvPr/>
          </p:nvSpPr>
          <p:spPr bwMode="auto">
            <a:xfrm>
              <a:off x="7280276" y="4411662"/>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56"/>
            <p:cNvSpPr>
              <a:spLocks noChangeArrowheads="1"/>
            </p:cNvSpPr>
            <p:nvPr/>
          </p:nvSpPr>
          <p:spPr bwMode="auto">
            <a:xfrm>
              <a:off x="7280276" y="4411662"/>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Oval 157"/>
            <p:cNvSpPr>
              <a:spLocks noChangeArrowheads="1"/>
            </p:cNvSpPr>
            <p:nvPr/>
          </p:nvSpPr>
          <p:spPr bwMode="auto">
            <a:xfrm>
              <a:off x="8626476" y="4987925"/>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58"/>
            <p:cNvSpPr>
              <a:spLocks noChangeArrowheads="1"/>
            </p:cNvSpPr>
            <p:nvPr/>
          </p:nvSpPr>
          <p:spPr bwMode="auto">
            <a:xfrm>
              <a:off x="8626476" y="4987925"/>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Oval 159"/>
            <p:cNvSpPr>
              <a:spLocks noChangeArrowheads="1"/>
            </p:cNvSpPr>
            <p:nvPr/>
          </p:nvSpPr>
          <p:spPr bwMode="auto">
            <a:xfrm>
              <a:off x="7743826" y="3725862"/>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Oval 160"/>
            <p:cNvSpPr>
              <a:spLocks noChangeArrowheads="1"/>
            </p:cNvSpPr>
            <p:nvPr/>
          </p:nvSpPr>
          <p:spPr bwMode="auto">
            <a:xfrm>
              <a:off x="7743826" y="3725862"/>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Oval 161"/>
            <p:cNvSpPr>
              <a:spLocks noChangeArrowheads="1"/>
            </p:cNvSpPr>
            <p:nvPr/>
          </p:nvSpPr>
          <p:spPr bwMode="auto">
            <a:xfrm>
              <a:off x="7986713" y="4468812"/>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Oval 162"/>
            <p:cNvSpPr>
              <a:spLocks noChangeArrowheads="1"/>
            </p:cNvSpPr>
            <p:nvPr/>
          </p:nvSpPr>
          <p:spPr bwMode="auto">
            <a:xfrm>
              <a:off x="7986713" y="4468812"/>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Oval 163"/>
            <p:cNvSpPr>
              <a:spLocks noChangeArrowheads="1"/>
            </p:cNvSpPr>
            <p:nvPr/>
          </p:nvSpPr>
          <p:spPr bwMode="auto">
            <a:xfrm>
              <a:off x="7939088" y="4830762"/>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Oval 164"/>
            <p:cNvSpPr>
              <a:spLocks noChangeArrowheads="1"/>
            </p:cNvSpPr>
            <p:nvPr/>
          </p:nvSpPr>
          <p:spPr bwMode="auto">
            <a:xfrm>
              <a:off x="7939088" y="4830762"/>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Oval 165"/>
            <p:cNvSpPr>
              <a:spLocks noChangeArrowheads="1"/>
            </p:cNvSpPr>
            <p:nvPr/>
          </p:nvSpPr>
          <p:spPr bwMode="auto">
            <a:xfrm>
              <a:off x="7485063" y="4710112"/>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166"/>
            <p:cNvSpPr>
              <a:spLocks noChangeArrowheads="1"/>
            </p:cNvSpPr>
            <p:nvPr/>
          </p:nvSpPr>
          <p:spPr bwMode="auto">
            <a:xfrm>
              <a:off x="7485063" y="4710112"/>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Oval 167"/>
            <p:cNvSpPr>
              <a:spLocks noChangeArrowheads="1"/>
            </p:cNvSpPr>
            <p:nvPr/>
          </p:nvSpPr>
          <p:spPr bwMode="auto">
            <a:xfrm>
              <a:off x="7261226" y="4625975"/>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Oval 168"/>
            <p:cNvSpPr>
              <a:spLocks noChangeArrowheads="1"/>
            </p:cNvSpPr>
            <p:nvPr/>
          </p:nvSpPr>
          <p:spPr bwMode="auto">
            <a:xfrm>
              <a:off x="7261226" y="4625975"/>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Oval 169"/>
            <p:cNvSpPr>
              <a:spLocks noChangeArrowheads="1"/>
            </p:cNvSpPr>
            <p:nvPr/>
          </p:nvSpPr>
          <p:spPr bwMode="auto">
            <a:xfrm>
              <a:off x="8004176" y="4710112"/>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170"/>
            <p:cNvSpPr>
              <a:spLocks noChangeArrowheads="1"/>
            </p:cNvSpPr>
            <p:nvPr/>
          </p:nvSpPr>
          <p:spPr bwMode="auto">
            <a:xfrm>
              <a:off x="8004176" y="4710112"/>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Oval 171"/>
            <p:cNvSpPr>
              <a:spLocks noChangeArrowheads="1"/>
            </p:cNvSpPr>
            <p:nvPr/>
          </p:nvSpPr>
          <p:spPr bwMode="auto">
            <a:xfrm>
              <a:off x="8088313" y="4124325"/>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Oval 172"/>
            <p:cNvSpPr>
              <a:spLocks noChangeArrowheads="1"/>
            </p:cNvSpPr>
            <p:nvPr/>
          </p:nvSpPr>
          <p:spPr bwMode="auto">
            <a:xfrm>
              <a:off x="8088313" y="4124325"/>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Oval 173"/>
            <p:cNvSpPr>
              <a:spLocks noChangeArrowheads="1"/>
            </p:cNvSpPr>
            <p:nvPr/>
          </p:nvSpPr>
          <p:spPr bwMode="auto">
            <a:xfrm>
              <a:off x="7299326" y="4013200"/>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Oval 174"/>
            <p:cNvSpPr>
              <a:spLocks noChangeArrowheads="1"/>
            </p:cNvSpPr>
            <p:nvPr/>
          </p:nvSpPr>
          <p:spPr bwMode="auto">
            <a:xfrm>
              <a:off x="7299326" y="4013200"/>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Oval 175"/>
            <p:cNvSpPr>
              <a:spLocks noChangeArrowheads="1"/>
            </p:cNvSpPr>
            <p:nvPr/>
          </p:nvSpPr>
          <p:spPr bwMode="auto">
            <a:xfrm>
              <a:off x="8228013" y="4329112"/>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Oval 176"/>
            <p:cNvSpPr>
              <a:spLocks noChangeArrowheads="1"/>
            </p:cNvSpPr>
            <p:nvPr/>
          </p:nvSpPr>
          <p:spPr bwMode="auto">
            <a:xfrm>
              <a:off x="8228013" y="4329112"/>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Oval 177"/>
            <p:cNvSpPr>
              <a:spLocks noChangeArrowheads="1"/>
            </p:cNvSpPr>
            <p:nvPr/>
          </p:nvSpPr>
          <p:spPr bwMode="auto">
            <a:xfrm>
              <a:off x="8478838" y="4662487"/>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Oval 178"/>
            <p:cNvSpPr>
              <a:spLocks noChangeArrowheads="1"/>
            </p:cNvSpPr>
            <p:nvPr/>
          </p:nvSpPr>
          <p:spPr bwMode="auto">
            <a:xfrm>
              <a:off x="8478838" y="4662487"/>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Oval 179"/>
            <p:cNvSpPr>
              <a:spLocks noChangeArrowheads="1"/>
            </p:cNvSpPr>
            <p:nvPr/>
          </p:nvSpPr>
          <p:spPr bwMode="auto">
            <a:xfrm>
              <a:off x="7716838" y="3754437"/>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Oval 180"/>
            <p:cNvSpPr>
              <a:spLocks noChangeArrowheads="1"/>
            </p:cNvSpPr>
            <p:nvPr/>
          </p:nvSpPr>
          <p:spPr bwMode="auto">
            <a:xfrm>
              <a:off x="7716838" y="3754437"/>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Oval 181"/>
            <p:cNvSpPr>
              <a:spLocks noChangeArrowheads="1"/>
            </p:cNvSpPr>
            <p:nvPr/>
          </p:nvSpPr>
          <p:spPr bwMode="auto">
            <a:xfrm>
              <a:off x="7280276" y="4486275"/>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Oval 182"/>
            <p:cNvSpPr>
              <a:spLocks noChangeArrowheads="1"/>
            </p:cNvSpPr>
            <p:nvPr/>
          </p:nvSpPr>
          <p:spPr bwMode="auto">
            <a:xfrm>
              <a:off x="7280276" y="4486275"/>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Oval 183"/>
            <p:cNvSpPr>
              <a:spLocks noChangeArrowheads="1"/>
            </p:cNvSpPr>
            <p:nvPr/>
          </p:nvSpPr>
          <p:spPr bwMode="auto">
            <a:xfrm>
              <a:off x="8237538" y="4727575"/>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Oval 184"/>
            <p:cNvSpPr>
              <a:spLocks noChangeArrowheads="1"/>
            </p:cNvSpPr>
            <p:nvPr/>
          </p:nvSpPr>
          <p:spPr bwMode="auto">
            <a:xfrm>
              <a:off x="8237538" y="4727575"/>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Oval 185"/>
            <p:cNvSpPr>
              <a:spLocks noChangeArrowheads="1"/>
            </p:cNvSpPr>
            <p:nvPr/>
          </p:nvSpPr>
          <p:spPr bwMode="auto">
            <a:xfrm>
              <a:off x="7577138" y="3836987"/>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Oval 186"/>
            <p:cNvSpPr>
              <a:spLocks noChangeArrowheads="1"/>
            </p:cNvSpPr>
            <p:nvPr/>
          </p:nvSpPr>
          <p:spPr bwMode="auto">
            <a:xfrm>
              <a:off x="7577138" y="3836987"/>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Oval 187"/>
            <p:cNvSpPr>
              <a:spLocks noChangeArrowheads="1"/>
            </p:cNvSpPr>
            <p:nvPr/>
          </p:nvSpPr>
          <p:spPr bwMode="auto">
            <a:xfrm>
              <a:off x="7494588" y="3744912"/>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Oval 188"/>
            <p:cNvSpPr>
              <a:spLocks noChangeArrowheads="1"/>
            </p:cNvSpPr>
            <p:nvPr/>
          </p:nvSpPr>
          <p:spPr bwMode="auto">
            <a:xfrm>
              <a:off x="7494588" y="3744912"/>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Oval 189"/>
            <p:cNvSpPr>
              <a:spLocks noChangeArrowheads="1"/>
            </p:cNvSpPr>
            <p:nvPr/>
          </p:nvSpPr>
          <p:spPr bwMode="auto">
            <a:xfrm>
              <a:off x="7466013" y="4244975"/>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Oval 190"/>
            <p:cNvSpPr>
              <a:spLocks noChangeArrowheads="1"/>
            </p:cNvSpPr>
            <p:nvPr/>
          </p:nvSpPr>
          <p:spPr bwMode="auto">
            <a:xfrm>
              <a:off x="7466013" y="4244975"/>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Oval 191"/>
            <p:cNvSpPr>
              <a:spLocks noChangeArrowheads="1"/>
            </p:cNvSpPr>
            <p:nvPr/>
          </p:nvSpPr>
          <p:spPr bwMode="auto">
            <a:xfrm>
              <a:off x="7596188" y="4710112"/>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Oval 192"/>
            <p:cNvSpPr>
              <a:spLocks noChangeArrowheads="1"/>
            </p:cNvSpPr>
            <p:nvPr/>
          </p:nvSpPr>
          <p:spPr bwMode="auto">
            <a:xfrm>
              <a:off x="7596188" y="4710112"/>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Oval 193"/>
            <p:cNvSpPr>
              <a:spLocks noChangeArrowheads="1"/>
            </p:cNvSpPr>
            <p:nvPr/>
          </p:nvSpPr>
          <p:spPr bwMode="auto">
            <a:xfrm>
              <a:off x="7632701" y="3892550"/>
              <a:ext cx="38100"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194"/>
            <p:cNvSpPr>
              <a:spLocks noChangeArrowheads="1"/>
            </p:cNvSpPr>
            <p:nvPr/>
          </p:nvSpPr>
          <p:spPr bwMode="auto">
            <a:xfrm>
              <a:off x="7632701" y="3892550"/>
              <a:ext cx="38100"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Oval 195"/>
            <p:cNvSpPr>
              <a:spLocks noChangeArrowheads="1"/>
            </p:cNvSpPr>
            <p:nvPr/>
          </p:nvSpPr>
          <p:spPr bwMode="auto">
            <a:xfrm>
              <a:off x="8180388" y="4365625"/>
              <a:ext cx="38100"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Oval 196"/>
            <p:cNvSpPr>
              <a:spLocks noChangeArrowheads="1"/>
            </p:cNvSpPr>
            <p:nvPr/>
          </p:nvSpPr>
          <p:spPr bwMode="auto">
            <a:xfrm>
              <a:off x="8180388" y="4365625"/>
              <a:ext cx="38100"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Oval 197"/>
            <p:cNvSpPr>
              <a:spLocks noChangeArrowheads="1"/>
            </p:cNvSpPr>
            <p:nvPr/>
          </p:nvSpPr>
          <p:spPr bwMode="auto">
            <a:xfrm>
              <a:off x="7104063" y="4449762"/>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198"/>
            <p:cNvSpPr>
              <a:spLocks noChangeArrowheads="1"/>
            </p:cNvSpPr>
            <p:nvPr/>
          </p:nvSpPr>
          <p:spPr bwMode="auto">
            <a:xfrm>
              <a:off x="7104063" y="4449762"/>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Oval 199"/>
            <p:cNvSpPr>
              <a:spLocks noChangeArrowheads="1"/>
            </p:cNvSpPr>
            <p:nvPr/>
          </p:nvSpPr>
          <p:spPr bwMode="auto">
            <a:xfrm>
              <a:off x="7261226" y="4606925"/>
              <a:ext cx="38100"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Oval 200"/>
            <p:cNvSpPr>
              <a:spLocks noChangeArrowheads="1"/>
            </p:cNvSpPr>
            <p:nvPr/>
          </p:nvSpPr>
          <p:spPr bwMode="auto">
            <a:xfrm>
              <a:off x="7261226" y="4606925"/>
              <a:ext cx="38100"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Oval 201"/>
            <p:cNvSpPr>
              <a:spLocks noChangeArrowheads="1"/>
            </p:cNvSpPr>
            <p:nvPr/>
          </p:nvSpPr>
          <p:spPr bwMode="auto">
            <a:xfrm>
              <a:off x="7243763" y="4514850"/>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Oval 202"/>
            <p:cNvSpPr>
              <a:spLocks noChangeArrowheads="1"/>
            </p:cNvSpPr>
            <p:nvPr/>
          </p:nvSpPr>
          <p:spPr bwMode="auto">
            <a:xfrm>
              <a:off x="7243763" y="4514850"/>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Oval 203"/>
            <p:cNvSpPr>
              <a:spLocks noChangeArrowheads="1"/>
            </p:cNvSpPr>
            <p:nvPr/>
          </p:nvSpPr>
          <p:spPr bwMode="auto">
            <a:xfrm>
              <a:off x="7818438" y="4394200"/>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Oval 204"/>
            <p:cNvSpPr>
              <a:spLocks noChangeArrowheads="1"/>
            </p:cNvSpPr>
            <p:nvPr/>
          </p:nvSpPr>
          <p:spPr bwMode="auto">
            <a:xfrm>
              <a:off x="7818438" y="4394200"/>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206"/>
            <p:cNvSpPr>
              <a:spLocks noChangeArrowheads="1"/>
            </p:cNvSpPr>
            <p:nvPr/>
          </p:nvSpPr>
          <p:spPr bwMode="auto">
            <a:xfrm>
              <a:off x="7743825" y="4041775"/>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207"/>
            <p:cNvSpPr>
              <a:spLocks noChangeArrowheads="1"/>
            </p:cNvSpPr>
            <p:nvPr/>
          </p:nvSpPr>
          <p:spPr bwMode="auto">
            <a:xfrm>
              <a:off x="7743825" y="4041775"/>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208"/>
            <p:cNvSpPr>
              <a:spLocks noChangeArrowheads="1"/>
            </p:cNvSpPr>
            <p:nvPr/>
          </p:nvSpPr>
          <p:spPr bwMode="auto">
            <a:xfrm>
              <a:off x="7150100" y="4625975"/>
              <a:ext cx="36513"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209"/>
            <p:cNvSpPr>
              <a:spLocks noChangeArrowheads="1"/>
            </p:cNvSpPr>
            <p:nvPr/>
          </p:nvSpPr>
          <p:spPr bwMode="auto">
            <a:xfrm>
              <a:off x="7150100" y="4625975"/>
              <a:ext cx="36513"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Oval 210"/>
            <p:cNvSpPr>
              <a:spLocks noChangeArrowheads="1"/>
            </p:cNvSpPr>
            <p:nvPr/>
          </p:nvSpPr>
          <p:spPr bwMode="auto">
            <a:xfrm>
              <a:off x="7437438" y="4514850"/>
              <a:ext cx="38100" cy="3651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211"/>
            <p:cNvSpPr>
              <a:spLocks noChangeArrowheads="1"/>
            </p:cNvSpPr>
            <p:nvPr/>
          </p:nvSpPr>
          <p:spPr bwMode="auto">
            <a:xfrm>
              <a:off x="7437438" y="4514850"/>
              <a:ext cx="38100" cy="36513"/>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Oval 212"/>
            <p:cNvSpPr>
              <a:spLocks noChangeArrowheads="1"/>
            </p:cNvSpPr>
            <p:nvPr/>
          </p:nvSpPr>
          <p:spPr bwMode="auto">
            <a:xfrm>
              <a:off x="7791450" y="4003675"/>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13"/>
            <p:cNvSpPr>
              <a:spLocks noChangeArrowheads="1"/>
            </p:cNvSpPr>
            <p:nvPr/>
          </p:nvSpPr>
          <p:spPr bwMode="auto">
            <a:xfrm>
              <a:off x="7791450" y="4003675"/>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Oval 214"/>
            <p:cNvSpPr>
              <a:spLocks noChangeArrowheads="1"/>
            </p:cNvSpPr>
            <p:nvPr/>
          </p:nvSpPr>
          <p:spPr bwMode="auto">
            <a:xfrm>
              <a:off x="8004175" y="4606925"/>
              <a:ext cx="38100"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215"/>
            <p:cNvSpPr>
              <a:spLocks noChangeArrowheads="1"/>
            </p:cNvSpPr>
            <p:nvPr/>
          </p:nvSpPr>
          <p:spPr bwMode="auto">
            <a:xfrm>
              <a:off x="8004175" y="4606925"/>
              <a:ext cx="38100"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216"/>
            <p:cNvSpPr>
              <a:spLocks noChangeArrowheads="1"/>
            </p:cNvSpPr>
            <p:nvPr/>
          </p:nvSpPr>
          <p:spPr bwMode="auto">
            <a:xfrm>
              <a:off x="5313363" y="6059488"/>
              <a:ext cx="147638"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17"/>
            <p:cNvSpPr>
              <a:spLocks noChangeArrowheads="1"/>
            </p:cNvSpPr>
            <p:nvPr/>
          </p:nvSpPr>
          <p:spPr bwMode="auto">
            <a:xfrm>
              <a:off x="5313363" y="5732463"/>
              <a:ext cx="147638"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18"/>
            <p:cNvSpPr>
              <a:spLocks noChangeArrowheads="1"/>
            </p:cNvSpPr>
            <p:nvPr/>
          </p:nvSpPr>
          <p:spPr bwMode="auto">
            <a:xfrm>
              <a:off x="5313363" y="5402263"/>
              <a:ext cx="147638"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19"/>
            <p:cNvSpPr>
              <a:spLocks noChangeArrowheads="1"/>
            </p:cNvSpPr>
            <p:nvPr/>
          </p:nvSpPr>
          <p:spPr bwMode="auto">
            <a:xfrm>
              <a:off x="5313363" y="5076825"/>
              <a:ext cx="147638"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20"/>
            <p:cNvSpPr>
              <a:spLocks noChangeArrowheads="1"/>
            </p:cNvSpPr>
            <p:nvPr/>
          </p:nvSpPr>
          <p:spPr bwMode="auto">
            <a:xfrm>
              <a:off x="5313363" y="4749800"/>
              <a:ext cx="147638"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221"/>
            <p:cNvSpPr>
              <a:spLocks noChangeArrowheads="1"/>
            </p:cNvSpPr>
            <p:nvPr/>
          </p:nvSpPr>
          <p:spPr bwMode="auto">
            <a:xfrm>
              <a:off x="5346700" y="4422775"/>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22"/>
            <p:cNvSpPr>
              <a:spLocks noChangeArrowheads="1"/>
            </p:cNvSpPr>
            <p:nvPr/>
          </p:nvSpPr>
          <p:spPr bwMode="auto">
            <a:xfrm>
              <a:off x="5346700" y="4092575"/>
              <a:ext cx="111125"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223"/>
            <p:cNvSpPr>
              <a:spLocks noChangeArrowheads="1"/>
            </p:cNvSpPr>
            <p:nvPr/>
          </p:nvSpPr>
          <p:spPr bwMode="auto">
            <a:xfrm>
              <a:off x="5346700" y="3765550"/>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224"/>
            <p:cNvSpPr>
              <a:spLocks noChangeArrowheads="1"/>
            </p:cNvSpPr>
            <p:nvPr/>
          </p:nvSpPr>
          <p:spPr bwMode="auto">
            <a:xfrm>
              <a:off x="5346700" y="3440113"/>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225"/>
            <p:cNvSpPr>
              <a:spLocks noChangeArrowheads="1"/>
            </p:cNvSpPr>
            <p:nvPr/>
          </p:nvSpPr>
          <p:spPr bwMode="auto">
            <a:xfrm>
              <a:off x="5346700" y="3113088"/>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226"/>
            <p:cNvSpPr>
              <a:spLocks noChangeArrowheads="1"/>
            </p:cNvSpPr>
            <p:nvPr/>
          </p:nvSpPr>
          <p:spPr bwMode="auto">
            <a:xfrm>
              <a:off x="5457825" y="6200775"/>
              <a:ext cx="147638"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227"/>
            <p:cNvSpPr>
              <a:spLocks noChangeArrowheads="1"/>
            </p:cNvSpPr>
            <p:nvPr/>
          </p:nvSpPr>
          <p:spPr bwMode="auto">
            <a:xfrm>
              <a:off x="5788025" y="6200775"/>
              <a:ext cx="1492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28"/>
            <p:cNvSpPr>
              <a:spLocks noChangeArrowheads="1"/>
            </p:cNvSpPr>
            <p:nvPr/>
          </p:nvSpPr>
          <p:spPr bwMode="auto">
            <a:xfrm>
              <a:off x="6118225" y="6200775"/>
              <a:ext cx="1492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229"/>
            <p:cNvSpPr>
              <a:spLocks noChangeArrowheads="1"/>
            </p:cNvSpPr>
            <p:nvPr/>
          </p:nvSpPr>
          <p:spPr bwMode="auto">
            <a:xfrm>
              <a:off x="6448425" y="6200775"/>
              <a:ext cx="1492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230"/>
            <p:cNvSpPr>
              <a:spLocks noChangeArrowheads="1"/>
            </p:cNvSpPr>
            <p:nvPr/>
          </p:nvSpPr>
          <p:spPr bwMode="auto">
            <a:xfrm>
              <a:off x="6778625" y="6200775"/>
              <a:ext cx="1492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31"/>
            <p:cNvSpPr>
              <a:spLocks noChangeArrowheads="1"/>
            </p:cNvSpPr>
            <p:nvPr/>
          </p:nvSpPr>
          <p:spPr bwMode="auto">
            <a:xfrm>
              <a:off x="7126288" y="6200775"/>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32"/>
            <p:cNvSpPr>
              <a:spLocks noChangeArrowheads="1"/>
            </p:cNvSpPr>
            <p:nvPr/>
          </p:nvSpPr>
          <p:spPr bwMode="auto">
            <a:xfrm>
              <a:off x="7456488" y="6200775"/>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33"/>
            <p:cNvSpPr>
              <a:spLocks noChangeArrowheads="1"/>
            </p:cNvSpPr>
            <p:nvPr/>
          </p:nvSpPr>
          <p:spPr bwMode="auto">
            <a:xfrm>
              <a:off x="7786688" y="6200775"/>
              <a:ext cx="112713"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234"/>
            <p:cNvSpPr>
              <a:spLocks noChangeArrowheads="1"/>
            </p:cNvSpPr>
            <p:nvPr/>
          </p:nvSpPr>
          <p:spPr bwMode="auto">
            <a:xfrm>
              <a:off x="8118475" y="6200775"/>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235"/>
            <p:cNvSpPr>
              <a:spLocks noChangeArrowheads="1"/>
            </p:cNvSpPr>
            <p:nvPr/>
          </p:nvSpPr>
          <p:spPr bwMode="auto">
            <a:xfrm>
              <a:off x="8448675" y="6200775"/>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236"/>
            <p:cNvSpPr>
              <a:spLocks noChangeArrowheads="1"/>
            </p:cNvSpPr>
            <p:nvPr/>
          </p:nvSpPr>
          <p:spPr bwMode="auto">
            <a:xfrm>
              <a:off x="8778875" y="6200775"/>
              <a:ext cx="111125" cy="17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39"/>
            <p:cNvSpPr>
              <a:spLocks noChangeArrowheads="1"/>
            </p:cNvSpPr>
            <p:nvPr/>
          </p:nvSpPr>
          <p:spPr bwMode="auto">
            <a:xfrm>
              <a:off x="5999163" y="2820988"/>
              <a:ext cx="2386013"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rPr>
                <a:t>Observations (axes F1 and F2: 100.00 %)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240"/>
            <p:cNvSpPr>
              <a:spLocks noChangeArrowheads="1"/>
            </p:cNvSpPr>
            <p:nvPr/>
          </p:nvSpPr>
          <p:spPr bwMode="auto">
            <a:xfrm>
              <a:off x="9002713" y="4491038"/>
              <a:ext cx="287338" cy="733425"/>
            </a:xfrm>
            <a:prstGeom prst="rect">
              <a:avLst/>
            </a:prstGeom>
            <a:noFill/>
            <a:ln w="19050" cap="flat">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Oval 241"/>
            <p:cNvSpPr>
              <a:spLocks noChangeArrowheads="1"/>
            </p:cNvSpPr>
            <p:nvPr/>
          </p:nvSpPr>
          <p:spPr bwMode="auto">
            <a:xfrm>
              <a:off x="9077325" y="4592638"/>
              <a:ext cx="36513" cy="381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242"/>
            <p:cNvSpPr>
              <a:spLocks noChangeArrowheads="1"/>
            </p:cNvSpPr>
            <p:nvPr/>
          </p:nvSpPr>
          <p:spPr bwMode="auto">
            <a:xfrm>
              <a:off x="9077325" y="4592638"/>
              <a:ext cx="36513" cy="38100"/>
            </a:xfrm>
            <a:prstGeom prst="ellipse">
              <a:avLst/>
            </a:prstGeom>
            <a:noFill/>
            <a:ln w="9525" cap="flat">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243"/>
            <p:cNvSpPr>
              <a:spLocks noChangeArrowheads="1"/>
            </p:cNvSpPr>
            <p:nvPr/>
          </p:nvSpPr>
          <p:spPr bwMode="auto">
            <a:xfrm>
              <a:off x="9169400" y="4546600"/>
              <a:ext cx="128588"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Oval 244"/>
            <p:cNvSpPr>
              <a:spLocks noChangeArrowheads="1"/>
            </p:cNvSpPr>
            <p:nvPr/>
          </p:nvSpPr>
          <p:spPr bwMode="auto">
            <a:xfrm>
              <a:off x="9077325" y="4833938"/>
              <a:ext cx="36513" cy="381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245"/>
            <p:cNvSpPr>
              <a:spLocks noChangeArrowheads="1"/>
            </p:cNvSpPr>
            <p:nvPr/>
          </p:nvSpPr>
          <p:spPr bwMode="auto">
            <a:xfrm>
              <a:off x="9077325" y="4833938"/>
              <a:ext cx="36513" cy="38100"/>
            </a:xfrm>
            <a:prstGeom prst="ellipse">
              <a:avLst/>
            </a:prstGeom>
            <a:noFill/>
            <a:ln w="9525" cap="flat">
              <a:solidFill>
                <a:srgbClr val="0078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246"/>
            <p:cNvSpPr>
              <a:spLocks noChangeArrowheads="1"/>
            </p:cNvSpPr>
            <p:nvPr/>
          </p:nvSpPr>
          <p:spPr bwMode="auto">
            <a:xfrm>
              <a:off x="9169400" y="4791075"/>
              <a:ext cx="128588"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Oval 247"/>
            <p:cNvSpPr>
              <a:spLocks noChangeArrowheads="1"/>
            </p:cNvSpPr>
            <p:nvPr/>
          </p:nvSpPr>
          <p:spPr bwMode="auto">
            <a:xfrm>
              <a:off x="9077325" y="5075238"/>
              <a:ext cx="36513" cy="38100"/>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Oval 248"/>
            <p:cNvSpPr>
              <a:spLocks noChangeArrowheads="1"/>
            </p:cNvSpPr>
            <p:nvPr/>
          </p:nvSpPr>
          <p:spPr bwMode="auto">
            <a:xfrm>
              <a:off x="9077325" y="5075238"/>
              <a:ext cx="36513" cy="38100"/>
            </a:xfrm>
            <a:prstGeom prst="ellipse">
              <a:avLst/>
            </a:prstGeom>
            <a:noFill/>
            <a:ln w="9525" cap="flat">
              <a:solidFill>
                <a:srgbClr val="00669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249"/>
            <p:cNvSpPr>
              <a:spLocks noChangeArrowheads="1"/>
            </p:cNvSpPr>
            <p:nvPr/>
          </p:nvSpPr>
          <p:spPr bwMode="auto">
            <a:xfrm>
              <a:off x="9169400" y="5033963"/>
              <a:ext cx="128588"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250"/>
            <p:cNvSpPr>
              <a:spLocks noChangeArrowheads="1"/>
            </p:cNvSpPr>
            <p:nvPr/>
          </p:nvSpPr>
          <p:spPr bwMode="auto">
            <a:xfrm>
              <a:off x="4930775" y="2705100"/>
              <a:ext cx="4448175" cy="4008438"/>
            </a:xfrm>
            <a:prstGeom prst="rect">
              <a:avLst/>
            </a:prstGeom>
            <a:noFill/>
            <a:ln w="9525" cap="flat">
              <a:solidFill>
                <a:srgbClr val="89898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2" name="TextBox 271"/>
          <p:cNvSpPr txBox="1"/>
          <p:nvPr/>
        </p:nvSpPr>
        <p:spPr>
          <a:xfrm>
            <a:off x="4837761" y="2453520"/>
            <a:ext cx="4541884" cy="2308324"/>
          </a:xfrm>
          <a:prstGeom prst="rect">
            <a:avLst/>
          </a:prstGeom>
          <a:noFill/>
        </p:spPr>
        <p:txBody>
          <a:bodyPr wrap="square" rtlCol="0">
            <a:spAutoFit/>
          </a:bodyPr>
          <a:lstStyle/>
          <a:p>
            <a:r>
              <a:rPr lang="en-US" sz="1600" dirty="0"/>
              <a:t>A series of Discriminant Analysis is performed using the attitudinal data against the assigned clusters.  This determines cluster membership for each individual and how far they are from the cluster centroid.</a:t>
            </a:r>
          </a:p>
          <a:p>
            <a:endParaRPr lang="en-US" sz="1600" dirty="0"/>
          </a:p>
          <a:p>
            <a:r>
              <a:rPr lang="en-US" sz="1600" dirty="0"/>
              <a:t>Cluster membership is adjusted by determining individual distance from cluster centroids – this further differentiates the clusters.</a:t>
            </a:r>
          </a:p>
        </p:txBody>
      </p:sp>
      <p:sp>
        <p:nvSpPr>
          <p:cNvPr id="273" name="TextBox 272"/>
          <p:cNvSpPr txBox="1"/>
          <p:nvPr/>
        </p:nvSpPr>
        <p:spPr>
          <a:xfrm>
            <a:off x="9379644" y="2507298"/>
            <a:ext cx="2595105" cy="1815882"/>
          </a:xfrm>
          <a:prstGeom prst="rect">
            <a:avLst/>
          </a:prstGeom>
          <a:noFill/>
        </p:spPr>
        <p:txBody>
          <a:bodyPr wrap="square" rtlCol="0">
            <a:spAutoFit/>
          </a:bodyPr>
          <a:lstStyle/>
          <a:p>
            <a:r>
              <a:rPr lang="en-US" sz="1600" dirty="0"/>
              <a:t>Once membership is finalized, descriptions of the clusters are formed using the other data in the data set (demographics and usage )  and the personas are created. </a:t>
            </a:r>
          </a:p>
        </p:txBody>
      </p:sp>
    </p:spTree>
    <p:extLst>
      <p:ext uri="{BB962C8B-B14F-4D97-AF65-F5344CB8AC3E}">
        <p14:creationId xmlns:p14="http://schemas.microsoft.com/office/powerpoint/2010/main" val="9470398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4940D-72C4-714B-8217-EA64CF36D6EE}"/>
              </a:ext>
            </a:extLst>
          </p:cNvPr>
          <p:cNvSpPr/>
          <p:nvPr/>
        </p:nvSpPr>
        <p:spPr>
          <a:xfrm>
            <a:off x="0" y="0"/>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9773" y="100557"/>
            <a:ext cx="9360568" cy="400110"/>
          </a:xfrm>
          <a:prstGeom prst="rect">
            <a:avLst/>
          </a:prstGeom>
          <a:noFill/>
        </p:spPr>
        <p:txBody>
          <a:bodyPr wrap="square" rtlCol="0">
            <a:spAutoFit/>
          </a:bodyPr>
          <a:lstStyle/>
          <a:p>
            <a:r>
              <a:rPr lang="en-US" sz="2000" b="1" dirty="0">
                <a:solidFill>
                  <a:schemeClr val="bg1"/>
                </a:solidFill>
              </a:rPr>
              <a:t>Segment Data - Demographics</a:t>
            </a:r>
          </a:p>
        </p:txBody>
      </p:sp>
      <p:sp>
        <p:nvSpPr>
          <p:cNvPr id="7" name="Slide Number Placeholder 6"/>
          <p:cNvSpPr>
            <a:spLocks noGrp="1"/>
          </p:cNvSpPr>
          <p:nvPr>
            <p:ph type="sldNum" sz="quarter" idx="12"/>
          </p:nvPr>
        </p:nvSpPr>
        <p:spPr/>
        <p:txBody>
          <a:bodyPr/>
          <a:lstStyle/>
          <a:p>
            <a:fld id="{B7C5CABF-F878-C74C-8870-EC106A83C25A}" type="slidenum">
              <a:rPr lang="en-US" smtClean="0"/>
              <a:t>90</a:t>
            </a:fld>
            <a:endParaRPr lang="en-US" dirty="0"/>
          </a:p>
        </p:txBody>
      </p:sp>
      <p:cxnSp>
        <p:nvCxnSpPr>
          <p:cNvPr id="6" name="Straight Connector 5"/>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413926" y="3568424"/>
            <a:ext cx="11823788" cy="49387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Franklin Gothic Medium" panose="020B0603020102020204" pitchFamily="34" charset="0"/>
                <a:cs typeface="Franklin Gothic Medium" panose="020B06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Franklin Gothic Medium" panose="020B0603020102020204" pitchFamily="34" charset="0"/>
                <a:cs typeface="Franklin Gothic Medium" panose="020B06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Franklin Gothic Medium" panose="020B0603020102020204" pitchFamily="34" charset="0"/>
                <a:cs typeface="Franklin Gothic Medium" panose="020B06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200" dirty="0">
              <a:latin typeface="Calibri"/>
              <a:cs typeface="Calibri"/>
            </a:endParaRPr>
          </a:p>
          <a:p>
            <a:endParaRPr lang="en-US" sz="1200" dirty="0">
              <a:latin typeface="Calibri"/>
              <a:cs typeface="Calibri"/>
            </a:endParaRPr>
          </a:p>
        </p:txBody>
      </p:sp>
      <p:sp>
        <p:nvSpPr>
          <p:cNvPr id="15" name="TextBox 14"/>
          <p:cNvSpPr txBox="1"/>
          <p:nvPr/>
        </p:nvSpPr>
        <p:spPr>
          <a:xfrm>
            <a:off x="3350578" y="2401709"/>
            <a:ext cx="2415858" cy="523220"/>
          </a:xfrm>
          <a:prstGeom prst="rect">
            <a:avLst/>
          </a:prstGeom>
          <a:noFill/>
        </p:spPr>
        <p:txBody>
          <a:bodyPr wrap="square" rtlCol="0">
            <a:spAutoFit/>
          </a:bodyPr>
          <a:lstStyle/>
          <a:p>
            <a:pPr algn="ctr"/>
            <a:endParaRPr lang="en-US" sz="1400" dirty="0">
              <a:solidFill>
                <a:srgbClr val="FFFFFF"/>
              </a:solidFill>
              <a:latin typeface="Calibri"/>
              <a:cs typeface="Calibri"/>
            </a:endParaRPr>
          </a:p>
          <a:p>
            <a:pPr algn="ctr"/>
            <a:endParaRPr lang="en-US" sz="1400" dirty="0">
              <a:solidFill>
                <a:srgbClr val="FFFFFF"/>
              </a:solidFill>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435543842"/>
              </p:ext>
            </p:extLst>
          </p:nvPr>
        </p:nvGraphicFramePr>
        <p:xfrm>
          <a:off x="239773" y="938477"/>
          <a:ext cx="4686300" cy="2400300"/>
        </p:xfrm>
        <a:graphic>
          <a:graphicData uri="http://schemas.openxmlformats.org/drawingml/2006/table">
            <a:tbl>
              <a:tblPr/>
              <a:tblGrid>
                <a:gridCol w="17272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92100">
                <a:tc>
                  <a:txBody>
                    <a:bodyPr/>
                    <a:lstStyle/>
                    <a:p>
                      <a:pPr algn="ctr" fontAlgn="b"/>
                      <a:r>
                        <a:rPr lang="en-US" sz="1000" b="1" i="0" u="none" strike="noStrike" dirty="0">
                          <a:solidFill>
                            <a:srgbClr val="000000"/>
                          </a:solidFill>
                          <a:effectLst/>
                          <a:latin typeface="Arial"/>
                        </a:rPr>
                        <a:t>EMPLOYMENT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l"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r" fontAlgn="t"/>
                      <a:r>
                        <a:rPr lang="en-US" sz="1000" b="0" i="0" u="none" strike="noStrike" dirty="0">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en-US" sz="1000" b="0" i="0" u="none" strike="noStrike" dirty="0">
                          <a:solidFill>
                            <a:srgbClr val="000000"/>
                          </a:solidFill>
                          <a:effectLst/>
                          <a:latin typeface="Arial"/>
                        </a:rPr>
                        <a:t>Employed for wages</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48%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57%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Self employed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Homemaker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dirty="0">
                          <a:solidFill>
                            <a:srgbClr val="000000"/>
                          </a:solidFill>
                          <a:effectLst/>
                          <a:latin typeface="Arial"/>
                        </a:rPr>
                        <a:t>Unable to work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dirty="0">
                          <a:solidFill>
                            <a:srgbClr val="000000"/>
                          </a:solidFill>
                          <a:effectLst/>
                          <a:latin typeface="Arial"/>
                        </a:rPr>
                        <a:t>Student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304800">
                <a:tc>
                  <a:txBody>
                    <a:bodyPr/>
                    <a:lstStyle/>
                    <a:p>
                      <a:pPr algn="l" fontAlgn="t"/>
                      <a:r>
                        <a:rPr lang="en-US" sz="1000" b="0" i="0" u="none" strike="noStrike" dirty="0">
                          <a:solidFill>
                            <a:srgbClr val="000000"/>
                          </a:solidFill>
                          <a:effectLst/>
                          <a:latin typeface="Arial"/>
                        </a:rPr>
                        <a:t>Out of work for less than 1 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 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304800">
                <a:tc>
                  <a:txBody>
                    <a:bodyPr/>
                    <a:lstStyle/>
                    <a:p>
                      <a:pPr algn="l" fontAlgn="t"/>
                      <a:r>
                        <a:rPr lang="en-US" sz="1000" b="0" i="0" u="none" strike="noStrike" dirty="0">
                          <a:solidFill>
                            <a:srgbClr val="000000"/>
                          </a:solidFill>
                          <a:effectLst/>
                          <a:latin typeface="Arial"/>
                        </a:rPr>
                        <a:t>Out of work for 1 year or more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152400">
                <a:tc>
                  <a:txBody>
                    <a:bodyPr/>
                    <a:lstStyle/>
                    <a:p>
                      <a:pPr algn="l" fontAlgn="t"/>
                      <a:r>
                        <a:rPr lang="en-US" sz="1000" b="0" i="0" u="none" strike="noStrike" dirty="0">
                          <a:solidFill>
                            <a:srgbClr val="000000"/>
                          </a:solidFill>
                          <a:effectLst/>
                          <a:latin typeface="Arial"/>
                        </a:rPr>
                        <a:t>Retired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r h="152400">
                <a:tc>
                  <a:txBody>
                    <a:bodyPr/>
                    <a:lstStyle/>
                    <a:p>
                      <a:pPr algn="l" fontAlgn="t"/>
                      <a:r>
                        <a:rPr lang="en-US" sz="1000" b="0" i="0" u="none" strike="noStrike" dirty="0">
                          <a:solidFill>
                            <a:srgbClr val="000000"/>
                          </a:solidFill>
                          <a:effectLst/>
                          <a:latin typeface="Arial"/>
                        </a:rPr>
                        <a:t>Prefer not to answer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4%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62756325"/>
              </p:ext>
            </p:extLst>
          </p:nvPr>
        </p:nvGraphicFramePr>
        <p:xfrm>
          <a:off x="229190" y="3593520"/>
          <a:ext cx="4686300" cy="2120900"/>
        </p:xfrm>
        <a:graphic>
          <a:graphicData uri="http://schemas.openxmlformats.org/drawingml/2006/table">
            <a:tbl>
              <a:tblPr/>
              <a:tblGrid>
                <a:gridCol w="17272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04800">
                <a:tc>
                  <a:txBody>
                    <a:bodyPr/>
                    <a:lstStyle/>
                    <a:p>
                      <a:pPr algn="ctr" fontAlgn="b"/>
                      <a:r>
                        <a:rPr lang="en-US" sz="1000" b="1" i="0" u="none" strike="noStrike" dirty="0">
                          <a:solidFill>
                            <a:srgbClr val="000000"/>
                          </a:solidFill>
                          <a:effectLst/>
                          <a:latin typeface="Arial"/>
                        </a:rPr>
                        <a:t>HOUSEHOLD INCOME BEFORE TAXES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0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00" b="0" i="0" u="none" strike="noStrike" dirty="0">
                          <a:solidFill>
                            <a:srgbClr val="000000"/>
                          </a:solidFill>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US" sz="1000" b="0" i="0" u="none" strike="noStrike" dirty="0">
                          <a:solidFill>
                            <a:srgbClr val="000000"/>
                          </a:solidFill>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400">
                <a:tc>
                  <a:txBody>
                    <a:bodyPr/>
                    <a:lstStyle/>
                    <a:p>
                      <a:pPr algn="ctr" fontAlgn="b"/>
                      <a:r>
                        <a:rPr lang="en-US" sz="1000" b="0" i="0"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(C)</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52400">
                <a:tc>
                  <a:txBody>
                    <a:bodyPr/>
                    <a:lstStyle/>
                    <a:p>
                      <a:pPr algn="r" fontAlgn="t"/>
                      <a:r>
                        <a:rPr lang="en-US" sz="1000" b="0" i="0" u="none" strike="noStrike">
                          <a:solidFill>
                            <a:srgbClr val="000000"/>
                          </a:solidFill>
                          <a:effectLst/>
                          <a:latin typeface="Arial"/>
                        </a:rPr>
                        <a:t>BASE: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152400">
                <a:tc>
                  <a:txBody>
                    <a:bodyPr/>
                    <a:lstStyle/>
                    <a:p>
                      <a:pPr algn="l" fontAlgn="t"/>
                      <a:r>
                        <a:rPr lang="sv-SE" sz="1000" b="0" i="0" u="none" strike="noStrike" dirty="0">
                          <a:solidFill>
                            <a:srgbClr val="000000"/>
                          </a:solidFill>
                          <a:effectLst/>
                          <a:latin typeface="Arial"/>
                        </a:rPr>
                        <a:t>Under $10,000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r h="152400">
                <a:tc>
                  <a:txBody>
                    <a:bodyPr/>
                    <a:lstStyle/>
                    <a:p>
                      <a:pPr algn="l" fontAlgn="t"/>
                      <a:r>
                        <a:rPr lang="en-US" sz="1000" b="0" i="0" u="none" strike="noStrike">
                          <a:solidFill>
                            <a:srgbClr val="000000"/>
                          </a:solidFill>
                          <a:effectLst/>
                          <a:latin typeface="Arial"/>
                        </a:rPr>
                        <a:t>$10,000 - $14,999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4"/>
                  </a:ext>
                </a:extLst>
              </a:tr>
              <a:tr h="152400">
                <a:tc>
                  <a:txBody>
                    <a:bodyPr/>
                    <a:lstStyle/>
                    <a:p>
                      <a:pPr algn="l" fontAlgn="t"/>
                      <a:r>
                        <a:rPr lang="en-US" sz="1000" b="0" i="0" u="none" strike="noStrike" dirty="0">
                          <a:solidFill>
                            <a:srgbClr val="000000"/>
                          </a:solidFill>
                          <a:effectLst/>
                          <a:latin typeface="Arial"/>
                        </a:rPr>
                        <a:t>$15,000 - $24,999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5"/>
                  </a:ext>
                </a:extLst>
              </a:tr>
              <a:tr h="152400">
                <a:tc>
                  <a:txBody>
                    <a:bodyPr/>
                    <a:lstStyle/>
                    <a:p>
                      <a:pPr algn="l" fontAlgn="t"/>
                      <a:r>
                        <a:rPr lang="en-US" sz="1000" b="0" i="0" u="none" strike="noStrike">
                          <a:solidFill>
                            <a:srgbClr val="000000"/>
                          </a:solidFill>
                          <a:effectLst/>
                          <a:latin typeface="Arial"/>
                        </a:rPr>
                        <a:t>$25,000 - $34,999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6"/>
                  </a:ext>
                </a:extLst>
              </a:tr>
              <a:tr h="152400">
                <a:tc>
                  <a:txBody>
                    <a:bodyPr/>
                    <a:lstStyle/>
                    <a:p>
                      <a:pPr algn="l" fontAlgn="t"/>
                      <a:r>
                        <a:rPr lang="en-US" sz="1000" b="0" i="0" u="none" strike="noStrike">
                          <a:solidFill>
                            <a:srgbClr val="000000"/>
                          </a:solidFill>
                          <a:effectLst/>
                          <a:latin typeface="Arial"/>
                        </a:rPr>
                        <a:t>$35,000 - $49,999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16%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152400">
                <a:tc>
                  <a:txBody>
                    <a:bodyPr/>
                    <a:lstStyle/>
                    <a:p>
                      <a:pPr algn="l" fontAlgn="t"/>
                      <a:r>
                        <a:rPr lang="en-US" sz="1000" b="0" i="0" u="none" strike="noStrike">
                          <a:solidFill>
                            <a:srgbClr val="000000"/>
                          </a:solidFill>
                          <a:effectLst/>
                          <a:latin typeface="Arial"/>
                        </a:rPr>
                        <a:t>$50,000 - $74,999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8"/>
                  </a:ext>
                </a:extLst>
              </a:tr>
              <a:tr h="152400">
                <a:tc>
                  <a:txBody>
                    <a:bodyPr/>
                    <a:lstStyle/>
                    <a:p>
                      <a:pPr algn="l" fontAlgn="t"/>
                      <a:r>
                        <a:rPr lang="en-US" sz="1000" b="0" i="0" u="none" strike="noStrike">
                          <a:solidFill>
                            <a:srgbClr val="000000"/>
                          </a:solidFill>
                          <a:effectLst/>
                          <a:latin typeface="Arial"/>
                        </a:rPr>
                        <a:t>$75,000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21% 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9"/>
                  </a:ext>
                </a:extLst>
              </a:tr>
              <a:tr h="304800">
                <a:tc>
                  <a:txBody>
                    <a:bodyPr/>
                    <a:lstStyle/>
                    <a:p>
                      <a:pPr algn="l" fontAlgn="t"/>
                      <a:r>
                        <a:rPr lang="en-US" sz="1000" b="0" i="0" u="none" strike="noStrike" dirty="0">
                          <a:solidFill>
                            <a:srgbClr val="000000"/>
                          </a:solidFill>
                          <a:effectLst/>
                          <a:latin typeface="Arial"/>
                        </a:rPr>
                        <a:t>Don't know / Prefer not to answer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US" sz="1000" b="0" i="0" u="none" strike="noStrike" dirty="0">
                          <a:solidFill>
                            <a:srgbClr val="000000"/>
                          </a:solidFill>
                          <a:effectLst/>
                          <a:latin typeface="Arial"/>
                        </a:rPr>
                        <a:t>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000" b="0" i="0" u="none" strike="noStrike" dirty="0">
                          <a:solidFill>
                            <a:srgbClr val="000000"/>
                          </a:solidFill>
                          <a:effectLst/>
                          <a:latin typeface="Arial"/>
                        </a:rPr>
                        <a:t>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t"/>
                      <a:r>
                        <a:rPr lang="en-US" sz="1000" b="0" i="0" u="none" strike="noStrike" dirty="0">
                          <a:solidFill>
                            <a:srgbClr val="000000"/>
                          </a:solidFill>
                          <a:effectLst/>
                          <a:latin typeface="Arial"/>
                        </a:rPr>
                        <a:t>9% B</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0"/>
                  </a:ext>
                </a:extLst>
              </a:tr>
            </a:tbl>
          </a:graphicData>
        </a:graphic>
      </p:graphicFrame>
      <p:grpSp>
        <p:nvGrpSpPr>
          <p:cNvPr id="10" name="Group 9"/>
          <p:cNvGrpSpPr/>
          <p:nvPr/>
        </p:nvGrpSpPr>
        <p:grpSpPr>
          <a:xfrm>
            <a:off x="5630332" y="4844743"/>
            <a:ext cx="1492251" cy="869676"/>
            <a:chOff x="7164916" y="4381486"/>
            <a:chExt cx="1492251" cy="869676"/>
          </a:xfrm>
        </p:grpSpPr>
        <p:grpSp>
          <p:nvGrpSpPr>
            <p:cNvPr id="12" name="Group 11"/>
            <p:cNvGrpSpPr/>
            <p:nvPr/>
          </p:nvGrpSpPr>
          <p:grpSpPr>
            <a:xfrm>
              <a:off x="7217833" y="4381486"/>
              <a:ext cx="1195914" cy="277000"/>
              <a:chOff x="7217833" y="4053413"/>
              <a:chExt cx="1195914" cy="277000"/>
            </a:xfrm>
          </p:grpSpPr>
          <p:sp>
            <p:nvSpPr>
              <p:cNvPr id="20" name="Rectangle 19"/>
              <p:cNvSpPr/>
              <p:nvPr/>
            </p:nvSpPr>
            <p:spPr>
              <a:xfrm>
                <a:off x="7217833" y="4053413"/>
                <a:ext cx="1132416" cy="243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281331" y="4053414"/>
                <a:ext cx="1132416" cy="276999"/>
              </a:xfrm>
              <a:prstGeom prst="rect">
                <a:avLst/>
              </a:prstGeom>
              <a:noFill/>
            </p:spPr>
            <p:txBody>
              <a:bodyPr wrap="square" rtlCol="0">
                <a:spAutoFit/>
              </a:bodyPr>
              <a:lstStyle/>
              <a:p>
                <a:r>
                  <a:rPr lang="en-US" sz="1200" dirty="0"/>
                  <a:t>Socialite Sue</a:t>
                </a:r>
              </a:p>
            </p:txBody>
          </p:sp>
        </p:grpSp>
        <p:grpSp>
          <p:nvGrpSpPr>
            <p:cNvPr id="13" name="Group 12"/>
            <p:cNvGrpSpPr/>
            <p:nvPr/>
          </p:nvGrpSpPr>
          <p:grpSpPr>
            <a:xfrm>
              <a:off x="7164918" y="4675708"/>
              <a:ext cx="1206500" cy="276999"/>
              <a:chOff x="7164918" y="4516963"/>
              <a:chExt cx="1206500" cy="276999"/>
            </a:xfrm>
          </p:grpSpPr>
          <p:sp>
            <p:nvSpPr>
              <p:cNvPr id="18" name="Rectangle 17"/>
              <p:cNvSpPr/>
              <p:nvPr/>
            </p:nvSpPr>
            <p:spPr>
              <a:xfrm>
                <a:off x="7217832" y="4516963"/>
                <a:ext cx="1132417" cy="23918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164918" y="4516963"/>
                <a:ext cx="1206500" cy="276999"/>
              </a:xfrm>
              <a:prstGeom prst="rect">
                <a:avLst/>
              </a:prstGeom>
              <a:noFill/>
            </p:spPr>
            <p:txBody>
              <a:bodyPr wrap="square" rtlCol="0">
                <a:spAutoFit/>
              </a:bodyPr>
              <a:lstStyle/>
              <a:p>
                <a:r>
                  <a:rPr lang="en-US" sz="1200" dirty="0"/>
                  <a:t>Desperate Dave</a:t>
                </a:r>
              </a:p>
            </p:txBody>
          </p:sp>
        </p:grpSp>
        <p:grpSp>
          <p:nvGrpSpPr>
            <p:cNvPr id="14" name="Group 13"/>
            <p:cNvGrpSpPr/>
            <p:nvPr/>
          </p:nvGrpSpPr>
          <p:grpSpPr>
            <a:xfrm>
              <a:off x="7164916" y="4974163"/>
              <a:ext cx="1492251" cy="276999"/>
              <a:chOff x="7164916" y="4974163"/>
              <a:chExt cx="1492251" cy="276999"/>
            </a:xfrm>
          </p:grpSpPr>
          <p:sp>
            <p:nvSpPr>
              <p:cNvPr id="16" name="Rectangle 15"/>
              <p:cNvSpPr/>
              <p:nvPr/>
            </p:nvSpPr>
            <p:spPr>
              <a:xfrm>
                <a:off x="7217832" y="4974163"/>
                <a:ext cx="1132416" cy="253716"/>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164916" y="4974163"/>
                <a:ext cx="1492251" cy="276999"/>
              </a:xfrm>
              <a:prstGeom prst="rect">
                <a:avLst/>
              </a:prstGeom>
              <a:noFill/>
            </p:spPr>
            <p:txBody>
              <a:bodyPr wrap="square" rtlCol="0">
                <a:spAutoFit/>
              </a:bodyPr>
              <a:lstStyle/>
              <a:p>
                <a:r>
                  <a:rPr lang="en-US" sz="1200" dirty="0"/>
                  <a:t>Hardcore Harley</a:t>
                </a:r>
              </a:p>
            </p:txBody>
          </p:sp>
        </p:grpSp>
      </p:grpSp>
    </p:spTree>
    <p:extLst>
      <p:ext uri="{BB962C8B-B14F-4D97-AF65-F5344CB8AC3E}">
        <p14:creationId xmlns:p14="http://schemas.microsoft.com/office/powerpoint/2010/main" val="1146106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06FF199-4EF1-49FA-B1DF-4E788803CF57}"/>
              </a:ext>
            </a:extLst>
          </p:cNvPr>
          <p:cNvGraphicFramePr>
            <a:graphicFrameLocks noGrp="1"/>
          </p:cNvGraphicFramePr>
          <p:nvPr>
            <p:extLst>
              <p:ext uri="{D42A27DB-BD31-4B8C-83A1-F6EECF244321}">
                <p14:modId xmlns:p14="http://schemas.microsoft.com/office/powerpoint/2010/main" val="1044763758"/>
              </p:ext>
            </p:extLst>
          </p:nvPr>
        </p:nvGraphicFramePr>
        <p:xfrm>
          <a:off x="1377950" y="2462054"/>
          <a:ext cx="9436100" cy="3070860"/>
        </p:xfrm>
        <a:graphic>
          <a:graphicData uri="http://schemas.openxmlformats.org/drawingml/2006/table">
            <a:tbl>
              <a:tblPr/>
              <a:tblGrid>
                <a:gridCol w="1955800">
                  <a:extLst>
                    <a:ext uri="{9D8B030D-6E8A-4147-A177-3AD203B41FA5}">
                      <a16:colId xmlns:a16="http://schemas.microsoft.com/office/drawing/2014/main" val="2374845866"/>
                    </a:ext>
                  </a:extLst>
                </a:gridCol>
                <a:gridCol w="622300">
                  <a:extLst>
                    <a:ext uri="{9D8B030D-6E8A-4147-A177-3AD203B41FA5}">
                      <a16:colId xmlns:a16="http://schemas.microsoft.com/office/drawing/2014/main" val="1462936540"/>
                    </a:ext>
                  </a:extLst>
                </a:gridCol>
                <a:gridCol w="685800">
                  <a:extLst>
                    <a:ext uri="{9D8B030D-6E8A-4147-A177-3AD203B41FA5}">
                      <a16:colId xmlns:a16="http://schemas.microsoft.com/office/drawing/2014/main" val="2879344728"/>
                    </a:ext>
                  </a:extLst>
                </a:gridCol>
                <a:gridCol w="685800">
                  <a:extLst>
                    <a:ext uri="{9D8B030D-6E8A-4147-A177-3AD203B41FA5}">
                      <a16:colId xmlns:a16="http://schemas.microsoft.com/office/drawing/2014/main" val="3867914170"/>
                    </a:ext>
                  </a:extLst>
                </a:gridCol>
                <a:gridCol w="685800">
                  <a:extLst>
                    <a:ext uri="{9D8B030D-6E8A-4147-A177-3AD203B41FA5}">
                      <a16:colId xmlns:a16="http://schemas.microsoft.com/office/drawing/2014/main" val="4242653550"/>
                    </a:ext>
                  </a:extLst>
                </a:gridCol>
                <a:gridCol w="685800">
                  <a:extLst>
                    <a:ext uri="{9D8B030D-6E8A-4147-A177-3AD203B41FA5}">
                      <a16:colId xmlns:a16="http://schemas.microsoft.com/office/drawing/2014/main" val="506681770"/>
                    </a:ext>
                  </a:extLst>
                </a:gridCol>
                <a:gridCol w="685800">
                  <a:extLst>
                    <a:ext uri="{9D8B030D-6E8A-4147-A177-3AD203B41FA5}">
                      <a16:colId xmlns:a16="http://schemas.microsoft.com/office/drawing/2014/main" val="2755601071"/>
                    </a:ext>
                  </a:extLst>
                </a:gridCol>
                <a:gridCol w="685800">
                  <a:extLst>
                    <a:ext uri="{9D8B030D-6E8A-4147-A177-3AD203B41FA5}">
                      <a16:colId xmlns:a16="http://schemas.microsoft.com/office/drawing/2014/main" val="3612609025"/>
                    </a:ext>
                  </a:extLst>
                </a:gridCol>
                <a:gridCol w="685800">
                  <a:extLst>
                    <a:ext uri="{9D8B030D-6E8A-4147-A177-3AD203B41FA5}">
                      <a16:colId xmlns:a16="http://schemas.microsoft.com/office/drawing/2014/main" val="939165691"/>
                    </a:ext>
                  </a:extLst>
                </a:gridCol>
                <a:gridCol w="685800">
                  <a:extLst>
                    <a:ext uri="{9D8B030D-6E8A-4147-A177-3AD203B41FA5}">
                      <a16:colId xmlns:a16="http://schemas.microsoft.com/office/drawing/2014/main" val="3665139045"/>
                    </a:ext>
                  </a:extLst>
                </a:gridCol>
                <a:gridCol w="685800">
                  <a:extLst>
                    <a:ext uri="{9D8B030D-6E8A-4147-A177-3AD203B41FA5}">
                      <a16:colId xmlns:a16="http://schemas.microsoft.com/office/drawing/2014/main" val="989566306"/>
                    </a:ext>
                  </a:extLst>
                </a:gridCol>
                <a:gridCol w="685800">
                  <a:extLst>
                    <a:ext uri="{9D8B030D-6E8A-4147-A177-3AD203B41FA5}">
                      <a16:colId xmlns:a16="http://schemas.microsoft.com/office/drawing/2014/main" val="1104568178"/>
                    </a:ext>
                  </a:extLst>
                </a:gridCol>
              </a:tblGrid>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1446503"/>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7513420"/>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721889"/>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914974"/>
                  </a:ext>
                </a:extLst>
              </a:tr>
              <a:tr h="167640">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(A)</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(B)</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(E)</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(J)</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(L)</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980747"/>
                  </a:ext>
                </a:extLst>
              </a:tr>
              <a:tr h="0">
                <a:tc>
                  <a:txBody>
                    <a:bodyPr/>
                    <a:lstStyle/>
                    <a:p>
                      <a:pPr algn="ctr" fontAlgn="b"/>
                      <a:r>
                        <a:rPr lang="en-US" sz="1000" b="0"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686386"/>
                  </a:ext>
                </a:extLst>
              </a:tr>
              <a:tr h="167640">
                <a:tc>
                  <a:txBody>
                    <a:bodyPr/>
                    <a:lstStyle/>
                    <a:p>
                      <a:pPr algn="r" fontAlgn="t"/>
                      <a:r>
                        <a:rPr lang="en-US" sz="1000" b="0" i="0" u="none" strike="noStrike" dirty="0">
                          <a:solidFill>
                            <a:srgbClr val="000000"/>
                          </a:solidFill>
                          <a:effectLst/>
                          <a:latin typeface="Arial" panose="020B0604020202020204" pitchFamily="34" charset="0"/>
                        </a:rPr>
                        <a:t>Base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500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132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179</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318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195</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84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77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02522012"/>
                  </a:ext>
                </a:extLst>
              </a:tr>
              <a:tr h="167640">
                <a:tc>
                  <a:txBody>
                    <a:bodyPr/>
                    <a:lstStyle/>
                    <a:p>
                      <a:pPr algn="l" fontAlgn="b"/>
                      <a:r>
                        <a:rPr lang="en-US" sz="1000" b="0" i="0" u="none" strike="noStrike">
                          <a:solidFill>
                            <a:srgbClr val="000000"/>
                          </a:solidFill>
                          <a:effectLst/>
                          <a:latin typeface="Arial" panose="020B0604020202020204" pitchFamily="34" charset="0"/>
                        </a:rPr>
                        <a:t>Cigarettes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73%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84% </a:t>
                      </a:r>
                      <a:r>
                        <a:rPr lang="en-US" sz="1000" b="0" i="0" u="none" strike="noStrike">
                          <a:solidFill>
                            <a:srgbClr val="FF0000"/>
                          </a:solidFill>
                          <a:effectLst/>
                          <a:latin typeface="Arial" panose="020B0604020202020204" pitchFamily="34" charset="0"/>
                        </a:rPr>
                        <a:t>BC</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73%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73%</a:t>
                      </a:r>
                      <a:r>
                        <a:rPr lang="en-US" sz="1000" b="0" i="0" u="none" strike="noStrike">
                          <a:solidFill>
                            <a:srgbClr val="FF0000"/>
                          </a:solidFill>
                          <a:effectLst/>
                          <a:latin typeface="Arial" panose="020B0604020202020204" pitchFamily="34" charset="0"/>
                        </a:rPr>
                        <a:t> o</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67%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806021"/>
                  </a:ext>
                </a:extLst>
              </a:tr>
              <a:tr h="167640">
                <a:tc>
                  <a:txBody>
                    <a:bodyPr/>
                    <a:lstStyle/>
                    <a:p>
                      <a:pPr algn="l" fontAlgn="b"/>
                      <a:r>
                        <a:rPr lang="en-US" sz="1000" b="0" i="0" u="none" strike="noStrike">
                          <a:solidFill>
                            <a:srgbClr val="000000"/>
                          </a:solidFill>
                          <a:effectLst/>
                          <a:latin typeface="Arial" panose="020B0604020202020204" pitchFamily="34" charset="0"/>
                        </a:rPr>
                        <a:t>E-cigs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80%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 </a:t>
                      </a:r>
                      <a:r>
                        <a:rPr lang="en-US" sz="1000" b="0" i="0" u="none" strike="noStrike">
                          <a:solidFill>
                            <a:srgbClr val="FF0000"/>
                          </a:solidFill>
                          <a:effectLst/>
                          <a:latin typeface="Arial" panose="020B0604020202020204" pitchFamily="34" charset="0"/>
                        </a:rPr>
                        <a:t>DE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530779"/>
                  </a:ext>
                </a:extLst>
              </a:tr>
              <a:tr h="167640">
                <a:tc>
                  <a:txBody>
                    <a:bodyPr/>
                    <a:lstStyle/>
                    <a:p>
                      <a:pPr algn="l" fontAlgn="b"/>
                      <a:r>
                        <a:rPr lang="en-US" sz="1000" b="0" i="0" u="none" strike="noStrike">
                          <a:solidFill>
                            <a:srgbClr val="000000"/>
                          </a:solidFill>
                          <a:effectLst/>
                          <a:latin typeface="Arial" panose="020B0604020202020204" pitchFamily="34" charset="0"/>
                        </a:rPr>
                        <a:t>Cigars, little cigars, cigarillos, etc.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32%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540204"/>
                  </a:ext>
                </a:extLst>
              </a:tr>
              <a:tr h="167640">
                <a:tc>
                  <a:txBody>
                    <a:bodyPr/>
                    <a:lstStyle/>
                    <a:p>
                      <a:pPr algn="l" fontAlgn="b"/>
                      <a:r>
                        <a:rPr lang="en-US" sz="1000" b="0" i="0" u="none" strike="noStrike">
                          <a:solidFill>
                            <a:srgbClr val="000000"/>
                          </a:solidFill>
                          <a:effectLst/>
                          <a:latin typeface="Arial" panose="020B0604020202020204" pitchFamily="34" charset="0"/>
                        </a:rPr>
                        <a:t>Pipes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DE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DE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879031"/>
                  </a:ext>
                </a:extLst>
              </a:tr>
              <a:tr h="167640">
                <a:tc>
                  <a:txBody>
                    <a:bodyPr/>
                    <a:lstStyle/>
                    <a:p>
                      <a:pPr algn="l" fontAlgn="b"/>
                      <a:r>
                        <a:rPr lang="en-US" sz="1000" b="0" i="0" u="none" strike="noStrike">
                          <a:solidFill>
                            <a:srgbClr val="000000"/>
                          </a:solidFill>
                          <a:effectLst/>
                          <a:latin typeface="Arial" panose="020B0604020202020204" pitchFamily="34" charset="0"/>
                        </a:rPr>
                        <a:t>Chewing tobacco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28%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438104"/>
                  </a:ext>
                </a:extLst>
              </a:tr>
              <a:tr h="167640">
                <a:tc>
                  <a:txBody>
                    <a:bodyPr/>
                    <a:lstStyle/>
                    <a:p>
                      <a:pPr algn="l" fontAlgn="t"/>
                      <a:r>
                        <a:rPr lang="en-US" sz="1000" b="0" i="0" u="none" strike="noStrike">
                          <a:solidFill>
                            <a:srgbClr val="000000"/>
                          </a:solidFill>
                          <a:effectLst/>
                          <a:latin typeface="Arial" panose="020B0604020202020204" pitchFamily="34" charset="0"/>
                        </a:rPr>
                        <a:t>Smokeless tobacco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 </a:t>
                      </a:r>
                      <a:r>
                        <a:rPr lang="en-US" sz="1000" b="0" i="0" u="none" strike="noStrike">
                          <a:solidFill>
                            <a:srgbClr val="FF0000"/>
                          </a:solidFill>
                          <a:effectLst/>
                          <a:latin typeface="Arial" panose="020B0604020202020204" pitchFamily="34" charset="0"/>
                        </a:rPr>
                        <a:t>DE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 </a:t>
                      </a:r>
                      <a:r>
                        <a:rPr lang="en-US" sz="1000" b="0" i="0" u="none" strike="noStrike">
                          <a:solidFill>
                            <a:srgbClr val="FF0000"/>
                          </a:solidFill>
                          <a:effectLst/>
                          <a:latin typeface="Arial" panose="020B0604020202020204" pitchFamily="34" charset="0"/>
                        </a:rPr>
                        <a:t>LM</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347221"/>
                  </a:ext>
                </a:extLst>
              </a:tr>
              <a:tr h="167640">
                <a:tc>
                  <a:txBody>
                    <a:bodyPr/>
                    <a:lstStyle/>
                    <a:p>
                      <a:pPr algn="l" fontAlgn="b"/>
                      <a:r>
                        <a:rPr lang="en-US" sz="1000" b="0" i="0" u="none" strike="noStrike">
                          <a:solidFill>
                            <a:srgbClr val="000000"/>
                          </a:solidFill>
                          <a:effectLst/>
                          <a:latin typeface="Arial" panose="020B0604020202020204" pitchFamily="34" charset="0"/>
                        </a:rPr>
                        <a:t>Dissolvables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070011"/>
                  </a:ext>
                </a:extLst>
              </a:tr>
            </a:tbl>
          </a:graphicData>
        </a:graphic>
      </p:graphicFrame>
      <p:sp>
        <p:nvSpPr>
          <p:cNvPr id="8" name="Rectangle 7">
            <a:extLst>
              <a:ext uri="{FF2B5EF4-FFF2-40B4-BE49-F238E27FC236}">
                <a16:creationId xmlns:a16="http://schemas.microsoft.com/office/drawing/2014/main" id="{B31E0AF9-0B45-47F3-A027-2ADA4BE083D2}"/>
              </a:ext>
            </a:extLst>
          </p:cNvPr>
          <p:cNvSpPr/>
          <p:nvPr/>
        </p:nvSpPr>
        <p:spPr>
          <a:xfrm>
            <a:off x="3181709" y="6236818"/>
            <a:ext cx="5633273" cy="369332"/>
          </a:xfrm>
          <a:prstGeom prst="rect">
            <a:avLst/>
          </a:prstGeom>
        </p:spPr>
        <p:txBody>
          <a:bodyPr wrap="none">
            <a:spAutoFit/>
          </a:bodyPr>
          <a:lstStyle/>
          <a:p>
            <a:r>
              <a:rPr lang="en-US" sz="1000" dirty="0">
                <a:solidFill>
                  <a:srgbClr val="000000"/>
                </a:solidFill>
                <a:latin typeface="Arial" panose="020B0604020202020204" pitchFamily="34" charset="0"/>
              </a:rPr>
              <a:t>Q8. Which of the following tobacco or smoking products, if any, have you used in the past year?</a:t>
            </a:r>
            <a:r>
              <a:rPr lang="en-US" dirty="0"/>
              <a:t> </a:t>
            </a:r>
          </a:p>
        </p:txBody>
      </p:sp>
      <p:sp>
        <p:nvSpPr>
          <p:cNvPr id="4" name="Rectangle 3">
            <a:extLst>
              <a:ext uri="{FF2B5EF4-FFF2-40B4-BE49-F238E27FC236}">
                <a16:creationId xmlns:a16="http://schemas.microsoft.com/office/drawing/2014/main" id="{6AA099F8-29E2-41DE-8900-67356605F925}"/>
              </a:ext>
            </a:extLst>
          </p:cNvPr>
          <p:cNvSpPr/>
          <p:nvPr/>
        </p:nvSpPr>
        <p:spPr>
          <a:xfrm>
            <a:off x="0" y="0"/>
            <a:ext cx="12192000" cy="5800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Subgroups – Products Used Past Year</a:t>
            </a:r>
          </a:p>
        </p:txBody>
      </p:sp>
      <p:cxnSp>
        <p:nvCxnSpPr>
          <p:cNvPr id="5" name="Straight Connector 4">
            <a:extLst>
              <a:ext uri="{FF2B5EF4-FFF2-40B4-BE49-F238E27FC236}">
                <a16:creationId xmlns:a16="http://schemas.microsoft.com/office/drawing/2014/main" id="{D765E269-DF75-4EAF-A9A1-F03B1F000ACE}"/>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3CF5A6B-F696-4BB6-807F-B59E97979620}"/>
              </a:ext>
            </a:extLst>
          </p:cNvPr>
          <p:cNvSpPr txBox="1"/>
          <p:nvPr/>
        </p:nvSpPr>
        <p:spPr>
          <a:xfrm>
            <a:off x="321075" y="753828"/>
            <a:ext cx="1135454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Z and Gen X are more likely to have used e-cigarettes and pipes in the past year. Millennials are most likely to have used cigarettes.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Males are more likely than females to have used cigars, chewing tobacco and smokeless tobacco.</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Idahoans with incomes $75K or higher are more likely to have used smokeless tobacco.</a:t>
            </a:r>
          </a:p>
          <a:p>
            <a:endParaRPr lang="en-US" sz="1400" dirty="0"/>
          </a:p>
        </p:txBody>
      </p:sp>
    </p:spTree>
    <p:extLst>
      <p:ext uri="{BB962C8B-B14F-4D97-AF65-F5344CB8AC3E}">
        <p14:creationId xmlns:p14="http://schemas.microsoft.com/office/powerpoint/2010/main" val="29192455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E16C6F-C591-4AC5-808C-B922690771BF}"/>
              </a:ext>
            </a:extLst>
          </p:cNvPr>
          <p:cNvGraphicFramePr>
            <a:graphicFrameLocks noGrp="1"/>
          </p:cNvGraphicFramePr>
          <p:nvPr>
            <p:extLst>
              <p:ext uri="{D42A27DB-BD31-4B8C-83A1-F6EECF244321}">
                <p14:modId xmlns:p14="http://schemas.microsoft.com/office/powerpoint/2010/main" val="3104368855"/>
              </p:ext>
            </p:extLst>
          </p:nvPr>
        </p:nvGraphicFramePr>
        <p:xfrm>
          <a:off x="2025650" y="2462054"/>
          <a:ext cx="8140700" cy="3078480"/>
        </p:xfrm>
        <a:graphic>
          <a:graphicData uri="http://schemas.openxmlformats.org/drawingml/2006/table">
            <a:tbl>
              <a:tblPr/>
              <a:tblGrid>
                <a:gridCol w="2032000">
                  <a:extLst>
                    <a:ext uri="{9D8B030D-6E8A-4147-A177-3AD203B41FA5}">
                      <a16:colId xmlns:a16="http://schemas.microsoft.com/office/drawing/2014/main" val="4190758908"/>
                    </a:ext>
                  </a:extLst>
                </a:gridCol>
                <a:gridCol w="622300">
                  <a:extLst>
                    <a:ext uri="{9D8B030D-6E8A-4147-A177-3AD203B41FA5}">
                      <a16:colId xmlns:a16="http://schemas.microsoft.com/office/drawing/2014/main" val="92665532"/>
                    </a:ext>
                  </a:extLst>
                </a:gridCol>
                <a:gridCol w="685800">
                  <a:extLst>
                    <a:ext uri="{9D8B030D-6E8A-4147-A177-3AD203B41FA5}">
                      <a16:colId xmlns:a16="http://schemas.microsoft.com/office/drawing/2014/main" val="2129877928"/>
                    </a:ext>
                  </a:extLst>
                </a:gridCol>
                <a:gridCol w="685800">
                  <a:extLst>
                    <a:ext uri="{9D8B030D-6E8A-4147-A177-3AD203B41FA5}">
                      <a16:colId xmlns:a16="http://schemas.microsoft.com/office/drawing/2014/main" val="2960710396"/>
                    </a:ext>
                  </a:extLst>
                </a:gridCol>
                <a:gridCol w="685800">
                  <a:extLst>
                    <a:ext uri="{9D8B030D-6E8A-4147-A177-3AD203B41FA5}">
                      <a16:colId xmlns:a16="http://schemas.microsoft.com/office/drawing/2014/main" val="3555431497"/>
                    </a:ext>
                  </a:extLst>
                </a:gridCol>
                <a:gridCol w="685800">
                  <a:extLst>
                    <a:ext uri="{9D8B030D-6E8A-4147-A177-3AD203B41FA5}">
                      <a16:colId xmlns:a16="http://schemas.microsoft.com/office/drawing/2014/main" val="2926923421"/>
                    </a:ext>
                  </a:extLst>
                </a:gridCol>
                <a:gridCol w="685800">
                  <a:extLst>
                    <a:ext uri="{9D8B030D-6E8A-4147-A177-3AD203B41FA5}">
                      <a16:colId xmlns:a16="http://schemas.microsoft.com/office/drawing/2014/main" val="776240230"/>
                    </a:ext>
                  </a:extLst>
                </a:gridCol>
                <a:gridCol w="685800">
                  <a:extLst>
                    <a:ext uri="{9D8B030D-6E8A-4147-A177-3AD203B41FA5}">
                      <a16:colId xmlns:a16="http://schemas.microsoft.com/office/drawing/2014/main" val="2576867819"/>
                    </a:ext>
                  </a:extLst>
                </a:gridCol>
                <a:gridCol w="685800">
                  <a:extLst>
                    <a:ext uri="{9D8B030D-6E8A-4147-A177-3AD203B41FA5}">
                      <a16:colId xmlns:a16="http://schemas.microsoft.com/office/drawing/2014/main" val="2388017197"/>
                    </a:ext>
                  </a:extLst>
                </a:gridCol>
                <a:gridCol w="685800">
                  <a:extLst>
                    <a:ext uri="{9D8B030D-6E8A-4147-A177-3AD203B41FA5}">
                      <a16:colId xmlns:a16="http://schemas.microsoft.com/office/drawing/2014/main" val="1896896907"/>
                    </a:ext>
                  </a:extLst>
                </a:gridCol>
              </a:tblGrid>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354418"/>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70052534"/>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08710432"/>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911446"/>
                  </a:ext>
                </a:extLst>
              </a:tr>
              <a:tr h="167640">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(F)</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(G)</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012086"/>
                  </a:ext>
                </a:extLst>
              </a:tr>
              <a:tr h="167640">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114632"/>
                  </a:ext>
                </a:extLst>
              </a:tr>
              <a:tr h="167640">
                <a:tc>
                  <a:txBody>
                    <a:bodyPr/>
                    <a:lstStyle/>
                    <a:p>
                      <a:pPr algn="l" fontAlgn="t"/>
                      <a:r>
                        <a:rPr lang="en-US" sz="1000" b="0" i="0" u="none" strike="noStrike" dirty="0">
                          <a:solidFill>
                            <a:srgbClr val="000000"/>
                          </a:solidFill>
                          <a:effectLst/>
                          <a:latin typeface="Arial" panose="020B0604020202020204" pitchFamily="34" charset="0"/>
                        </a:rPr>
                        <a:t>Base: Used Cigarettes in past year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342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156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97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29</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73726499"/>
                  </a:ext>
                </a:extLst>
              </a:tr>
              <a:tr h="167640">
                <a:tc>
                  <a:txBody>
                    <a:bodyPr/>
                    <a:lstStyle/>
                    <a:p>
                      <a:pPr algn="l" fontAlgn="t"/>
                      <a:r>
                        <a:rPr lang="en-US" sz="1000" b="0" i="0" u="none" strike="noStrike">
                          <a:solidFill>
                            <a:srgbClr val="000000"/>
                          </a:solidFill>
                          <a:effectLst/>
                          <a:latin typeface="Arial" panose="020B0604020202020204" pitchFamily="34" charset="0"/>
                        </a:rPr>
                        <a:t>Multiple times a day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69%</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33%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72% </a:t>
                      </a:r>
                      <a:r>
                        <a:rPr lang="en-US" sz="1000" b="0" i="0" u="none" strike="noStrike" dirty="0">
                          <a:solidFill>
                            <a:srgbClr val="FF0000"/>
                          </a:solidFill>
                          <a:effectLst/>
                          <a:latin typeface="Arial" panose="020B0604020202020204" pitchFamily="34" charset="0"/>
                        </a:rPr>
                        <a:t>B</a:t>
                      </a:r>
                      <a:endParaRPr lang="en-US"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85% </a:t>
                      </a:r>
                      <a:r>
                        <a:rPr lang="en-US" sz="1000" b="0" i="0" u="none" strike="noStrike" dirty="0">
                          <a:solidFill>
                            <a:srgbClr val="FF0000"/>
                          </a:solidFill>
                          <a:effectLst/>
                          <a:latin typeface="Arial" panose="020B0604020202020204" pitchFamily="34" charset="0"/>
                        </a:rPr>
                        <a:t>BC</a:t>
                      </a:r>
                      <a:endParaRPr lang="en-US"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76% </a:t>
                      </a:r>
                      <a:r>
                        <a:rPr lang="en-US" sz="1000" b="0" i="0" u="none" strike="noStrike" dirty="0">
                          <a:solidFill>
                            <a:srgbClr val="FF0000"/>
                          </a:solidFill>
                          <a:effectLst/>
                          <a:latin typeface="Arial" panose="020B0604020202020204" pitchFamily="34" charset="0"/>
                        </a:rPr>
                        <a:t>B</a:t>
                      </a:r>
                      <a:endParaRPr lang="en-US"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72%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288085"/>
                  </a:ext>
                </a:extLst>
              </a:tr>
              <a:tr h="167640">
                <a:tc>
                  <a:txBody>
                    <a:bodyPr/>
                    <a:lstStyle/>
                    <a:p>
                      <a:pPr algn="l" fontAlgn="t"/>
                      <a:r>
                        <a:rPr lang="en-US" sz="1000" b="0" i="0" u="none" strike="noStrike">
                          <a:solidFill>
                            <a:srgbClr val="000000"/>
                          </a:solidFill>
                          <a:effectLst/>
                          <a:latin typeface="Arial" panose="020B0604020202020204" pitchFamily="34" charset="0"/>
                        </a:rPr>
                        <a:t>Once a day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997152"/>
                  </a:ext>
                </a:extLst>
              </a:tr>
              <a:tr h="167640">
                <a:tc>
                  <a:txBody>
                    <a:bodyPr/>
                    <a:lstStyle/>
                    <a:p>
                      <a:pPr algn="l" fontAlgn="t"/>
                      <a:r>
                        <a:rPr lang="en-US" sz="1000" b="0" i="0" u="none" strike="noStrike">
                          <a:solidFill>
                            <a:srgbClr val="000000"/>
                          </a:solidFill>
                          <a:effectLst/>
                          <a:latin typeface="Arial" panose="020B0604020202020204" pitchFamily="34" charset="0"/>
                        </a:rPr>
                        <a:t>Several times a week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678199"/>
                  </a:ext>
                </a:extLst>
              </a:tr>
              <a:tr h="167640">
                <a:tc>
                  <a:txBody>
                    <a:bodyPr/>
                    <a:lstStyle/>
                    <a:p>
                      <a:pPr algn="l" fontAlgn="t"/>
                      <a:r>
                        <a:rPr lang="en-US" sz="1000" b="0" i="0" u="none" strike="noStrike">
                          <a:solidFill>
                            <a:srgbClr val="000000"/>
                          </a:solidFill>
                          <a:effectLst/>
                          <a:latin typeface="Arial" panose="020B0604020202020204" pitchFamily="34" charset="0"/>
                        </a:rPr>
                        <a:t>Once a week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 </a:t>
                      </a:r>
                      <a:r>
                        <a:rPr lang="en-US" sz="1000" b="0" i="0" u="none" strike="noStrike">
                          <a:solidFill>
                            <a:srgbClr val="FF0000"/>
                          </a:solidFill>
                          <a:effectLst/>
                          <a:latin typeface="Arial" panose="020B0604020202020204" pitchFamily="34" charset="0"/>
                        </a:rPr>
                        <a:t>C</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 </a:t>
                      </a:r>
                      <a:r>
                        <a:rPr lang="en-US" sz="1000" b="0" i="0" u="none" strike="noStrike">
                          <a:solidFill>
                            <a:srgbClr val="FF0000"/>
                          </a:solidFill>
                          <a:effectLst/>
                          <a:latin typeface="Arial" panose="020B0604020202020204" pitchFamily="34" charset="0"/>
                        </a:rPr>
                        <a:t>G</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731334"/>
                  </a:ext>
                </a:extLst>
              </a:tr>
              <a:tr h="167640">
                <a:tc>
                  <a:txBody>
                    <a:bodyPr/>
                    <a:lstStyle/>
                    <a:p>
                      <a:pPr algn="l" fontAlgn="t"/>
                      <a:r>
                        <a:rPr lang="en-US" sz="1000" b="0" i="0" u="none" strike="noStrike">
                          <a:solidFill>
                            <a:srgbClr val="000000"/>
                          </a:solidFill>
                          <a:effectLst/>
                          <a:latin typeface="Arial" panose="020B0604020202020204" pitchFamily="34" charset="0"/>
                        </a:rPr>
                        <a:t>Several times a month</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406802"/>
                  </a:ext>
                </a:extLst>
              </a:tr>
              <a:tr h="167640">
                <a:tc>
                  <a:txBody>
                    <a:bodyPr/>
                    <a:lstStyle/>
                    <a:p>
                      <a:pPr algn="l" fontAlgn="t"/>
                      <a:r>
                        <a:rPr lang="en-US" sz="1000" b="0" i="0" u="none" strike="noStrike">
                          <a:solidFill>
                            <a:srgbClr val="000000"/>
                          </a:solidFill>
                          <a:effectLst/>
                          <a:latin typeface="Arial" panose="020B0604020202020204" pitchFamily="34" charset="0"/>
                        </a:rPr>
                        <a:t>Once a month</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702137"/>
                  </a:ext>
                </a:extLst>
              </a:tr>
              <a:tr h="167640">
                <a:tc>
                  <a:txBody>
                    <a:bodyPr/>
                    <a:lstStyle/>
                    <a:p>
                      <a:pPr algn="l" fontAlgn="t"/>
                      <a:r>
                        <a:rPr lang="en-US" sz="1000" b="0" i="0" u="none" strike="noStrike">
                          <a:solidFill>
                            <a:srgbClr val="000000"/>
                          </a:solidFill>
                          <a:effectLst/>
                          <a:latin typeface="Arial" panose="020B0604020202020204" pitchFamily="34" charset="0"/>
                        </a:rPr>
                        <a:t>Less often than once a month</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 </a:t>
                      </a:r>
                      <a:r>
                        <a:rPr lang="en-US" sz="1000" b="0" i="0" u="none" strike="noStrike">
                          <a:solidFill>
                            <a:srgbClr val="FF0000"/>
                          </a:solidFill>
                          <a:effectLst/>
                          <a:latin typeface="Arial" panose="020B0604020202020204" pitchFamily="34" charset="0"/>
                        </a:rPr>
                        <a:t>g</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15% </a:t>
                      </a:r>
                      <a:r>
                        <a:rPr lang="en-US" sz="1000" b="0" i="0" u="none" strike="noStrike" dirty="0">
                          <a:solidFill>
                            <a:srgbClr val="FF0000"/>
                          </a:solidFill>
                          <a:effectLst/>
                          <a:latin typeface="Arial" panose="020B0604020202020204" pitchFamily="34" charset="0"/>
                        </a:rPr>
                        <a:t>J</a:t>
                      </a:r>
                      <a:endParaRPr lang="en-US"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664690"/>
                  </a:ext>
                </a:extLst>
              </a:tr>
            </a:tbl>
          </a:graphicData>
        </a:graphic>
      </p:graphicFrame>
      <p:graphicFrame>
        <p:nvGraphicFramePr>
          <p:cNvPr id="3" name="Table 2">
            <a:extLst>
              <a:ext uri="{FF2B5EF4-FFF2-40B4-BE49-F238E27FC236}">
                <a16:creationId xmlns:a16="http://schemas.microsoft.com/office/drawing/2014/main" id="{A3E2EFC4-CC5E-4EAA-AC0C-D061260D8CA0}"/>
              </a:ext>
            </a:extLst>
          </p:cNvPr>
          <p:cNvGraphicFramePr>
            <a:graphicFrameLocks noGrp="1"/>
          </p:cNvGraphicFramePr>
          <p:nvPr>
            <p:extLst>
              <p:ext uri="{D42A27DB-BD31-4B8C-83A1-F6EECF244321}">
                <p14:modId xmlns:p14="http://schemas.microsoft.com/office/powerpoint/2010/main" val="3220018905"/>
              </p:ext>
            </p:extLst>
          </p:nvPr>
        </p:nvGraphicFramePr>
        <p:xfrm>
          <a:off x="3934779" y="6136115"/>
          <a:ext cx="5147077" cy="562809"/>
        </p:xfrm>
        <a:graphic>
          <a:graphicData uri="http://schemas.openxmlformats.org/drawingml/2006/table">
            <a:tbl>
              <a:tblPr/>
              <a:tblGrid>
                <a:gridCol w="5147077">
                  <a:extLst>
                    <a:ext uri="{9D8B030D-6E8A-4147-A177-3AD203B41FA5}">
                      <a16:colId xmlns:a16="http://schemas.microsoft.com/office/drawing/2014/main" val="3159161634"/>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Q9.1. How often do you use...cigarettes?</a:t>
                      </a:r>
                    </a:p>
                  </a:txBody>
                  <a:tcPr marL="7620" marR="7620" marT="7620" marB="0">
                    <a:lnL>
                      <a:noFill/>
                    </a:lnL>
                    <a:lnR>
                      <a:noFill/>
                    </a:lnR>
                    <a:lnT>
                      <a:noFill/>
                    </a:lnT>
                    <a:lnB>
                      <a:noFill/>
                    </a:lnB>
                  </a:tcPr>
                </a:tc>
                <a:extLst>
                  <a:ext uri="{0D108BD9-81ED-4DB2-BD59-A6C34878D82A}">
                    <a16:rowId xmlns:a16="http://schemas.microsoft.com/office/drawing/2014/main" val="2694813088"/>
                  </a:ext>
                </a:extLst>
              </a:tr>
              <a:tr h="227529">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002957135"/>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3480799686"/>
                  </a:ext>
                </a:extLst>
              </a:tr>
            </a:tbl>
          </a:graphicData>
        </a:graphic>
      </p:graphicFrame>
      <p:sp>
        <p:nvSpPr>
          <p:cNvPr id="4" name="Rectangle 3">
            <a:extLst>
              <a:ext uri="{FF2B5EF4-FFF2-40B4-BE49-F238E27FC236}">
                <a16:creationId xmlns:a16="http://schemas.microsoft.com/office/drawing/2014/main" id="{53245C8A-4E7A-4146-B755-A04041802184}"/>
              </a:ext>
            </a:extLst>
          </p:cNvPr>
          <p:cNvSpPr/>
          <p:nvPr/>
        </p:nvSpPr>
        <p:spPr>
          <a:xfrm>
            <a:off x="0" y="8878"/>
            <a:ext cx="12192000" cy="58000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6BBEFA0D-1CA2-49F6-B25F-1C1BB38C5DC0}"/>
              </a:ext>
            </a:extLst>
          </p:cNvPr>
          <p:cNvCxnSpPr/>
          <p:nvPr/>
        </p:nvCxnSpPr>
        <p:spPr>
          <a:xfrm>
            <a:off x="0" y="625167"/>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A9DB637-11D7-4FA7-81DC-0FDD14872290}"/>
              </a:ext>
            </a:extLst>
          </p:cNvPr>
          <p:cNvSpPr txBox="1"/>
          <p:nvPr/>
        </p:nvSpPr>
        <p:spPr>
          <a:xfrm>
            <a:off x="418730" y="814828"/>
            <a:ext cx="1135454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Z Idahoans smoke cigarettes less frequently than other age groups.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White Idahoans are more likely than Hispanics in Idaho to smoke cigarettes multiple times a day.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Females are more likely than males to say they smoke cigarettes less often than once a month.</a:t>
            </a:r>
          </a:p>
        </p:txBody>
      </p:sp>
      <p:sp>
        <p:nvSpPr>
          <p:cNvPr id="7" name="Rectangle 6">
            <a:extLst>
              <a:ext uri="{FF2B5EF4-FFF2-40B4-BE49-F238E27FC236}">
                <a16:creationId xmlns:a16="http://schemas.microsoft.com/office/drawing/2014/main" id="{659C36C8-BBE6-4C91-B61E-958F38F3F00E}"/>
              </a:ext>
            </a:extLst>
          </p:cNvPr>
          <p:cNvSpPr/>
          <p:nvPr/>
        </p:nvSpPr>
        <p:spPr>
          <a:xfrm>
            <a:off x="0" y="0"/>
            <a:ext cx="12192000" cy="5800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Subgroups – How Often Use Cigarettes</a:t>
            </a:r>
          </a:p>
        </p:txBody>
      </p:sp>
    </p:spTree>
    <p:extLst>
      <p:ext uri="{BB962C8B-B14F-4D97-AF65-F5344CB8AC3E}">
        <p14:creationId xmlns:p14="http://schemas.microsoft.com/office/powerpoint/2010/main" val="27627143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5FD1B1-8E38-46B3-9FC1-301BDCB1824C}"/>
              </a:ext>
            </a:extLst>
          </p:cNvPr>
          <p:cNvGraphicFramePr>
            <a:graphicFrameLocks noGrp="1"/>
          </p:cNvGraphicFramePr>
          <p:nvPr>
            <p:extLst>
              <p:ext uri="{D42A27DB-BD31-4B8C-83A1-F6EECF244321}">
                <p14:modId xmlns:p14="http://schemas.microsoft.com/office/powerpoint/2010/main" val="170608770"/>
              </p:ext>
            </p:extLst>
          </p:nvPr>
        </p:nvGraphicFramePr>
        <p:xfrm>
          <a:off x="1339850" y="2626811"/>
          <a:ext cx="9512300" cy="3246120"/>
        </p:xfrm>
        <a:graphic>
          <a:graphicData uri="http://schemas.openxmlformats.org/drawingml/2006/table">
            <a:tbl>
              <a:tblPr/>
              <a:tblGrid>
                <a:gridCol w="2032000">
                  <a:extLst>
                    <a:ext uri="{9D8B030D-6E8A-4147-A177-3AD203B41FA5}">
                      <a16:colId xmlns:a16="http://schemas.microsoft.com/office/drawing/2014/main" val="3535533887"/>
                    </a:ext>
                  </a:extLst>
                </a:gridCol>
                <a:gridCol w="622300">
                  <a:extLst>
                    <a:ext uri="{9D8B030D-6E8A-4147-A177-3AD203B41FA5}">
                      <a16:colId xmlns:a16="http://schemas.microsoft.com/office/drawing/2014/main" val="767221119"/>
                    </a:ext>
                  </a:extLst>
                </a:gridCol>
                <a:gridCol w="685800">
                  <a:extLst>
                    <a:ext uri="{9D8B030D-6E8A-4147-A177-3AD203B41FA5}">
                      <a16:colId xmlns:a16="http://schemas.microsoft.com/office/drawing/2014/main" val="4158006114"/>
                    </a:ext>
                  </a:extLst>
                </a:gridCol>
                <a:gridCol w="685800">
                  <a:extLst>
                    <a:ext uri="{9D8B030D-6E8A-4147-A177-3AD203B41FA5}">
                      <a16:colId xmlns:a16="http://schemas.microsoft.com/office/drawing/2014/main" val="2689100995"/>
                    </a:ext>
                  </a:extLst>
                </a:gridCol>
                <a:gridCol w="685800">
                  <a:extLst>
                    <a:ext uri="{9D8B030D-6E8A-4147-A177-3AD203B41FA5}">
                      <a16:colId xmlns:a16="http://schemas.microsoft.com/office/drawing/2014/main" val="1967223639"/>
                    </a:ext>
                  </a:extLst>
                </a:gridCol>
                <a:gridCol w="685800">
                  <a:extLst>
                    <a:ext uri="{9D8B030D-6E8A-4147-A177-3AD203B41FA5}">
                      <a16:colId xmlns:a16="http://schemas.microsoft.com/office/drawing/2014/main" val="2992182271"/>
                    </a:ext>
                  </a:extLst>
                </a:gridCol>
                <a:gridCol w="685800">
                  <a:extLst>
                    <a:ext uri="{9D8B030D-6E8A-4147-A177-3AD203B41FA5}">
                      <a16:colId xmlns:a16="http://schemas.microsoft.com/office/drawing/2014/main" val="3522130012"/>
                    </a:ext>
                  </a:extLst>
                </a:gridCol>
                <a:gridCol w="685800">
                  <a:extLst>
                    <a:ext uri="{9D8B030D-6E8A-4147-A177-3AD203B41FA5}">
                      <a16:colId xmlns:a16="http://schemas.microsoft.com/office/drawing/2014/main" val="1274516998"/>
                    </a:ext>
                  </a:extLst>
                </a:gridCol>
                <a:gridCol w="685800">
                  <a:extLst>
                    <a:ext uri="{9D8B030D-6E8A-4147-A177-3AD203B41FA5}">
                      <a16:colId xmlns:a16="http://schemas.microsoft.com/office/drawing/2014/main" val="1875537744"/>
                    </a:ext>
                  </a:extLst>
                </a:gridCol>
                <a:gridCol w="685800">
                  <a:extLst>
                    <a:ext uri="{9D8B030D-6E8A-4147-A177-3AD203B41FA5}">
                      <a16:colId xmlns:a16="http://schemas.microsoft.com/office/drawing/2014/main" val="982759768"/>
                    </a:ext>
                  </a:extLst>
                </a:gridCol>
                <a:gridCol w="685800">
                  <a:extLst>
                    <a:ext uri="{9D8B030D-6E8A-4147-A177-3AD203B41FA5}">
                      <a16:colId xmlns:a16="http://schemas.microsoft.com/office/drawing/2014/main" val="2307158923"/>
                    </a:ext>
                  </a:extLst>
                </a:gridCol>
                <a:gridCol w="685800">
                  <a:extLst>
                    <a:ext uri="{9D8B030D-6E8A-4147-A177-3AD203B41FA5}">
                      <a16:colId xmlns:a16="http://schemas.microsoft.com/office/drawing/2014/main" val="2934856313"/>
                    </a:ext>
                  </a:extLst>
                </a:gridCol>
              </a:tblGrid>
              <a:tr h="167640">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7210142"/>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5340394"/>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643923"/>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88948"/>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(A)</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(B)</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(E)</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(F)</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(G)</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(L)</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panose="020B0604020202020204" pitchFamily="34" charset="0"/>
                        </a:rPr>
                        <a: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329494"/>
                  </a:ext>
                </a:extLst>
              </a:tr>
              <a:tr h="167640">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274239"/>
                  </a:ext>
                </a:extLst>
              </a:tr>
              <a:tr h="167640">
                <a:tc>
                  <a:txBody>
                    <a:bodyPr/>
                    <a:lstStyle/>
                    <a:p>
                      <a:pPr algn="ctr" fontAlgn="b"/>
                      <a:r>
                        <a:rPr lang="en-US" sz="1000" b="0"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342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97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29</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143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50871634"/>
                  </a:ext>
                </a:extLst>
              </a:tr>
              <a:tr h="167640">
                <a:tc>
                  <a:txBody>
                    <a:bodyPr/>
                    <a:lstStyle/>
                    <a:p>
                      <a:pPr algn="l" fontAlgn="t"/>
                      <a:r>
                        <a:rPr lang="en-US" sz="1000" b="0" i="0" u="none" strike="noStrike">
                          <a:solidFill>
                            <a:srgbClr val="000000"/>
                          </a:solidFill>
                          <a:effectLst/>
                          <a:latin typeface="Arial" panose="020B0604020202020204" pitchFamily="34" charset="0"/>
                        </a:rPr>
                        <a:t>Base: Used Cigarettes in past year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937460"/>
                  </a:ext>
                </a:extLst>
              </a:tr>
              <a:tr h="167640">
                <a:tc>
                  <a:txBody>
                    <a:bodyPr/>
                    <a:lstStyle/>
                    <a:p>
                      <a:pPr algn="l" fontAlgn="t"/>
                      <a:r>
                        <a:rPr lang="en-US" sz="1000" b="0" i="0" u="none" strike="noStrike">
                          <a:solidFill>
                            <a:srgbClr val="000000"/>
                          </a:solidFill>
                          <a:effectLst/>
                          <a:latin typeface="Arial" panose="020B0604020202020204" pitchFamily="34" charset="0"/>
                        </a:rPr>
                        <a:t>Less than one year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705077"/>
                  </a:ext>
                </a:extLst>
              </a:tr>
              <a:tr h="167640">
                <a:tc>
                  <a:txBody>
                    <a:bodyPr/>
                    <a:lstStyle/>
                    <a:p>
                      <a:pPr algn="l" fontAlgn="t"/>
                      <a:r>
                        <a:rPr lang="en-US" sz="1000" b="0" i="0" u="none" strike="noStrike">
                          <a:solidFill>
                            <a:srgbClr val="000000"/>
                          </a:solidFill>
                          <a:effectLst/>
                          <a:latin typeface="Arial" panose="020B0604020202020204" pitchFamily="34" charset="0"/>
                        </a:rPr>
                        <a:t>1-3 years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365861"/>
                  </a:ext>
                </a:extLst>
              </a:tr>
              <a:tr h="167640">
                <a:tc>
                  <a:txBody>
                    <a:bodyPr/>
                    <a:lstStyle/>
                    <a:p>
                      <a:pPr algn="l" fontAlgn="t"/>
                      <a:r>
                        <a:rPr lang="en-US" sz="1000" b="0" i="0" u="none" strike="noStrike">
                          <a:solidFill>
                            <a:srgbClr val="000000"/>
                          </a:solidFill>
                          <a:effectLst/>
                          <a:latin typeface="Arial" panose="020B0604020202020204" pitchFamily="34" charset="0"/>
                        </a:rPr>
                        <a:t>4 to 6 years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D</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 </a:t>
                      </a:r>
                      <a:r>
                        <a:rPr lang="en-US" sz="1000" b="0" i="0" u="none" strike="noStrike">
                          <a:solidFill>
                            <a:srgbClr val="FF0000"/>
                          </a:solidFill>
                          <a:effectLst/>
                          <a:latin typeface="Arial" panose="020B0604020202020204" pitchFamily="34" charset="0"/>
                        </a:rPr>
                        <a:t>D</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 </a:t>
                      </a:r>
                      <a:r>
                        <a:rPr lang="en-US" sz="1000" b="0" i="0" u="none" strike="noStrike">
                          <a:solidFill>
                            <a:srgbClr val="FF0000"/>
                          </a:solidFill>
                          <a:effectLst/>
                          <a:latin typeface="Arial" panose="020B0604020202020204" pitchFamily="34" charset="0"/>
                        </a:rPr>
                        <a:t>g</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 </a:t>
                      </a:r>
                      <a:r>
                        <a:rPr lang="en-US" sz="1000" b="0" i="0" u="none" strike="noStrike">
                          <a:solidFill>
                            <a:srgbClr val="FF0000"/>
                          </a:solidFill>
                          <a:effectLst/>
                          <a:latin typeface="Arial" panose="020B0604020202020204" pitchFamily="34" charset="0"/>
                        </a:rPr>
                        <a:t>LMN</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305274"/>
                  </a:ext>
                </a:extLst>
              </a:tr>
              <a:tr h="167640">
                <a:tc>
                  <a:txBody>
                    <a:bodyPr/>
                    <a:lstStyle/>
                    <a:p>
                      <a:pPr algn="l" fontAlgn="t"/>
                      <a:r>
                        <a:rPr lang="en-US" sz="1000" b="0" i="0" u="none" strike="noStrike">
                          <a:solidFill>
                            <a:srgbClr val="000000"/>
                          </a:solidFill>
                          <a:effectLst/>
                          <a:latin typeface="Arial" panose="020B0604020202020204" pitchFamily="34" charset="0"/>
                        </a:rPr>
                        <a:t>7-10 years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 </a:t>
                      </a:r>
                      <a:r>
                        <a:rPr lang="en-US" sz="1000" b="0" i="0" u="none" strike="noStrike">
                          <a:solidFill>
                            <a:srgbClr val="FF0000"/>
                          </a:solidFill>
                          <a:effectLst/>
                          <a:latin typeface="Arial" panose="020B0604020202020204" pitchFamily="34" charset="0"/>
                        </a:rPr>
                        <a:t>BD</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045647"/>
                  </a:ext>
                </a:extLst>
              </a:tr>
              <a:tr h="167640">
                <a:tc>
                  <a:txBody>
                    <a:bodyPr/>
                    <a:lstStyle/>
                    <a:p>
                      <a:pPr algn="l" fontAlgn="t"/>
                      <a:r>
                        <a:rPr lang="en-US" sz="1000" b="0" i="0" u="none" strike="noStrike">
                          <a:solidFill>
                            <a:srgbClr val="000000"/>
                          </a:solidFill>
                          <a:effectLst/>
                          <a:latin typeface="Arial" panose="020B0604020202020204" pitchFamily="34" charset="0"/>
                        </a:rPr>
                        <a:t>11-20 years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 </a:t>
                      </a:r>
                      <a:r>
                        <a:rPr lang="en-US" sz="1000" b="0" i="0" u="none" strike="noStrike">
                          <a:solidFill>
                            <a:srgbClr val="FF0000"/>
                          </a:solidFill>
                          <a:effectLst/>
                          <a:latin typeface="Arial" panose="020B0604020202020204" pitchFamily="34" charset="0"/>
                        </a:rPr>
                        <a:t>DE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a:t>
                      </a:r>
                      <a:r>
                        <a:rPr lang="en-US" sz="1000" b="0" i="0" u="none" strike="noStrike">
                          <a:solidFill>
                            <a:srgbClr val="FF0000"/>
                          </a:solidFill>
                          <a:effectLst/>
                          <a:latin typeface="Arial" panose="020B0604020202020204" pitchFamily="34" charset="0"/>
                        </a:rPr>
                        <a:t> o</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382168"/>
                  </a:ext>
                </a:extLst>
              </a:tr>
              <a:tr h="167640">
                <a:tc>
                  <a:txBody>
                    <a:bodyPr/>
                    <a:lstStyle/>
                    <a:p>
                      <a:pPr algn="l" fontAlgn="t"/>
                      <a:r>
                        <a:rPr lang="en-US" sz="1000" b="0" i="0" u="none" strike="noStrike">
                          <a:solidFill>
                            <a:srgbClr val="000000"/>
                          </a:solidFill>
                          <a:effectLst/>
                          <a:latin typeface="Arial" panose="020B0604020202020204" pitchFamily="34" charset="0"/>
                        </a:rPr>
                        <a:t>More than 20 years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66% </a:t>
                      </a:r>
                      <a:r>
                        <a:rPr lang="en-US" sz="1000" b="0" i="0" u="none" strike="noStrike">
                          <a:solidFill>
                            <a:srgbClr val="FF0000"/>
                          </a:solidFill>
                          <a:effectLst/>
                          <a:latin typeface="Arial" panose="020B0604020202020204" pitchFamily="34" charset="0"/>
                        </a:rPr>
                        <a:t>C</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79% </a:t>
                      </a:r>
                      <a:r>
                        <a:rPr lang="en-US" sz="1000" b="0" i="0" u="none" strike="noStrike">
                          <a:solidFill>
                            <a:srgbClr val="FF0000"/>
                          </a:solidFill>
                          <a:effectLst/>
                          <a:latin typeface="Arial" panose="020B0604020202020204" pitchFamily="34" charset="0"/>
                        </a:rPr>
                        <a:t>C</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151518"/>
                  </a:ext>
                </a:extLst>
              </a:tr>
            </a:tbl>
          </a:graphicData>
        </a:graphic>
      </p:graphicFrame>
      <p:graphicFrame>
        <p:nvGraphicFramePr>
          <p:cNvPr id="3" name="Table 2">
            <a:extLst>
              <a:ext uri="{FF2B5EF4-FFF2-40B4-BE49-F238E27FC236}">
                <a16:creationId xmlns:a16="http://schemas.microsoft.com/office/drawing/2014/main" id="{533D30F9-FE50-4BBF-B426-02B88EFA4F74}"/>
              </a:ext>
            </a:extLst>
          </p:cNvPr>
          <p:cNvGraphicFramePr>
            <a:graphicFrameLocks noGrp="1"/>
          </p:cNvGraphicFramePr>
          <p:nvPr>
            <p:extLst>
              <p:ext uri="{D42A27DB-BD31-4B8C-83A1-F6EECF244321}">
                <p14:modId xmlns:p14="http://schemas.microsoft.com/office/powerpoint/2010/main" val="4275717490"/>
              </p:ext>
            </p:extLst>
          </p:nvPr>
        </p:nvGraphicFramePr>
        <p:xfrm>
          <a:off x="4201110" y="6276872"/>
          <a:ext cx="4729825" cy="502920"/>
        </p:xfrm>
        <a:graphic>
          <a:graphicData uri="http://schemas.openxmlformats.org/drawingml/2006/table">
            <a:tbl>
              <a:tblPr/>
              <a:tblGrid>
                <a:gridCol w="4729825">
                  <a:extLst>
                    <a:ext uri="{9D8B030D-6E8A-4147-A177-3AD203B41FA5}">
                      <a16:colId xmlns:a16="http://schemas.microsoft.com/office/drawing/2014/main" val="279727479"/>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Q10.1. How many years have you been using...cigarettes?</a:t>
                      </a:r>
                    </a:p>
                  </a:txBody>
                  <a:tcPr marL="7620" marR="7620" marT="7620" marB="0">
                    <a:lnL>
                      <a:noFill/>
                    </a:lnL>
                    <a:lnR>
                      <a:noFill/>
                    </a:lnR>
                    <a:lnT>
                      <a:noFill/>
                    </a:lnT>
                    <a:lnB>
                      <a:noFill/>
                    </a:lnB>
                  </a:tcPr>
                </a:tc>
                <a:extLst>
                  <a:ext uri="{0D108BD9-81ED-4DB2-BD59-A6C34878D82A}">
                    <a16:rowId xmlns:a16="http://schemas.microsoft.com/office/drawing/2014/main" val="2366929899"/>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330937595"/>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3531984248"/>
                  </a:ext>
                </a:extLst>
              </a:tr>
            </a:tbl>
          </a:graphicData>
        </a:graphic>
      </p:graphicFrame>
      <p:sp>
        <p:nvSpPr>
          <p:cNvPr id="4" name="Rectangle 3">
            <a:extLst>
              <a:ext uri="{FF2B5EF4-FFF2-40B4-BE49-F238E27FC236}">
                <a16:creationId xmlns:a16="http://schemas.microsoft.com/office/drawing/2014/main" id="{6826CCE4-1F53-4F86-863C-277DC339204B}"/>
              </a:ext>
            </a:extLst>
          </p:cNvPr>
          <p:cNvSpPr/>
          <p:nvPr/>
        </p:nvSpPr>
        <p:spPr>
          <a:xfrm>
            <a:off x="0" y="0"/>
            <a:ext cx="12192000" cy="5800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A0EE0EB-8A68-4CEF-9EA6-D56CDC8BE686}"/>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AE15CF8-26D0-422C-89B4-654D776AD1E4}"/>
              </a:ext>
            </a:extLst>
          </p:cNvPr>
          <p:cNvSpPr/>
          <p:nvPr/>
        </p:nvSpPr>
        <p:spPr>
          <a:xfrm>
            <a:off x="137346" y="105336"/>
            <a:ext cx="3978846" cy="400110"/>
          </a:xfrm>
          <a:prstGeom prst="rect">
            <a:avLst/>
          </a:prstGeom>
        </p:spPr>
        <p:txBody>
          <a:bodyPr wrap="none">
            <a:spAutoFit/>
          </a:bodyPr>
          <a:lstStyle/>
          <a:p>
            <a:r>
              <a:rPr lang="en-US" sz="2000" b="1" dirty="0"/>
              <a:t>Subgroups – Years Used Cigarettes</a:t>
            </a:r>
          </a:p>
        </p:txBody>
      </p:sp>
      <p:sp>
        <p:nvSpPr>
          <p:cNvPr id="8" name="TextBox 7">
            <a:extLst>
              <a:ext uri="{FF2B5EF4-FFF2-40B4-BE49-F238E27FC236}">
                <a16:creationId xmlns:a16="http://schemas.microsoft.com/office/drawing/2014/main" id="{58CD0E38-BF98-4928-81BB-43FF858AFD22}"/>
              </a:ext>
            </a:extLst>
          </p:cNvPr>
          <p:cNvSpPr txBox="1"/>
          <p:nvPr/>
        </p:nvSpPr>
        <p:spPr>
          <a:xfrm>
            <a:off x="409852" y="655032"/>
            <a:ext cx="1135454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Z are most likely to have smoked cigarettes for 3 years or less, while Gen X are more likely to have been smoking for 4 to 20 years.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Boomers are more likely to say they’ve been smoking for more than 20 years.</a:t>
            </a:r>
          </a:p>
          <a:p>
            <a:pPr marL="285750" indent="-285750">
              <a:buFont typeface="Arial" panose="020B0604020202020204" pitchFamily="34" charset="0"/>
              <a:buChar char="•"/>
            </a:pPr>
            <a:r>
              <a:rPr lang="en-US" sz="1400" dirty="0"/>
              <a:t>  </a:t>
            </a:r>
          </a:p>
          <a:p>
            <a:pPr marL="285750" indent="-285750">
              <a:buFont typeface="Arial" panose="020B0604020202020204" pitchFamily="34" charset="0"/>
              <a:buChar char="•"/>
            </a:pPr>
            <a:r>
              <a:rPr lang="en-US" sz="1400" dirty="0"/>
              <a:t>White Idahoans are more likely than Hispanic to say they’ve been smoking cigarettes for more than 10 years.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Those with incomes $75K or more are most likely to say they’ve smoked cigarettes for 4 to 6 years.</a:t>
            </a:r>
          </a:p>
        </p:txBody>
      </p:sp>
    </p:spTree>
    <p:extLst>
      <p:ext uri="{BB962C8B-B14F-4D97-AF65-F5344CB8AC3E}">
        <p14:creationId xmlns:p14="http://schemas.microsoft.com/office/powerpoint/2010/main" val="14912065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13AB07-0641-42E0-AD74-14D1FD4BCC73}"/>
              </a:ext>
            </a:extLst>
          </p:cNvPr>
          <p:cNvGraphicFramePr>
            <a:graphicFrameLocks noGrp="1"/>
          </p:cNvGraphicFramePr>
          <p:nvPr>
            <p:extLst>
              <p:ext uri="{D42A27DB-BD31-4B8C-83A1-F6EECF244321}">
                <p14:modId xmlns:p14="http://schemas.microsoft.com/office/powerpoint/2010/main" val="3143061334"/>
              </p:ext>
            </p:extLst>
          </p:nvPr>
        </p:nvGraphicFramePr>
        <p:xfrm>
          <a:off x="838201" y="2578168"/>
          <a:ext cx="10515597" cy="3332880"/>
        </p:xfrm>
        <a:graphic>
          <a:graphicData uri="http://schemas.openxmlformats.org/drawingml/2006/table">
            <a:tbl>
              <a:tblPr/>
              <a:tblGrid>
                <a:gridCol w="1963239">
                  <a:extLst>
                    <a:ext uri="{9D8B030D-6E8A-4147-A177-3AD203B41FA5}">
                      <a16:colId xmlns:a16="http://schemas.microsoft.com/office/drawing/2014/main" val="2447695379"/>
                    </a:ext>
                  </a:extLst>
                </a:gridCol>
                <a:gridCol w="601242">
                  <a:extLst>
                    <a:ext uri="{9D8B030D-6E8A-4147-A177-3AD203B41FA5}">
                      <a16:colId xmlns:a16="http://schemas.microsoft.com/office/drawing/2014/main" val="2303811362"/>
                    </a:ext>
                  </a:extLst>
                </a:gridCol>
                <a:gridCol w="662593">
                  <a:extLst>
                    <a:ext uri="{9D8B030D-6E8A-4147-A177-3AD203B41FA5}">
                      <a16:colId xmlns:a16="http://schemas.microsoft.com/office/drawing/2014/main" val="1718273795"/>
                    </a:ext>
                  </a:extLst>
                </a:gridCol>
                <a:gridCol w="662593">
                  <a:extLst>
                    <a:ext uri="{9D8B030D-6E8A-4147-A177-3AD203B41FA5}">
                      <a16:colId xmlns:a16="http://schemas.microsoft.com/office/drawing/2014/main" val="3027084691"/>
                    </a:ext>
                  </a:extLst>
                </a:gridCol>
                <a:gridCol w="662593">
                  <a:extLst>
                    <a:ext uri="{9D8B030D-6E8A-4147-A177-3AD203B41FA5}">
                      <a16:colId xmlns:a16="http://schemas.microsoft.com/office/drawing/2014/main" val="1394190311"/>
                    </a:ext>
                  </a:extLst>
                </a:gridCol>
                <a:gridCol w="662593">
                  <a:extLst>
                    <a:ext uri="{9D8B030D-6E8A-4147-A177-3AD203B41FA5}">
                      <a16:colId xmlns:a16="http://schemas.microsoft.com/office/drawing/2014/main" val="1910254766"/>
                    </a:ext>
                  </a:extLst>
                </a:gridCol>
                <a:gridCol w="662593">
                  <a:extLst>
                    <a:ext uri="{9D8B030D-6E8A-4147-A177-3AD203B41FA5}">
                      <a16:colId xmlns:a16="http://schemas.microsoft.com/office/drawing/2014/main" val="1086288437"/>
                    </a:ext>
                  </a:extLst>
                </a:gridCol>
                <a:gridCol w="662593">
                  <a:extLst>
                    <a:ext uri="{9D8B030D-6E8A-4147-A177-3AD203B41FA5}">
                      <a16:colId xmlns:a16="http://schemas.microsoft.com/office/drawing/2014/main" val="377462779"/>
                    </a:ext>
                  </a:extLst>
                </a:gridCol>
                <a:gridCol w="662593">
                  <a:extLst>
                    <a:ext uri="{9D8B030D-6E8A-4147-A177-3AD203B41FA5}">
                      <a16:colId xmlns:a16="http://schemas.microsoft.com/office/drawing/2014/main" val="1138044777"/>
                    </a:ext>
                  </a:extLst>
                </a:gridCol>
                <a:gridCol w="662593">
                  <a:extLst>
                    <a:ext uri="{9D8B030D-6E8A-4147-A177-3AD203B41FA5}">
                      <a16:colId xmlns:a16="http://schemas.microsoft.com/office/drawing/2014/main" val="2718978302"/>
                    </a:ext>
                  </a:extLst>
                </a:gridCol>
                <a:gridCol w="662593">
                  <a:extLst>
                    <a:ext uri="{9D8B030D-6E8A-4147-A177-3AD203B41FA5}">
                      <a16:colId xmlns:a16="http://schemas.microsoft.com/office/drawing/2014/main" val="2990812599"/>
                    </a:ext>
                  </a:extLst>
                </a:gridCol>
                <a:gridCol w="662593">
                  <a:extLst>
                    <a:ext uri="{9D8B030D-6E8A-4147-A177-3AD203B41FA5}">
                      <a16:colId xmlns:a16="http://schemas.microsoft.com/office/drawing/2014/main" val="1978021832"/>
                    </a:ext>
                  </a:extLst>
                </a:gridCol>
                <a:gridCol w="662593">
                  <a:extLst>
                    <a:ext uri="{9D8B030D-6E8A-4147-A177-3AD203B41FA5}">
                      <a16:colId xmlns:a16="http://schemas.microsoft.com/office/drawing/2014/main" val="1598375636"/>
                    </a:ext>
                  </a:extLst>
                </a:gridCol>
                <a:gridCol w="662593">
                  <a:extLst>
                    <a:ext uri="{9D8B030D-6E8A-4147-A177-3AD203B41FA5}">
                      <a16:colId xmlns:a16="http://schemas.microsoft.com/office/drawing/2014/main" val="3110764762"/>
                    </a:ext>
                  </a:extLst>
                </a:gridCol>
              </a:tblGrid>
              <a:tr h="301848">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0384589"/>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3039342"/>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706170"/>
                  </a:ext>
                </a:extLst>
              </a:tr>
              <a:tr h="323934">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180564"/>
                  </a:ext>
                </a:extLst>
              </a:tr>
              <a:tr h="449091">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(A)</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(B)</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(D)</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(E)</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(F)</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(G)</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(L)</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(M)</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(O)</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010477"/>
                  </a:ext>
                </a:extLst>
              </a:tr>
              <a:tr h="161967">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693745"/>
                  </a:ext>
                </a:extLst>
              </a:tr>
              <a:tr h="323934">
                <a:tc>
                  <a:txBody>
                    <a:bodyPr/>
                    <a:lstStyle/>
                    <a:p>
                      <a:pPr algn="l" fontAlgn="t"/>
                      <a:r>
                        <a:rPr lang="en-US" sz="1000" b="0" i="0" u="none" strike="noStrike" dirty="0">
                          <a:solidFill>
                            <a:srgbClr val="000000"/>
                          </a:solidFill>
                          <a:effectLst/>
                          <a:latin typeface="Arial" panose="020B0604020202020204" pitchFamily="34" charset="0"/>
                        </a:rPr>
                        <a:t>Base:  Smokes Cigarettes multiple times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236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82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205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85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56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45565279"/>
                  </a:ext>
                </a:extLst>
              </a:tr>
              <a:tr h="161967">
                <a:tc>
                  <a:txBody>
                    <a:bodyPr/>
                    <a:lstStyle/>
                    <a:p>
                      <a:pPr algn="l" fontAlgn="t"/>
                      <a:r>
                        <a:rPr lang="en-US" sz="1000" b="0" i="0" u="none" strike="noStrike">
                          <a:solidFill>
                            <a:srgbClr val="000000"/>
                          </a:solidFill>
                          <a:effectLst/>
                          <a:latin typeface="Arial" panose="020B0604020202020204" pitchFamily="34" charset="0"/>
                        </a:rPr>
                        <a:t>1 or 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32436"/>
                  </a:ext>
                </a:extLst>
              </a:tr>
              <a:tr h="161967">
                <a:tc>
                  <a:txBody>
                    <a:bodyPr/>
                    <a:lstStyle/>
                    <a:p>
                      <a:pPr algn="l" fontAlgn="t"/>
                      <a:r>
                        <a:rPr lang="en-US" sz="1000" b="0" i="0" u="none" strike="noStrike">
                          <a:solidFill>
                            <a:srgbClr val="000000"/>
                          </a:solidFill>
                          <a:effectLst/>
                          <a:latin typeface="Arial" panose="020B0604020202020204" pitchFamily="34" charset="0"/>
                        </a:rPr>
                        <a:t>3 to 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14.3%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J</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593439"/>
                  </a:ext>
                </a:extLst>
              </a:tr>
              <a:tr h="161967">
                <a:tc>
                  <a:txBody>
                    <a:bodyPr/>
                    <a:lstStyle/>
                    <a:p>
                      <a:pPr algn="l" fontAlgn="t"/>
                      <a:r>
                        <a:rPr lang="en-US" sz="1000" b="0" i="0" u="none" strike="noStrike">
                          <a:solidFill>
                            <a:srgbClr val="000000"/>
                          </a:solidFill>
                          <a:effectLst/>
                          <a:latin typeface="Arial" panose="020B0604020202020204" pitchFamily="34" charset="0"/>
                        </a:rPr>
                        <a:t>6 to 10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407206"/>
                  </a:ext>
                </a:extLst>
              </a:tr>
              <a:tr h="161967">
                <a:tc>
                  <a:txBody>
                    <a:bodyPr/>
                    <a:lstStyle/>
                    <a:p>
                      <a:pPr algn="l" fontAlgn="t"/>
                      <a:r>
                        <a:rPr lang="en-US" sz="1000" b="0" i="0" u="none" strike="noStrike">
                          <a:solidFill>
                            <a:srgbClr val="000000"/>
                          </a:solidFill>
                          <a:effectLst/>
                          <a:latin typeface="Arial" panose="020B0604020202020204" pitchFamily="34" charset="0"/>
                        </a:rPr>
                        <a:t>11 to 15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 </a:t>
                      </a:r>
                      <a:r>
                        <a:rPr lang="en-US" sz="1000" b="0" i="0" u="none" strike="noStrike">
                          <a:solidFill>
                            <a:srgbClr val="FF0000"/>
                          </a:solidFill>
                          <a:effectLst/>
                          <a:latin typeface="Arial" panose="020B0604020202020204" pitchFamily="34" charset="0"/>
                        </a:rPr>
                        <a:t>d</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53825"/>
                  </a:ext>
                </a:extLst>
              </a:tr>
              <a:tr h="161967">
                <a:tc>
                  <a:txBody>
                    <a:bodyPr/>
                    <a:lstStyle/>
                    <a:p>
                      <a:pPr algn="l" fontAlgn="t"/>
                      <a:r>
                        <a:rPr lang="en-US" sz="1000" b="0" i="0" u="none" strike="noStrike">
                          <a:solidFill>
                            <a:srgbClr val="000000"/>
                          </a:solidFill>
                          <a:effectLst/>
                          <a:latin typeface="Arial" panose="020B0604020202020204" pitchFamily="34" charset="0"/>
                        </a:rPr>
                        <a:t>16 to 20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98854"/>
                  </a:ext>
                </a:extLst>
              </a:tr>
              <a:tr h="301848">
                <a:tc>
                  <a:txBody>
                    <a:bodyPr/>
                    <a:lstStyle/>
                    <a:p>
                      <a:pPr algn="l" fontAlgn="t"/>
                      <a:r>
                        <a:rPr lang="en-US" sz="1000" b="0" i="0" u="none" strike="noStrike">
                          <a:solidFill>
                            <a:srgbClr val="000000"/>
                          </a:solidFill>
                          <a:effectLst/>
                          <a:latin typeface="Arial" panose="020B0604020202020204" pitchFamily="34" charset="0"/>
                        </a:rPr>
                        <a:t>More than 20 cigarettes (one pack) a day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 </a:t>
                      </a:r>
                      <a:r>
                        <a:rPr lang="en-US" sz="1000" b="0" i="0" u="none" strike="noStrike">
                          <a:solidFill>
                            <a:srgbClr val="FF0000"/>
                          </a:solidFill>
                          <a:effectLst/>
                          <a:latin typeface="Arial" panose="020B0604020202020204" pitchFamily="34" charset="0"/>
                        </a:rPr>
                        <a:t>C</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23% </a:t>
                      </a:r>
                      <a:r>
                        <a:rPr lang="en-US" sz="1000" b="0" i="0" u="none" strike="noStrike">
                          <a:solidFill>
                            <a:srgbClr val="FF0000"/>
                          </a:solidFill>
                          <a:effectLst/>
                          <a:latin typeface="Arial" panose="020B0604020202020204" pitchFamily="34" charset="0"/>
                        </a:rPr>
                        <a:t>C</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197180"/>
                  </a:ext>
                </a:extLst>
              </a:tr>
            </a:tbl>
          </a:graphicData>
        </a:graphic>
      </p:graphicFrame>
      <p:sp>
        <p:nvSpPr>
          <p:cNvPr id="3" name="Rectangle 2">
            <a:extLst>
              <a:ext uri="{FF2B5EF4-FFF2-40B4-BE49-F238E27FC236}">
                <a16:creationId xmlns:a16="http://schemas.microsoft.com/office/drawing/2014/main" id="{06B1B5E1-88C4-495E-8D2E-D203B9971D8C}"/>
              </a:ext>
            </a:extLst>
          </p:cNvPr>
          <p:cNvSpPr/>
          <p:nvPr/>
        </p:nvSpPr>
        <p:spPr>
          <a:xfrm>
            <a:off x="4416810" y="6057045"/>
            <a:ext cx="3624710" cy="369332"/>
          </a:xfrm>
          <a:prstGeom prst="rect">
            <a:avLst/>
          </a:prstGeom>
        </p:spPr>
        <p:txBody>
          <a:bodyPr wrap="none">
            <a:spAutoFit/>
          </a:bodyPr>
          <a:lstStyle/>
          <a:p>
            <a:r>
              <a:rPr lang="en-US" sz="1000" dirty="0">
                <a:solidFill>
                  <a:srgbClr val="000000"/>
                </a:solidFill>
                <a:latin typeface="Arial" panose="020B0604020202020204" pitchFamily="34" charset="0"/>
              </a:rPr>
              <a:t>Q11.1. How many cigarettes do you smoke in a typical day?</a:t>
            </a:r>
            <a:r>
              <a:rPr lang="en-US" dirty="0"/>
              <a:t> </a:t>
            </a:r>
          </a:p>
        </p:txBody>
      </p:sp>
      <p:sp>
        <p:nvSpPr>
          <p:cNvPr id="4" name="Rectangle 3">
            <a:extLst>
              <a:ext uri="{FF2B5EF4-FFF2-40B4-BE49-F238E27FC236}">
                <a16:creationId xmlns:a16="http://schemas.microsoft.com/office/drawing/2014/main" id="{FEAB1984-1AC1-448E-A02A-1BCAE6A9399D}"/>
              </a:ext>
            </a:extLst>
          </p:cNvPr>
          <p:cNvSpPr/>
          <p:nvPr/>
        </p:nvSpPr>
        <p:spPr>
          <a:xfrm>
            <a:off x="0" y="0"/>
            <a:ext cx="12192000" cy="5800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86FA438-FDE4-4120-98FE-7CB46A086A76}"/>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39CAE047-C3B2-4BE2-A5B0-9DFE4D5A9447}"/>
              </a:ext>
            </a:extLst>
          </p:cNvPr>
          <p:cNvSpPr/>
          <p:nvPr/>
        </p:nvSpPr>
        <p:spPr>
          <a:xfrm>
            <a:off x="137346" y="105336"/>
            <a:ext cx="5043881" cy="400110"/>
          </a:xfrm>
          <a:prstGeom prst="rect">
            <a:avLst/>
          </a:prstGeom>
        </p:spPr>
        <p:txBody>
          <a:bodyPr wrap="square">
            <a:spAutoFit/>
          </a:bodyPr>
          <a:lstStyle/>
          <a:p>
            <a:r>
              <a:rPr lang="en-US" sz="2000" b="1" dirty="0"/>
              <a:t>Subgroups – Cigarettes Smoke in Typical Day</a:t>
            </a:r>
          </a:p>
        </p:txBody>
      </p:sp>
      <p:sp>
        <p:nvSpPr>
          <p:cNvPr id="7" name="TextBox 6">
            <a:extLst>
              <a:ext uri="{FF2B5EF4-FFF2-40B4-BE49-F238E27FC236}">
                <a16:creationId xmlns:a16="http://schemas.microsoft.com/office/drawing/2014/main" id="{01057532-7BA6-4D67-9519-DE730BECFF8E}"/>
              </a:ext>
            </a:extLst>
          </p:cNvPr>
          <p:cNvSpPr txBox="1"/>
          <p:nvPr/>
        </p:nvSpPr>
        <p:spPr>
          <a:xfrm>
            <a:off x="409852" y="655032"/>
            <a:ext cx="11354540"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oldest age groups (Millennials and Boomers) are more likely to say they smoke more than a pack a day.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Whites are more likely than Hispanics to say they smoke 16 to 20 cigarettes a day.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Females are more likely to smoke 3 to 5 cigarettes a day vs. males, while males are more likely to smoke 11 to 15 cigarettes a day.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Those Idahoan smokers with incomes between $50 - $74.9K are more likely than the other income groups to say they smoke 11 to 15 cigarettes daily.</a:t>
            </a:r>
          </a:p>
        </p:txBody>
      </p:sp>
    </p:spTree>
    <p:extLst>
      <p:ext uri="{BB962C8B-B14F-4D97-AF65-F5344CB8AC3E}">
        <p14:creationId xmlns:p14="http://schemas.microsoft.com/office/powerpoint/2010/main" val="20464444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02AA76-B492-48F8-BB8A-8E6112FE557D}"/>
              </a:ext>
            </a:extLst>
          </p:cNvPr>
          <p:cNvGraphicFramePr>
            <a:graphicFrameLocks noGrp="1"/>
          </p:cNvGraphicFramePr>
          <p:nvPr>
            <p:extLst>
              <p:ext uri="{D42A27DB-BD31-4B8C-83A1-F6EECF244321}">
                <p14:modId xmlns:p14="http://schemas.microsoft.com/office/powerpoint/2010/main" val="4196731396"/>
              </p:ext>
            </p:extLst>
          </p:nvPr>
        </p:nvGraphicFramePr>
        <p:xfrm>
          <a:off x="1339850" y="2126486"/>
          <a:ext cx="9512300" cy="4175760"/>
        </p:xfrm>
        <a:graphic>
          <a:graphicData uri="http://schemas.openxmlformats.org/drawingml/2006/table">
            <a:tbl>
              <a:tblPr/>
              <a:tblGrid>
                <a:gridCol w="2032000">
                  <a:extLst>
                    <a:ext uri="{9D8B030D-6E8A-4147-A177-3AD203B41FA5}">
                      <a16:colId xmlns:a16="http://schemas.microsoft.com/office/drawing/2014/main" val="2700084761"/>
                    </a:ext>
                  </a:extLst>
                </a:gridCol>
                <a:gridCol w="622300">
                  <a:extLst>
                    <a:ext uri="{9D8B030D-6E8A-4147-A177-3AD203B41FA5}">
                      <a16:colId xmlns:a16="http://schemas.microsoft.com/office/drawing/2014/main" val="168676061"/>
                    </a:ext>
                  </a:extLst>
                </a:gridCol>
                <a:gridCol w="685800">
                  <a:extLst>
                    <a:ext uri="{9D8B030D-6E8A-4147-A177-3AD203B41FA5}">
                      <a16:colId xmlns:a16="http://schemas.microsoft.com/office/drawing/2014/main" val="760553237"/>
                    </a:ext>
                  </a:extLst>
                </a:gridCol>
                <a:gridCol w="685800">
                  <a:extLst>
                    <a:ext uri="{9D8B030D-6E8A-4147-A177-3AD203B41FA5}">
                      <a16:colId xmlns:a16="http://schemas.microsoft.com/office/drawing/2014/main" val="2910150032"/>
                    </a:ext>
                  </a:extLst>
                </a:gridCol>
                <a:gridCol w="685800">
                  <a:extLst>
                    <a:ext uri="{9D8B030D-6E8A-4147-A177-3AD203B41FA5}">
                      <a16:colId xmlns:a16="http://schemas.microsoft.com/office/drawing/2014/main" val="2326718386"/>
                    </a:ext>
                  </a:extLst>
                </a:gridCol>
                <a:gridCol w="685800">
                  <a:extLst>
                    <a:ext uri="{9D8B030D-6E8A-4147-A177-3AD203B41FA5}">
                      <a16:colId xmlns:a16="http://schemas.microsoft.com/office/drawing/2014/main" val="53902176"/>
                    </a:ext>
                  </a:extLst>
                </a:gridCol>
                <a:gridCol w="685800">
                  <a:extLst>
                    <a:ext uri="{9D8B030D-6E8A-4147-A177-3AD203B41FA5}">
                      <a16:colId xmlns:a16="http://schemas.microsoft.com/office/drawing/2014/main" val="400117028"/>
                    </a:ext>
                  </a:extLst>
                </a:gridCol>
                <a:gridCol w="685800">
                  <a:extLst>
                    <a:ext uri="{9D8B030D-6E8A-4147-A177-3AD203B41FA5}">
                      <a16:colId xmlns:a16="http://schemas.microsoft.com/office/drawing/2014/main" val="3556330302"/>
                    </a:ext>
                  </a:extLst>
                </a:gridCol>
                <a:gridCol w="685800">
                  <a:extLst>
                    <a:ext uri="{9D8B030D-6E8A-4147-A177-3AD203B41FA5}">
                      <a16:colId xmlns:a16="http://schemas.microsoft.com/office/drawing/2014/main" val="2520211575"/>
                    </a:ext>
                  </a:extLst>
                </a:gridCol>
                <a:gridCol w="685800">
                  <a:extLst>
                    <a:ext uri="{9D8B030D-6E8A-4147-A177-3AD203B41FA5}">
                      <a16:colId xmlns:a16="http://schemas.microsoft.com/office/drawing/2014/main" val="2996835179"/>
                    </a:ext>
                  </a:extLst>
                </a:gridCol>
                <a:gridCol w="685800">
                  <a:extLst>
                    <a:ext uri="{9D8B030D-6E8A-4147-A177-3AD203B41FA5}">
                      <a16:colId xmlns:a16="http://schemas.microsoft.com/office/drawing/2014/main" val="836852456"/>
                    </a:ext>
                  </a:extLst>
                </a:gridCol>
                <a:gridCol w="685800">
                  <a:extLst>
                    <a:ext uri="{9D8B030D-6E8A-4147-A177-3AD203B41FA5}">
                      <a16:colId xmlns:a16="http://schemas.microsoft.com/office/drawing/2014/main" val="3273531204"/>
                    </a:ext>
                  </a:extLst>
                </a:gridCol>
              </a:tblGrid>
              <a:tr h="167640">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7993319"/>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7954686"/>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402318"/>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82905"/>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700925"/>
                  </a:ext>
                </a:extLst>
              </a:tr>
              <a:tr h="167640">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331245"/>
                  </a:ext>
                </a:extLst>
              </a:tr>
              <a:tr h="335280">
                <a:tc>
                  <a:txBody>
                    <a:bodyPr/>
                    <a:lstStyle/>
                    <a:p>
                      <a:pPr algn="l" fontAlgn="t"/>
                      <a:r>
                        <a:rPr lang="en-US" sz="1000" b="0" i="0" u="none" strike="noStrike" dirty="0">
                          <a:solidFill>
                            <a:srgbClr val="000000"/>
                          </a:solidFill>
                          <a:effectLst/>
                          <a:latin typeface="Arial" panose="020B0604020202020204" pitchFamily="34" charset="0"/>
                        </a:rPr>
                        <a:t>Base:  Used Cigarettes in the past year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342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97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29</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223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143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a:solidFill>
                            <a:srgbClr val="000000"/>
                          </a:solidFill>
                          <a:effectLst/>
                          <a:latin typeface="Arial" panose="020B0604020202020204" pitchFamily="34" charset="0"/>
                        </a:rPr>
                        <a:t>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27504867"/>
                  </a:ext>
                </a:extLst>
              </a:tr>
              <a:tr h="167640">
                <a:tc>
                  <a:txBody>
                    <a:bodyPr/>
                    <a:lstStyle/>
                    <a:p>
                      <a:pPr algn="l" fontAlgn="t"/>
                      <a:r>
                        <a:rPr lang="en-US" sz="1000" b="0" i="0" u="none" strike="noStrike">
                          <a:solidFill>
                            <a:srgbClr val="000000"/>
                          </a:solidFill>
                          <a:effectLst/>
                          <a:latin typeface="Arial" panose="020B0604020202020204" pitchFamily="34" charset="0"/>
                        </a:rPr>
                        <a:t>Outside your home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91%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90%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88%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88%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993890"/>
                  </a:ext>
                </a:extLst>
              </a:tr>
              <a:tr h="167640">
                <a:tc>
                  <a:txBody>
                    <a:bodyPr/>
                    <a:lstStyle/>
                    <a:p>
                      <a:pPr algn="l" fontAlgn="t"/>
                      <a:r>
                        <a:rPr lang="en-US" sz="1000" b="0" i="0" u="none" strike="noStrike">
                          <a:solidFill>
                            <a:srgbClr val="000000"/>
                          </a:solidFill>
                          <a:effectLst/>
                          <a:latin typeface="Arial" panose="020B0604020202020204" pitchFamily="34" charset="0"/>
                        </a:rPr>
                        <a:t>In your personal vehicle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49%</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53%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57%</a:t>
                      </a:r>
                      <a:r>
                        <a:rPr lang="en-US" sz="1000" b="0" i="0" u="none" strike="noStrike" dirty="0">
                          <a:solidFill>
                            <a:srgbClr val="FF0000"/>
                          </a:solidFill>
                          <a:effectLst/>
                          <a:latin typeface="Arial" panose="020B0604020202020204" pitchFamily="34" charset="0"/>
                        </a:rPr>
                        <a:t> o</a:t>
                      </a:r>
                      <a:endParaRPr lang="en-US"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623493"/>
                  </a:ext>
                </a:extLst>
              </a:tr>
              <a:tr h="167640">
                <a:tc>
                  <a:txBody>
                    <a:bodyPr/>
                    <a:lstStyle/>
                    <a:p>
                      <a:pPr algn="l" fontAlgn="t"/>
                      <a:r>
                        <a:rPr lang="en-US" sz="1000" b="0" i="0" u="none" strike="noStrike">
                          <a:solidFill>
                            <a:srgbClr val="000000"/>
                          </a:solidFill>
                          <a:effectLst/>
                          <a:latin typeface="Arial" panose="020B0604020202020204" pitchFamily="34" charset="0"/>
                        </a:rPr>
                        <a:t>Outside your workplace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 </a:t>
                      </a:r>
                      <a:r>
                        <a:rPr lang="en-US" sz="1000" b="0" i="0" u="none" strike="noStrike">
                          <a:solidFill>
                            <a:srgbClr val="FF0000"/>
                          </a:solidFill>
                          <a:effectLst/>
                          <a:latin typeface="Arial" panose="020B0604020202020204" pitchFamily="34" charset="0"/>
                        </a:rPr>
                        <a:t>bdE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900691"/>
                  </a:ext>
                </a:extLst>
              </a:tr>
              <a:tr h="167640">
                <a:tc>
                  <a:txBody>
                    <a:bodyPr/>
                    <a:lstStyle/>
                    <a:p>
                      <a:pPr algn="l" fontAlgn="t"/>
                      <a:r>
                        <a:rPr lang="en-US" sz="1000" b="0" i="0" u="none" strike="noStrike">
                          <a:solidFill>
                            <a:srgbClr val="000000"/>
                          </a:solidFill>
                          <a:effectLst/>
                          <a:latin typeface="Arial" panose="020B0604020202020204" pitchFamily="34" charset="0"/>
                        </a:rPr>
                        <a:t>In designated smoking areas outside businesses, restaurants, schools, etc.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r>
                        <a:rPr lang="en-US" sz="1000" b="0" i="0" u="none" strike="noStrike">
                          <a:solidFill>
                            <a:srgbClr val="FF0000"/>
                          </a:solidFill>
                          <a:effectLst/>
                          <a:latin typeface="Arial" panose="020B0604020202020204" pitchFamily="34" charset="0"/>
                        </a:rPr>
                        <a:t> 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39%</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675843"/>
                  </a:ext>
                </a:extLst>
              </a:tr>
              <a:tr h="167640">
                <a:tc>
                  <a:txBody>
                    <a:bodyPr/>
                    <a:lstStyle/>
                    <a:p>
                      <a:pPr algn="l" fontAlgn="t"/>
                      <a:r>
                        <a:rPr lang="en-US" sz="1000" b="0" i="0" u="none" strike="noStrike">
                          <a:solidFill>
                            <a:srgbClr val="000000"/>
                          </a:solidFill>
                          <a:effectLst/>
                          <a:latin typeface="Arial" panose="020B0604020202020204" pitchFamily="34" charset="0"/>
                        </a:rPr>
                        <a:t>Inside your home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31%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45% </a:t>
                      </a:r>
                      <a:r>
                        <a:rPr lang="en-US" sz="1000" b="0" i="0" u="none" strike="noStrike">
                          <a:solidFill>
                            <a:srgbClr val="FF0000"/>
                          </a:solidFill>
                          <a:effectLst/>
                          <a:latin typeface="Arial" panose="020B0604020202020204" pitchFamily="34" charset="0"/>
                        </a:rPr>
                        <a:t>BC</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842509"/>
                  </a:ext>
                </a:extLst>
              </a:tr>
              <a:tr h="167640">
                <a:tc>
                  <a:txBody>
                    <a:bodyPr/>
                    <a:lstStyle/>
                    <a:p>
                      <a:pPr algn="l" fontAlgn="t"/>
                      <a:r>
                        <a:rPr lang="en-US" sz="1000" b="0" i="0" u="none" strike="noStrike">
                          <a:solidFill>
                            <a:srgbClr val="000000"/>
                          </a:solidFill>
                          <a:effectLst/>
                          <a:latin typeface="Arial" panose="020B0604020202020204" pitchFamily="34" charset="0"/>
                        </a:rPr>
                        <a:t>Inside businesses that allow smoking (bars, clubs, bowling alleys, etc.)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28%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32%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a:t>
                      </a:r>
                      <a:r>
                        <a:rPr lang="en-US" sz="1000" b="0" i="0" u="none" strike="noStrike">
                          <a:solidFill>
                            <a:srgbClr val="FF0000"/>
                          </a:solidFill>
                          <a:effectLst/>
                          <a:latin typeface="Arial" panose="020B0604020202020204" pitchFamily="34" charset="0"/>
                        </a:rPr>
                        <a:t> l</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777177"/>
                  </a:ext>
                </a:extLst>
              </a:tr>
              <a:tr h="167640">
                <a:tc>
                  <a:txBody>
                    <a:bodyPr/>
                    <a:lstStyle/>
                    <a:p>
                      <a:pPr algn="l" fontAlgn="t"/>
                      <a:r>
                        <a:rPr lang="en-US" sz="1000" b="0" i="0" u="none" strike="noStrike">
                          <a:solidFill>
                            <a:srgbClr val="000000"/>
                          </a:solidFill>
                          <a:effectLst/>
                          <a:latin typeface="Arial" panose="020B0604020202020204" pitchFamily="34" charset="0"/>
                        </a:rPr>
                        <a:t>Inside your workplace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 </a:t>
                      </a:r>
                      <a:r>
                        <a:rPr lang="en-US" sz="1000" b="0" i="0" u="none" strike="noStrike">
                          <a:solidFill>
                            <a:srgbClr val="FF0000"/>
                          </a:solidFill>
                          <a:effectLst/>
                          <a:latin typeface="Arial" panose="020B0604020202020204" pitchFamily="34" charset="0"/>
                        </a:rPr>
                        <a:t>Lm</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064021"/>
                  </a:ext>
                </a:extLst>
              </a:tr>
              <a:tr h="167640">
                <a:tc>
                  <a:txBody>
                    <a:bodyPr/>
                    <a:lstStyle/>
                    <a:p>
                      <a:pPr algn="l" fontAlgn="t"/>
                      <a:r>
                        <a:rPr lang="en-US" sz="1000" b="0" i="0" u="none" strike="noStrike">
                          <a:solidFill>
                            <a:srgbClr val="000000"/>
                          </a:solidFill>
                          <a:effectLst/>
                          <a:latin typeface="Arial" panose="020B0604020202020204" pitchFamily="34" charset="0"/>
                        </a:rPr>
                        <a:t>Other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340918"/>
                  </a:ext>
                </a:extLst>
              </a:tr>
            </a:tbl>
          </a:graphicData>
        </a:graphic>
      </p:graphicFrame>
      <p:graphicFrame>
        <p:nvGraphicFramePr>
          <p:cNvPr id="3" name="Table 2">
            <a:extLst>
              <a:ext uri="{FF2B5EF4-FFF2-40B4-BE49-F238E27FC236}">
                <a16:creationId xmlns:a16="http://schemas.microsoft.com/office/drawing/2014/main" id="{B3ADB73D-94C6-4195-A904-2B3757A40712}"/>
              </a:ext>
            </a:extLst>
          </p:cNvPr>
          <p:cNvGraphicFramePr>
            <a:graphicFrameLocks noGrp="1"/>
          </p:cNvGraphicFramePr>
          <p:nvPr>
            <p:extLst>
              <p:ext uri="{D42A27DB-BD31-4B8C-83A1-F6EECF244321}">
                <p14:modId xmlns:p14="http://schemas.microsoft.com/office/powerpoint/2010/main" val="4187172081"/>
              </p:ext>
            </p:extLst>
          </p:nvPr>
        </p:nvGraphicFramePr>
        <p:xfrm>
          <a:off x="4556217" y="6587996"/>
          <a:ext cx="4019612" cy="502920"/>
        </p:xfrm>
        <a:graphic>
          <a:graphicData uri="http://schemas.openxmlformats.org/drawingml/2006/table">
            <a:tbl>
              <a:tblPr/>
              <a:tblGrid>
                <a:gridCol w="4019612">
                  <a:extLst>
                    <a:ext uri="{9D8B030D-6E8A-4147-A177-3AD203B41FA5}">
                      <a16:colId xmlns:a16="http://schemas.microsoft.com/office/drawing/2014/main" val="4223267439"/>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Q13.1. Where do you typically use...cigarettes?</a:t>
                      </a:r>
                    </a:p>
                  </a:txBody>
                  <a:tcPr marL="7620" marR="7620" marT="7620" marB="0">
                    <a:lnL>
                      <a:noFill/>
                    </a:lnL>
                    <a:lnR>
                      <a:noFill/>
                    </a:lnR>
                    <a:lnT>
                      <a:noFill/>
                    </a:lnT>
                    <a:lnB>
                      <a:noFill/>
                    </a:lnB>
                  </a:tcPr>
                </a:tc>
                <a:extLst>
                  <a:ext uri="{0D108BD9-81ED-4DB2-BD59-A6C34878D82A}">
                    <a16:rowId xmlns:a16="http://schemas.microsoft.com/office/drawing/2014/main" val="489653359"/>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04658567"/>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1711880699"/>
                  </a:ext>
                </a:extLst>
              </a:tr>
            </a:tbl>
          </a:graphicData>
        </a:graphic>
      </p:graphicFrame>
      <p:sp>
        <p:nvSpPr>
          <p:cNvPr id="4" name="Rectangle 3">
            <a:extLst>
              <a:ext uri="{FF2B5EF4-FFF2-40B4-BE49-F238E27FC236}">
                <a16:creationId xmlns:a16="http://schemas.microsoft.com/office/drawing/2014/main" id="{B628BBCC-4DC0-4A87-94ED-64BE210F5E1F}"/>
              </a:ext>
            </a:extLst>
          </p:cNvPr>
          <p:cNvSpPr/>
          <p:nvPr/>
        </p:nvSpPr>
        <p:spPr>
          <a:xfrm>
            <a:off x="0" y="0"/>
            <a:ext cx="12192000" cy="5800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49267E0-18B3-43D5-AB89-1D06170E778E}"/>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FA349A5B-0C4A-4063-A2F4-5696D2031086}"/>
              </a:ext>
            </a:extLst>
          </p:cNvPr>
          <p:cNvSpPr/>
          <p:nvPr/>
        </p:nvSpPr>
        <p:spPr>
          <a:xfrm>
            <a:off x="137346" y="105336"/>
            <a:ext cx="3949479" cy="400110"/>
          </a:xfrm>
          <a:prstGeom prst="rect">
            <a:avLst/>
          </a:prstGeom>
        </p:spPr>
        <p:txBody>
          <a:bodyPr wrap="none">
            <a:spAutoFit/>
          </a:bodyPr>
          <a:lstStyle/>
          <a:p>
            <a:r>
              <a:rPr lang="en-US" sz="2000" b="1" dirty="0"/>
              <a:t>Subgroups – Where Use Cigarettes</a:t>
            </a:r>
          </a:p>
        </p:txBody>
      </p:sp>
      <p:sp>
        <p:nvSpPr>
          <p:cNvPr id="7" name="TextBox 6">
            <a:extLst>
              <a:ext uri="{FF2B5EF4-FFF2-40B4-BE49-F238E27FC236}">
                <a16:creationId xmlns:a16="http://schemas.microsoft.com/office/drawing/2014/main" id="{21FAC8BD-9BEC-47D5-8268-E0DC910D028B}"/>
              </a:ext>
            </a:extLst>
          </p:cNvPr>
          <p:cNvSpPr txBox="1"/>
          <p:nvPr/>
        </p:nvSpPr>
        <p:spPr>
          <a:xfrm>
            <a:off x="409852" y="655032"/>
            <a:ext cx="1135454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X are more likely to smoke outside their workplace than the other age groups, while Boomers are more likely to smoke in their homes.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Males are more likely than females to smoke outside their workplace, inside their homes, inside businesses that allow smoking and inside their workplace.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Idahoans with income between $50 - $74.9K are more likely to smoke inside their workplace. </a:t>
            </a:r>
          </a:p>
        </p:txBody>
      </p:sp>
    </p:spTree>
    <p:extLst>
      <p:ext uri="{BB962C8B-B14F-4D97-AF65-F5344CB8AC3E}">
        <p14:creationId xmlns:p14="http://schemas.microsoft.com/office/powerpoint/2010/main" val="78971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DB8F43-F490-4864-8B0C-976BEA063165}"/>
              </a:ext>
            </a:extLst>
          </p:cNvPr>
          <p:cNvGraphicFramePr>
            <a:graphicFrameLocks noGrp="1"/>
          </p:cNvGraphicFramePr>
          <p:nvPr>
            <p:extLst>
              <p:ext uri="{D42A27DB-BD31-4B8C-83A1-F6EECF244321}">
                <p14:modId xmlns:p14="http://schemas.microsoft.com/office/powerpoint/2010/main" val="8447840"/>
              </p:ext>
            </p:extLst>
          </p:nvPr>
        </p:nvGraphicFramePr>
        <p:xfrm>
          <a:off x="838201" y="2515047"/>
          <a:ext cx="10515597" cy="3807009"/>
        </p:xfrm>
        <a:graphic>
          <a:graphicData uri="http://schemas.openxmlformats.org/drawingml/2006/table">
            <a:tbl>
              <a:tblPr/>
              <a:tblGrid>
                <a:gridCol w="1963239">
                  <a:extLst>
                    <a:ext uri="{9D8B030D-6E8A-4147-A177-3AD203B41FA5}">
                      <a16:colId xmlns:a16="http://schemas.microsoft.com/office/drawing/2014/main" val="941999162"/>
                    </a:ext>
                  </a:extLst>
                </a:gridCol>
                <a:gridCol w="601242">
                  <a:extLst>
                    <a:ext uri="{9D8B030D-6E8A-4147-A177-3AD203B41FA5}">
                      <a16:colId xmlns:a16="http://schemas.microsoft.com/office/drawing/2014/main" val="1115933715"/>
                    </a:ext>
                  </a:extLst>
                </a:gridCol>
                <a:gridCol w="662593">
                  <a:extLst>
                    <a:ext uri="{9D8B030D-6E8A-4147-A177-3AD203B41FA5}">
                      <a16:colId xmlns:a16="http://schemas.microsoft.com/office/drawing/2014/main" val="2023277401"/>
                    </a:ext>
                  </a:extLst>
                </a:gridCol>
                <a:gridCol w="662593">
                  <a:extLst>
                    <a:ext uri="{9D8B030D-6E8A-4147-A177-3AD203B41FA5}">
                      <a16:colId xmlns:a16="http://schemas.microsoft.com/office/drawing/2014/main" val="722085475"/>
                    </a:ext>
                  </a:extLst>
                </a:gridCol>
                <a:gridCol w="662593">
                  <a:extLst>
                    <a:ext uri="{9D8B030D-6E8A-4147-A177-3AD203B41FA5}">
                      <a16:colId xmlns:a16="http://schemas.microsoft.com/office/drawing/2014/main" val="3243422543"/>
                    </a:ext>
                  </a:extLst>
                </a:gridCol>
                <a:gridCol w="662593">
                  <a:extLst>
                    <a:ext uri="{9D8B030D-6E8A-4147-A177-3AD203B41FA5}">
                      <a16:colId xmlns:a16="http://schemas.microsoft.com/office/drawing/2014/main" val="1494486947"/>
                    </a:ext>
                  </a:extLst>
                </a:gridCol>
                <a:gridCol w="662593">
                  <a:extLst>
                    <a:ext uri="{9D8B030D-6E8A-4147-A177-3AD203B41FA5}">
                      <a16:colId xmlns:a16="http://schemas.microsoft.com/office/drawing/2014/main" val="1818327773"/>
                    </a:ext>
                  </a:extLst>
                </a:gridCol>
                <a:gridCol w="662593">
                  <a:extLst>
                    <a:ext uri="{9D8B030D-6E8A-4147-A177-3AD203B41FA5}">
                      <a16:colId xmlns:a16="http://schemas.microsoft.com/office/drawing/2014/main" val="2076688725"/>
                    </a:ext>
                  </a:extLst>
                </a:gridCol>
                <a:gridCol w="662593">
                  <a:extLst>
                    <a:ext uri="{9D8B030D-6E8A-4147-A177-3AD203B41FA5}">
                      <a16:colId xmlns:a16="http://schemas.microsoft.com/office/drawing/2014/main" val="1378338849"/>
                    </a:ext>
                  </a:extLst>
                </a:gridCol>
                <a:gridCol w="662593">
                  <a:extLst>
                    <a:ext uri="{9D8B030D-6E8A-4147-A177-3AD203B41FA5}">
                      <a16:colId xmlns:a16="http://schemas.microsoft.com/office/drawing/2014/main" val="1344596307"/>
                    </a:ext>
                  </a:extLst>
                </a:gridCol>
                <a:gridCol w="662593">
                  <a:extLst>
                    <a:ext uri="{9D8B030D-6E8A-4147-A177-3AD203B41FA5}">
                      <a16:colId xmlns:a16="http://schemas.microsoft.com/office/drawing/2014/main" val="635109536"/>
                    </a:ext>
                  </a:extLst>
                </a:gridCol>
                <a:gridCol w="662593">
                  <a:extLst>
                    <a:ext uri="{9D8B030D-6E8A-4147-A177-3AD203B41FA5}">
                      <a16:colId xmlns:a16="http://schemas.microsoft.com/office/drawing/2014/main" val="107518716"/>
                    </a:ext>
                  </a:extLst>
                </a:gridCol>
                <a:gridCol w="662593">
                  <a:extLst>
                    <a:ext uri="{9D8B030D-6E8A-4147-A177-3AD203B41FA5}">
                      <a16:colId xmlns:a16="http://schemas.microsoft.com/office/drawing/2014/main" val="3372729746"/>
                    </a:ext>
                  </a:extLst>
                </a:gridCol>
                <a:gridCol w="662593">
                  <a:extLst>
                    <a:ext uri="{9D8B030D-6E8A-4147-A177-3AD203B41FA5}">
                      <a16:colId xmlns:a16="http://schemas.microsoft.com/office/drawing/2014/main" val="4174546254"/>
                    </a:ext>
                  </a:extLst>
                </a:gridCol>
              </a:tblGrid>
              <a:tr h="301848">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7547449"/>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9462836"/>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400839"/>
                  </a:ext>
                </a:extLst>
              </a:tr>
              <a:tr h="323934">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575857"/>
                  </a:ext>
                </a:extLst>
              </a:tr>
              <a:tr h="449091">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(F)</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(G)</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097304"/>
                  </a:ext>
                </a:extLst>
              </a:tr>
              <a:tr h="161967">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537010"/>
                  </a:ext>
                </a:extLst>
              </a:tr>
              <a:tr h="323934">
                <a:tc>
                  <a:txBody>
                    <a:bodyPr/>
                    <a:lstStyle/>
                    <a:p>
                      <a:pPr algn="l" fontAlgn="t"/>
                      <a:r>
                        <a:rPr lang="en-US" sz="1000" b="0" i="0" u="none" strike="noStrike" dirty="0">
                          <a:solidFill>
                            <a:srgbClr val="000000"/>
                          </a:solidFill>
                          <a:effectLst/>
                          <a:latin typeface="Arial" panose="020B0604020202020204" pitchFamily="34" charset="0"/>
                        </a:rPr>
                        <a:t>Base:  Used Cigarettes in the past year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342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97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223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143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81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56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2775497"/>
                  </a:ext>
                </a:extLst>
              </a:tr>
              <a:tr h="161967">
                <a:tc>
                  <a:txBody>
                    <a:bodyPr/>
                    <a:lstStyle/>
                    <a:p>
                      <a:pPr algn="l" fontAlgn="t"/>
                      <a:r>
                        <a:rPr lang="en-US" sz="1000" b="0" i="0" u="none" strike="noStrike">
                          <a:solidFill>
                            <a:srgbClr val="000000"/>
                          </a:solidFill>
                          <a:effectLst/>
                          <a:latin typeface="Arial" panose="020B0604020202020204" pitchFamily="34" charset="0"/>
                        </a:rPr>
                        <a:t>After meals</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65%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74%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69%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66%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208147"/>
                  </a:ext>
                </a:extLst>
              </a:tr>
              <a:tr h="301848">
                <a:tc>
                  <a:txBody>
                    <a:bodyPr/>
                    <a:lstStyle/>
                    <a:p>
                      <a:pPr algn="l" fontAlgn="t"/>
                      <a:r>
                        <a:rPr lang="en-US" sz="1000" b="0" i="0" u="none" strike="noStrike">
                          <a:solidFill>
                            <a:srgbClr val="000000"/>
                          </a:solidFill>
                          <a:effectLst/>
                          <a:latin typeface="Arial" panose="020B0604020202020204" pitchFamily="34" charset="0"/>
                        </a:rPr>
                        <a:t>In the evening when you are relaxing</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67%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776538"/>
                  </a:ext>
                </a:extLst>
              </a:tr>
              <a:tr h="161967">
                <a:tc>
                  <a:txBody>
                    <a:bodyPr/>
                    <a:lstStyle/>
                    <a:p>
                      <a:pPr algn="l" fontAlgn="t"/>
                      <a:r>
                        <a:rPr lang="en-US" sz="1000" b="0" i="0" u="none" strike="noStrike">
                          <a:solidFill>
                            <a:srgbClr val="000000"/>
                          </a:solidFill>
                          <a:effectLst/>
                          <a:latin typeface="Arial" panose="020B0604020202020204" pitchFamily="34" charset="0"/>
                        </a:rPr>
                        <a:t>When drinking alcohol</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66% </a:t>
                      </a:r>
                      <a:r>
                        <a:rPr lang="en-US" sz="1000" b="0" i="0" u="none" strike="noStrike">
                          <a:solidFill>
                            <a:srgbClr val="FF0000"/>
                          </a:solidFill>
                          <a:effectLst/>
                          <a:latin typeface="Arial" panose="020B0604020202020204" pitchFamily="34" charset="0"/>
                        </a:rPr>
                        <a:t>BE</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65%</a:t>
                      </a:r>
                      <a:r>
                        <a:rPr lang="en-US" sz="1000" b="0" i="0" u="none" strike="noStrike">
                          <a:solidFill>
                            <a:srgbClr val="FF0000"/>
                          </a:solidFill>
                          <a:effectLst/>
                          <a:latin typeface="Arial" panose="020B0604020202020204" pitchFamily="34" charset="0"/>
                        </a:rPr>
                        <a:t> 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68% </a:t>
                      </a:r>
                      <a:r>
                        <a:rPr lang="en-US" sz="1000" b="0" i="0" u="none" strike="noStrike">
                          <a:solidFill>
                            <a:srgbClr val="FF0000"/>
                          </a:solidFill>
                          <a:effectLst/>
                          <a:latin typeface="Arial" panose="020B0604020202020204" pitchFamily="34" charset="0"/>
                        </a:rPr>
                        <a:t>L</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381523"/>
                  </a:ext>
                </a:extLst>
              </a:tr>
              <a:tr h="161967">
                <a:tc>
                  <a:txBody>
                    <a:bodyPr/>
                    <a:lstStyle/>
                    <a:p>
                      <a:pPr algn="l" fontAlgn="t"/>
                      <a:r>
                        <a:rPr lang="en-US" sz="1000" b="0" i="0" u="none" strike="noStrike">
                          <a:solidFill>
                            <a:srgbClr val="000000"/>
                          </a:solidFill>
                          <a:effectLst/>
                          <a:latin typeface="Arial" panose="020B0604020202020204" pitchFamily="34" charset="0"/>
                        </a:rPr>
                        <a:t>When you first wake up</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66% </a:t>
                      </a:r>
                      <a:r>
                        <a:rPr lang="en-US" sz="1000" b="0" i="0" u="none" strike="noStrike">
                          <a:solidFill>
                            <a:srgbClr val="FF0000"/>
                          </a:solidFill>
                          <a:effectLst/>
                          <a:latin typeface="Arial" panose="020B0604020202020204" pitchFamily="34" charset="0"/>
                        </a:rPr>
                        <a:t>Bc</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58%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62%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53%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835841"/>
                  </a:ext>
                </a:extLst>
              </a:tr>
              <a:tr h="301848">
                <a:tc>
                  <a:txBody>
                    <a:bodyPr/>
                    <a:lstStyle/>
                    <a:p>
                      <a:pPr algn="l" fontAlgn="t"/>
                      <a:r>
                        <a:rPr lang="en-US" sz="1000" b="0" i="0" u="none" strike="noStrike">
                          <a:solidFill>
                            <a:srgbClr val="000000"/>
                          </a:solidFill>
                          <a:effectLst/>
                          <a:latin typeface="Arial" panose="020B0604020202020204" pitchFamily="34" charset="0"/>
                        </a:rPr>
                        <a:t>When you are around others who are using</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55%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59%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356605"/>
                  </a:ext>
                </a:extLst>
              </a:tr>
              <a:tr h="161967">
                <a:tc>
                  <a:txBody>
                    <a:bodyPr/>
                    <a:lstStyle/>
                    <a:p>
                      <a:pPr algn="l" fontAlgn="t"/>
                      <a:r>
                        <a:rPr lang="en-US" sz="1000" b="0" i="0" u="none" strike="noStrike">
                          <a:solidFill>
                            <a:srgbClr val="000000"/>
                          </a:solidFill>
                          <a:effectLst/>
                          <a:latin typeface="Arial" panose="020B0604020202020204" pitchFamily="34" charset="0"/>
                        </a:rPr>
                        <a:t>At social events with friends/family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58% </a:t>
                      </a:r>
                      <a:r>
                        <a:rPr lang="en-US" sz="1000" b="0" i="0" u="none" strike="noStrike">
                          <a:solidFill>
                            <a:srgbClr val="FF0000"/>
                          </a:solidFill>
                          <a:effectLst/>
                          <a:latin typeface="Arial" panose="020B0604020202020204" pitchFamily="34" charset="0"/>
                        </a:rPr>
                        <a:t>BE</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118150"/>
                  </a:ext>
                </a:extLst>
              </a:tr>
              <a:tr h="161967">
                <a:tc>
                  <a:txBody>
                    <a:bodyPr/>
                    <a:lstStyle/>
                    <a:p>
                      <a:pPr algn="l" fontAlgn="t"/>
                      <a:r>
                        <a:rPr lang="en-US" sz="1000" b="0" i="0" u="none" strike="noStrike">
                          <a:solidFill>
                            <a:srgbClr val="000000"/>
                          </a:solidFill>
                          <a:effectLst/>
                          <a:latin typeface="Arial" panose="020B0604020202020204" pitchFamily="34" charset="0"/>
                        </a:rPr>
                        <a:t>After work</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29%</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46%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56%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656744"/>
                  </a:ext>
                </a:extLst>
              </a:tr>
              <a:tr h="161967">
                <a:tc>
                  <a:txBody>
                    <a:bodyPr/>
                    <a:lstStyle/>
                    <a:p>
                      <a:pPr algn="l" fontAlgn="t"/>
                      <a:r>
                        <a:rPr lang="en-US" sz="1000" b="0" i="0" u="none" strike="noStrike">
                          <a:solidFill>
                            <a:srgbClr val="000000"/>
                          </a:solidFill>
                          <a:effectLst/>
                          <a:latin typeface="Arial" panose="020B0604020202020204" pitchFamily="34" charset="0"/>
                        </a:rPr>
                        <a:t>Other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 </a:t>
                      </a:r>
                      <a:r>
                        <a:rPr lang="en-US" sz="1000" b="0" i="0" u="none" strike="noStrike">
                          <a:solidFill>
                            <a:srgbClr val="FF0000"/>
                          </a:solidFill>
                          <a:effectLst/>
                          <a:latin typeface="Arial" panose="020B0604020202020204" pitchFamily="34" charset="0"/>
                        </a:rPr>
                        <a:t>f</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893419"/>
                  </a:ext>
                </a:extLst>
              </a:tr>
            </a:tbl>
          </a:graphicData>
        </a:graphic>
      </p:graphicFrame>
      <p:graphicFrame>
        <p:nvGraphicFramePr>
          <p:cNvPr id="3" name="Table 2">
            <a:extLst>
              <a:ext uri="{FF2B5EF4-FFF2-40B4-BE49-F238E27FC236}">
                <a16:creationId xmlns:a16="http://schemas.microsoft.com/office/drawing/2014/main" id="{B69FF3CB-F643-432C-811A-AF4FD2DA8B39}"/>
              </a:ext>
            </a:extLst>
          </p:cNvPr>
          <p:cNvGraphicFramePr>
            <a:graphicFrameLocks noGrp="1"/>
          </p:cNvGraphicFramePr>
          <p:nvPr>
            <p:extLst>
              <p:ext uri="{D42A27DB-BD31-4B8C-83A1-F6EECF244321}">
                <p14:modId xmlns:p14="http://schemas.microsoft.com/office/powerpoint/2010/main" val="3965032399"/>
              </p:ext>
            </p:extLst>
          </p:nvPr>
        </p:nvGraphicFramePr>
        <p:xfrm>
          <a:off x="4557943" y="6606540"/>
          <a:ext cx="3582879" cy="502920"/>
        </p:xfrm>
        <a:graphic>
          <a:graphicData uri="http://schemas.openxmlformats.org/drawingml/2006/table">
            <a:tbl>
              <a:tblPr/>
              <a:tblGrid>
                <a:gridCol w="3582879">
                  <a:extLst>
                    <a:ext uri="{9D8B030D-6E8A-4147-A177-3AD203B41FA5}">
                      <a16:colId xmlns:a16="http://schemas.microsoft.com/office/drawing/2014/main" val="1806436707"/>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Q14.1. When are you most likely to use...cigarettes?</a:t>
                      </a:r>
                    </a:p>
                  </a:txBody>
                  <a:tcPr marL="7620" marR="7620" marT="7620" marB="0">
                    <a:lnL>
                      <a:noFill/>
                    </a:lnL>
                    <a:lnR>
                      <a:noFill/>
                    </a:lnR>
                    <a:lnT>
                      <a:noFill/>
                    </a:lnT>
                    <a:lnB>
                      <a:noFill/>
                    </a:lnB>
                  </a:tcPr>
                </a:tc>
                <a:extLst>
                  <a:ext uri="{0D108BD9-81ED-4DB2-BD59-A6C34878D82A}">
                    <a16:rowId xmlns:a16="http://schemas.microsoft.com/office/drawing/2014/main" val="1120832796"/>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441363095"/>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3150946952"/>
                  </a:ext>
                </a:extLst>
              </a:tr>
            </a:tbl>
          </a:graphicData>
        </a:graphic>
      </p:graphicFrame>
      <p:sp>
        <p:nvSpPr>
          <p:cNvPr id="4" name="Rectangle 3">
            <a:extLst>
              <a:ext uri="{FF2B5EF4-FFF2-40B4-BE49-F238E27FC236}">
                <a16:creationId xmlns:a16="http://schemas.microsoft.com/office/drawing/2014/main" id="{31A79392-643C-40FC-B2E3-CB13370E9377}"/>
              </a:ext>
            </a:extLst>
          </p:cNvPr>
          <p:cNvSpPr/>
          <p:nvPr/>
        </p:nvSpPr>
        <p:spPr>
          <a:xfrm>
            <a:off x="0" y="0"/>
            <a:ext cx="12192000" cy="5800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AF5FCCA-991C-4340-83CA-5FF79E19E5F6}"/>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8CE2EC7-04BE-4FE6-B3B5-B58591256D35}"/>
              </a:ext>
            </a:extLst>
          </p:cNvPr>
          <p:cNvSpPr/>
          <p:nvPr/>
        </p:nvSpPr>
        <p:spPr>
          <a:xfrm>
            <a:off x="137346" y="105336"/>
            <a:ext cx="3870931" cy="400110"/>
          </a:xfrm>
          <a:prstGeom prst="rect">
            <a:avLst/>
          </a:prstGeom>
        </p:spPr>
        <p:txBody>
          <a:bodyPr wrap="none">
            <a:spAutoFit/>
          </a:bodyPr>
          <a:lstStyle/>
          <a:p>
            <a:r>
              <a:rPr lang="en-US" sz="2000" b="1" dirty="0"/>
              <a:t>Subgroups – When Use Cigarettes</a:t>
            </a:r>
          </a:p>
        </p:txBody>
      </p:sp>
      <p:sp>
        <p:nvSpPr>
          <p:cNvPr id="7" name="TextBox 6">
            <a:extLst>
              <a:ext uri="{FF2B5EF4-FFF2-40B4-BE49-F238E27FC236}">
                <a16:creationId xmlns:a16="http://schemas.microsoft.com/office/drawing/2014/main" id="{A9CFEBBA-94CD-47B1-91B3-6C2FAF847983}"/>
              </a:ext>
            </a:extLst>
          </p:cNvPr>
          <p:cNvSpPr txBox="1"/>
          <p:nvPr/>
        </p:nvSpPr>
        <p:spPr>
          <a:xfrm>
            <a:off x="409852" y="655032"/>
            <a:ext cx="11354540" cy="2185214"/>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X smokers are more likely Gen Z smokers to use cigarettes for nearly all occasions. They are also more likely to smoke at social events with friends and family.</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t>Millennials and Boomers are more likely to say they smoke when they first wake up; the highest income group are least likely to say they smoke when they first get up.</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t>White Idahoan smokers are more likely to smoke at nearly occasions compared to Hispanic smokers.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400" dirty="0"/>
              <a:t>Idahoans earning $25K or less are most likely to say they smoke when they are around others who are using.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6287390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1BBEAB0-B752-48B0-B1BA-5B86EB7F40ED}"/>
              </a:ext>
            </a:extLst>
          </p:cNvPr>
          <p:cNvGraphicFramePr>
            <a:graphicFrameLocks noGrp="1"/>
          </p:cNvGraphicFramePr>
          <p:nvPr>
            <p:extLst>
              <p:ext uri="{D42A27DB-BD31-4B8C-83A1-F6EECF244321}">
                <p14:modId xmlns:p14="http://schemas.microsoft.com/office/powerpoint/2010/main" val="653562639"/>
              </p:ext>
            </p:extLst>
          </p:nvPr>
        </p:nvGraphicFramePr>
        <p:xfrm>
          <a:off x="2025650" y="2713514"/>
          <a:ext cx="8140700" cy="2575560"/>
        </p:xfrm>
        <a:graphic>
          <a:graphicData uri="http://schemas.openxmlformats.org/drawingml/2006/table">
            <a:tbl>
              <a:tblPr/>
              <a:tblGrid>
                <a:gridCol w="2032000">
                  <a:extLst>
                    <a:ext uri="{9D8B030D-6E8A-4147-A177-3AD203B41FA5}">
                      <a16:colId xmlns:a16="http://schemas.microsoft.com/office/drawing/2014/main" val="2956432936"/>
                    </a:ext>
                  </a:extLst>
                </a:gridCol>
                <a:gridCol w="622300">
                  <a:extLst>
                    <a:ext uri="{9D8B030D-6E8A-4147-A177-3AD203B41FA5}">
                      <a16:colId xmlns:a16="http://schemas.microsoft.com/office/drawing/2014/main" val="2765381745"/>
                    </a:ext>
                  </a:extLst>
                </a:gridCol>
                <a:gridCol w="685800">
                  <a:extLst>
                    <a:ext uri="{9D8B030D-6E8A-4147-A177-3AD203B41FA5}">
                      <a16:colId xmlns:a16="http://schemas.microsoft.com/office/drawing/2014/main" val="3450353167"/>
                    </a:ext>
                  </a:extLst>
                </a:gridCol>
                <a:gridCol w="685800">
                  <a:extLst>
                    <a:ext uri="{9D8B030D-6E8A-4147-A177-3AD203B41FA5}">
                      <a16:colId xmlns:a16="http://schemas.microsoft.com/office/drawing/2014/main" val="1889101772"/>
                    </a:ext>
                  </a:extLst>
                </a:gridCol>
                <a:gridCol w="685800">
                  <a:extLst>
                    <a:ext uri="{9D8B030D-6E8A-4147-A177-3AD203B41FA5}">
                      <a16:colId xmlns:a16="http://schemas.microsoft.com/office/drawing/2014/main" val="4247249639"/>
                    </a:ext>
                  </a:extLst>
                </a:gridCol>
                <a:gridCol w="685800">
                  <a:extLst>
                    <a:ext uri="{9D8B030D-6E8A-4147-A177-3AD203B41FA5}">
                      <a16:colId xmlns:a16="http://schemas.microsoft.com/office/drawing/2014/main" val="636683169"/>
                    </a:ext>
                  </a:extLst>
                </a:gridCol>
                <a:gridCol w="685800">
                  <a:extLst>
                    <a:ext uri="{9D8B030D-6E8A-4147-A177-3AD203B41FA5}">
                      <a16:colId xmlns:a16="http://schemas.microsoft.com/office/drawing/2014/main" val="1697223414"/>
                    </a:ext>
                  </a:extLst>
                </a:gridCol>
                <a:gridCol w="685800">
                  <a:extLst>
                    <a:ext uri="{9D8B030D-6E8A-4147-A177-3AD203B41FA5}">
                      <a16:colId xmlns:a16="http://schemas.microsoft.com/office/drawing/2014/main" val="2749262588"/>
                    </a:ext>
                  </a:extLst>
                </a:gridCol>
                <a:gridCol w="685800">
                  <a:extLst>
                    <a:ext uri="{9D8B030D-6E8A-4147-A177-3AD203B41FA5}">
                      <a16:colId xmlns:a16="http://schemas.microsoft.com/office/drawing/2014/main" val="458547035"/>
                    </a:ext>
                  </a:extLst>
                </a:gridCol>
                <a:gridCol w="685800">
                  <a:extLst>
                    <a:ext uri="{9D8B030D-6E8A-4147-A177-3AD203B41FA5}">
                      <a16:colId xmlns:a16="http://schemas.microsoft.com/office/drawing/2014/main" val="222613532"/>
                    </a:ext>
                  </a:extLst>
                </a:gridCol>
              </a:tblGrid>
              <a:tr h="167640">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426299"/>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3261333"/>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011001"/>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096012"/>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816907"/>
                  </a:ext>
                </a:extLst>
              </a:tr>
              <a:tr h="335280">
                <a:tc>
                  <a:txBody>
                    <a:bodyPr/>
                    <a:lstStyle/>
                    <a:p>
                      <a:pPr algn="l" fontAlgn="t"/>
                      <a:r>
                        <a:rPr lang="en-US" sz="1000" b="0" i="0" u="none" strike="noStrike" dirty="0">
                          <a:solidFill>
                            <a:srgbClr val="000000"/>
                          </a:solidFill>
                          <a:effectLst/>
                          <a:latin typeface="Arial" panose="020B0604020202020204" pitchFamily="34" charset="0"/>
                        </a:rPr>
                        <a:t>Base:  Used Cigarettes in the past year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342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97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29</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143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49974113"/>
                  </a:ext>
                </a:extLst>
              </a:tr>
              <a:tr h="167640">
                <a:tc>
                  <a:txBody>
                    <a:bodyPr/>
                    <a:lstStyle/>
                    <a:p>
                      <a:pPr algn="l" fontAlgn="t"/>
                      <a:r>
                        <a:rPr lang="en-US" sz="1000" b="0" i="0" u="none" strike="noStrike">
                          <a:solidFill>
                            <a:srgbClr val="000000"/>
                          </a:solidFill>
                          <a:effectLst/>
                          <a:latin typeface="Arial" panose="020B0604020202020204" pitchFamily="34" charset="0"/>
                        </a:rPr>
                        <a:t>By the pack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76%</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68%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85% </a:t>
                      </a:r>
                      <a:r>
                        <a:rPr lang="en-US" sz="1000" b="0" i="0" u="none" strike="noStrike">
                          <a:solidFill>
                            <a:srgbClr val="FF0000"/>
                          </a:solidFill>
                          <a:effectLst/>
                          <a:latin typeface="Arial" panose="020B0604020202020204" pitchFamily="34" charset="0"/>
                        </a:rPr>
                        <a:t>BE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76%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80%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04275"/>
                  </a:ext>
                </a:extLst>
              </a:tr>
              <a:tr h="167640">
                <a:tc>
                  <a:txBody>
                    <a:bodyPr/>
                    <a:lstStyle/>
                    <a:p>
                      <a:pPr algn="l" fontAlgn="t"/>
                      <a:r>
                        <a:rPr lang="en-US" sz="1000" b="0" i="0" u="none" strike="noStrike">
                          <a:solidFill>
                            <a:srgbClr val="000000"/>
                          </a:solidFill>
                          <a:effectLst/>
                          <a:latin typeface="Arial" panose="020B0604020202020204" pitchFamily="34" charset="0"/>
                        </a:rPr>
                        <a:t>By the carton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 </a:t>
                      </a:r>
                      <a:r>
                        <a:rPr lang="en-US" sz="1000" b="0" i="0" u="none" strike="noStrike">
                          <a:solidFill>
                            <a:srgbClr val="FF0000"/>
                          </a:solidFill>
                          <a:effectLst/>
                          <a:latin typeface="Arial" panose="020B0604020202020204" pitchFamily="34" charset="0"/>
                        </a:rPr>
                        <a:t>c</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 </a:t>
                      </a:r>
                      <a:r>
                        <a:rPr lang="en-US" sz="1000" b="0" i="0" u="none" strike="noStrike">
                          <a:solidFill>
                            <a:srgbClr val="FF0000"/>
                          </a:solidFill>
                          <a:effectLst/>
                          <a:latin typeface="Arial" panose="020B0604020202020204" pitchFamily="34" charset="0"/>
                        </a:rPr>
                        <a:t>BCD</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a:t>
                      </a:r>
                      <a:r>
                        <a:rPr lang="en-US" sz="1000" b="0" i="0" u="none" strike="noStrike">
                          <a:solidFill>
                            <a:srgbClr val="FF0000"/>
                          </a:solidFill>
                          <a:effectLst/>
                          <a:latin typeface="Arial" panose="020B0604020202020204" pitchFamily="34" charset="0"/>
                        </a:rPr>
                        <a:t> l</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370924"/>
                  </a:ext>
                </a:extLst>
              </a:tr>
              <a:tr h="167640">
                <a:tc>
                  <a:txBody>
                    <a:bodyPr/>
                    <a:lstStyle/>
                    <a:p>
                      <a:pPr algn="l" fontAlgn="t"/>
                      <a:r>
                        <a:rPr lang="en-US" sz="1000" b="0" i="0" u="none" strike="noStrike">
                          <a:solidFill>
                            <a:srgbClr val="000000"/>
                          </a:solidFill>
                          <a:effectLst/>
                          <a:latin typeface="Arial" panose="020B0604020202020204" pitchFamily="34" charset="0"/>
                        </a:rPr>
                        <a:t>Singles or loose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10%</a:t>
                      </a:r>
                      <a:r>
                        <a:rPr lang="en-US" sz="1000" b="0" i="0" u="none" strike="noStrike" dirty="0">
                          <a:solidFill>
                            <a:srgbClr val="FF0000"/>
                          </a:solidFill>
                          <a:effectLst/>
                          <a:latin typeface="Arial" panose="020B0604020202020204" pitchFamily="34" charset="0"/>
                        </a:rPr>
                        <a:t> n</a:t>
                      </a:r>
                      <a:endParaRPr lang="en-US"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323252"/>
                  </a:ext>
                </a:extLst>
              </a:tr>
            </a:tbl>
          </a:graphicData>
        </a:graphic>
      </p:graphicFrame>
      <p:sp>
        <p:nvSpPr>
          <p:cNvPr id="3" name="Rectangle 2">
            <a:extLst>
              <a:ext uri="{FF2B5EF4-FFF2-40B4-BE49-F238E27FC236}">
                <a16:creationId xmlns:a16="http://schemas.microsoft.com/office/drawing/2014/main" id="{4B82963C-3BF8-41A3-9004-6BBDD80E603A}"/>
              </a:ext>
            </a:extLst>
          </p:cNvPr>
          <p:cNvSpPr/>
          <p:nvPr/>
        </p:nvSpPr>
        <p:spPr>
          <a:xfrm>
            <a:off x="4961458" y="6202968"/>
            <a:ext cx="2659702" cy="369332"/>
          </a:xfrm>
          <a:prstGeom prst="rect">
            <a:avLst/>
          </a:prstGeom>
        </p:spPr>
        <p:txBody>
          <a:bodyPr wrap="none">
            <a:spAutoFit/>
          </a:bodyPr>
          <a:lstStyle/>
          <a:p>
            <a:r>
              <a:rPr lang="en-US" sz="1000" dirty="0">
                <a:solidFill>
                  <a:srgbClr val="000000"/>
                </a:solidFill>
                <a:latin typeface="Arial" panose="020B0604020202020204" pitchFamily="34" charset="0"/>
              </a:rPr>
              <a:t>Q15.1. How do you usually buy cigarettes?</a:t>
            </a:r>
            <a:r>
              <a:rPr lang="en-US" dirty="0"/>
              <a:t> </a:t>
            </a:r>
          </a:p>
        </p:txBody>
      </p:sp>
      <p:sp>
        <p:nvSpPr>
          <p:cNvPr id="4" name="Rectangle 3">
            <a:extLst>
              <a:ext uri="{FF2B5EF4-FFF2-40B4-BE49-F238E27FC236}">
                <a16:creationId xmlns:a16="http://schemas.microsoft.com/office/drawing/2014/main" id="{57590B17-DFC3-4C31-A59C-F38EA7C63793}"/>
              </a:ext>
            </a:extLst>
          </p:cNvPr>
          <p:cNvSpPr/>
          <p:nvPr/>
        </p:nvSpPr>
        <p:spPr>
          <a:xfrm>
            <a:off x="0" y="8878"/>
            <a:ext cx="12192000" cy="5800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5D2A2F17-4E8D-4F76-B4DE-9C649362454E}"/>
              </a:ext>
            </a:extLst>
          </p:cNvPr>
          <p:cNvCxnSpPr/>
          <p:nvPr/>
        </p:nvCxnSpPr>
        <p:spPr>
          <a:xfrm>
            <a:off x="0" y="625167"/>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86580A2A-D964-4AD5-859B-82660F2CA254}"/>
              </a:ext>
            </a:extLst>
          </p:cNvPr>
          <p:cNvSpPr/>
          <p:nvPr/>
        </p:nvSpPr>
        <p:spPr>
          <a:xfrm>
            <a:off x="137346" y="105336"/>
            <a:ext cx="3708836" cy="400110"/>
          </a:xfrm>
          <a:prstGeom prst="rect">
            <a:avLst/>
          </a:prstGeom>
        </p:spPr>
        <p:txBody>
          <a:bodyPr wrap="none">
            <a:spAutoFit/>
          </a:bodyPr>
          <a:lstStyle/>
          <a:p>
            <a:r>
              <a:rPr lang="en-US" sz="2000" b="1" dirty="0"/>
              <a:t>Subgroups – How Buy Cigarettes</a:t>
            </a:r>
          </a:p>
        </p:txBody>
      </p:sp>
      <p:sp>
        <p:nvSpPr>
          <p:cNvPr id="7" name="TextBox 6">
            <a:extLst>
              <a:ext uri="{FF2B5EF4-FFF2-40B4-BE49-F238E27FC236}">
                <a16:creationId xmlns:a16="http://schemas.microsoft.com/office/drawing/2014/main" id="{6C99FF97-6F7B-487A-8B46-6F7547CC0561}"/>
              </a:ext>
            </a:extLst>
          </p:cNvPr>
          <p:cNvSpPr txBox="1"/>
          <p:nvPr/>
        </p:nvSpPr>
        <p:spPr>
          <a:xfrm>
            <a:off x="409852" y="655032"/>
            <a:ext cx="1135454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Z smokers are more likely than other ages to buy single/loose cigarettes.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Boomers and those with incomes $75K plus are more likely to buy cartons of cigarettes.</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634848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DECE34-C16B-4C53-99FE-E585A4812140}"/>
              </a:ext>
            </a:extLst>
          </p:cNvPr>
          <p:cNvGraphicFramePr>
            <a:graphicFrameLocks noGrp="1"/>
          </p:cNvGraphicFramePr>
          <p:nvPr>
            <p:extLst>
              <p:ext uri="{D42A27DB-BD31-4B8C-83A1-F6EECF244321}">
                <p14:modId xmlns:p14="http://schemas.microsoft.com/office/powerpoint/2010/main" val="4230436108"/>
              </p:ext>
            </p:extLst>
          </p:nvPr>
        </p:nvGraphicFramePr>
        <p:xfrm>
          <a:off x="838201" y="2172887"/>
          <a:ext cx="10515597" cy="3656814"/>
        </p:xfrm>
        <a:graphic>
          <a:graphicData uri="http://schemas.openxmlformats.org/drawingml/2006/table">
            <a:tbl>
              <a:tblPr/>
              <a:tblGrid>
                <a:gridCol w="1963239">
                  <a:extLst>
                    <a:ext uri="{9D8B030D-6E8A-4147-A177-3AD203B41FA5}">
                      <a16:colId xmlns:a16="http://schemas.microsoft.com/office/drawing/2014/main" val="4028475791"/>
                    </a:ext>
                  </a:extLst>
                </a:gridCol>
                <a:gridCol w="601242">
                  <a:extLst>
                    <a:ext uri="{9D8B030D-6E8A-4147-A177-3AD203B41FA5}">
                      <a16:colId xmlns:a16="http://schemas.microsoft.com/office/drawing/2014/main" val="958336452"/>
                    </a:ext>
                  </a:extLst>
                </a:gridCol>
                <a:gridCol w="662593">
                  <a:extLst>
                    <a:ext uri="{9D8B030D-6E8A-4147-A177-3AD203B41FA5}">
                      <a16:colId xmlns:a16="http://schemas.microsoft.com/office/drawing/2014/main" val="1441604303"/>
                    </a:ext>
                  </a:extLst>
                </a:gridCol>
                <a:gridCol w="662593">
                  <a:extLst>
                    <a:ext uri="{9D8B030D-6E8A-4147-A177-3AD203B41FA5}">
                      <a16:colId xmlns:a16="http://schemas.microsoft.com/office/drawing/2014/main" val="2586216048"/>
                    </a:ext>
                  </a:extLst>
                </a:gridCol>
                <a:gridCol w="662593">
                  <a:extLst>
                    <a:ext uri="{9D8B030D-6E8A-4147-A177-3AD203B41FA5}">
                      <a16:colId xmlns:a16="http://schemas.microsoft.com/office/drawing/2014/main" val="1566773860"/>
                    </a:ext>
                  </a:extLst>
                </a:gridCol>
                <a:gridCol w="662593">
                  <a:extLst>
                    <a:ext uri="{9D8B030D-6E8A-4147-A177-3AD203B41FA5}">
                      <a16:colId xmlns:a16="http://schemas.microsoft.com/office/drawing/2014/main" val="3893238989"/>
                    </a:ext>
                  </a:extLst>
                </a:gridCol>
                <a:gridCol w="662593">
                  <a:extLst>
                    <a:ext uri="{9D8B030D-6E8A-4147-A177-3AD203B41FA5}">
                      <a16:colId xmlns:a16="http://schemas.microsoft.com/office/drawing/2014/main" val="2876089035"/>
                    </a:ext>
                  </a:extLst>
                </a:gridCol>
                <a:gridCol w="662593">
                  <a:extLst>
                    <a:ext uri="{9D8B030D-6E8A-4147-A177-3AD203B41FA5}">
                      <a16:colId xmlns:a16="http://schemas.microsoft.com/office/drawing/2014/main" val="1306719801"/>
                    </a:ext>
                  </a:extLst>
                </a:gridCol>
                <a:gridCol w="662593">
                  <a:extLst>
                    <a:ext uri="{9D8B030D-6E8A-4147-A177-3AD203B41FA5}">
                      <a16:colId xmlns:a16="http://schemas.microsoft.com/office/drawing/2014/main" val="3317078837"/>
                    </a:ext>
                  </a:extLst>
                </a:gridCol>
                <a:gridCol w="662593">
                  <a:extLst>
                    <a:ext uri="{9D8B030D-6E8A-4147-A177-3AD203B41FA5}">
                      <a16:colId xmlns:a16="http://schemas.microsoft.com/office/drawing/2014/main" val="2557253326"/>
                    </a:ext>
                  </a:extLst>
                </a:gridCol>
                <a:gridCol w="662593">
                  <a:extLst>
                    <a:ext uri="{9D8B030D-6E8A-4147-A177-3AD203B41FA5}">
                      <a16:colId xmlns:a16="http://schemas.microsoft.com/office/drawing/2014/main" val="276795350"/>
                    </a:ext>
                  </a:extLst>
                </a:gridCol>
                <a:gridCol w="662593">
                  <a:extLst>
                    <a:ext uri="{9D8B030D-6E8A-4147-A177-3AD203B41FA5}">
                      <a16:colId xmlns:a16="http://schemas.microsoft.com/office/drawing/2014/main" val="3501514170"/>
                    </a:ext>
                  </a:extLst>
                </a:gridCol>
                <a:gridCol w="662593">
                  <a:extLst>
                    <a:ext uri="{9D8B030D-6E8A-4147-A177-3AD203B41FA5}">
                      <a16:colId xmlns:a16="http://schemas.microsoft.com/office/drawing/2014/main" val="3941187899"/>
                    </a:ext>
                  </a:extLst>
                </a:gridCol>
                <a:gridCol w="662593">
                  <a:extLst>
                    <a:ext uri="{9D8B030D-6E8A-4147-A177-3AD203B41FA5}">
                      <a16:colId xmlns:a16="http://schemas.microsoft.com/office/drawing/2014/main" val="1043099081"/>
                    </a:ext>
                  </a:extLst>
                </a:gridCol>
              </a:tblGrid>
              <a:tr h="301848">
                <a:tc>
                  <a:txBody>
                    <a:bodyPr/>
                    <a:lstStyle/>
                    <a:p>
                      <a:pPr algn="l" fontAlgn="b"/>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ETHNICITY</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7033"/>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537204"/>
                  </a:ext>
                </a:extLst>
              </a:tr>
              <a:tr h="301848">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629669"/>
                  </a:ext>
                </a:extLst>
              </a:tr>
              <a:tr h="323934">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HISPANC</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WHITE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242647"/>
                  </a:ext>
                </a:extLst>
              </a:tr>
              <a:tr h="449091">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(F)</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(G)</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826342"/>
                  </a:ext>
                </a:extLst>
              </a:tr>
              <a:tr h="323934">
                <a:tc>
                  <a:txBody>
                    <a:bodyPr/>
                    <a:lstStyle/>
                    <a:p>
                      <a:pPr algn="l" fontAlgn="t"/>
                      <a:r>
                        <a:rPr lang="en-US" sz="1000" b="0" i="0" u="none" strike="noStrike" dirty="0">
                          <a:solidFill>
                            <a:srgbClr val="000000"/>
                          </a:solidFill>
                          <a:effectLst/>
                          <a:latin typeface="Arial" panose="020B0604020202020204" pitchFamily="34" charset="0"/>
                        </a:rPr>
                        <a:t>Base:  Used Cigarettes in the past year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342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97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29</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223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143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81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56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06314178"/>
                  </a:ext>
                </a:extLst>
              </a:tr>
              <a:tr h="161967">
                <a:tc>
                  <a:txBody>
                    <a:bodyPr/>
                    <a:lstStyle/>
                    <a:p>
                      <a:pPr algn="l" fontAlgn="t"/>
                      <a:r>
                        <a:rPr lang="en-US" sz="1000" b="0" i="0" u="none" strike="noStrike">
                          <a:solidFill>
                            <a:srgbClr val="000000"/>
                          </a:solidFill>
                          <a:effectLst/>
                          <a:latin typeface="Arial" panose="020B0604020202020204" pitchFamily="34" charset="0"/>
                        </a:rPr>
                        <a:t>Convenience store/Gas station</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72%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85% </a:t>
                      </a:r>
                      <a:r>
                        <a:rPr lang="en-US" sz="1000" b="0" i="0" u="none" strike="noStrike">
                          <a:solidFill>
                            <a:srgbClr val="FF0000"/>
                          </a:solidFill>
                          <a:effectLst/>
                          <a:latin typeface="Arial" panose="020B0604020202020204" pitchFamily="34" charset="0"/>
                        </a:rPr>
                        <a:t>BdE</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75% </a:t>
                      </a:r>
                      <a:r>
                        <a:rPr lang="en-US" sz="1000" b="0" i="0" u="none" strike="noStrike">
                          <a:solidFill>
                            <a:srgbClr val="FF0000"/>
                          </a:solidFill>
                          <a:effectLst/>
                          <a:latin typeface="Arial" panose="020B0604020202020204" pitchFamily="34" charset="0"/>
                        </a:rPr>
                        <a:t>E</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80% </a:t>
                      </a:r>
                      <a:r>
                        <a:rPr lang="en-US" sz="1000" b="0" i="0" u="none" strike="noStrike">
                          <a:solidFill>
                            <a:srgbClr val="FF0000"/>
                          </a:solidFill>
                          <a:effectLst/>
                          <a:latin typeface="Arial" panose="020B0604020202020204" pitchFamily="34" charset="0"/>
                        </a:rPr>
                        <a:t>j</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78%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83%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79% </a:t>
                      </a:r>
                      <a:r>
                        <a:rPr lang="en-US" sz="1000" b="0" i="0" u="none" strike="noStrike">
                          <a:solidFill>
                            <a:srgbClr val="FF0000"/>
                          </a:solidFill>
                          <a:effectLst/>
                          <a:latin typeface="Arial" panose="020B0604020202020204" pitchFamily="34" charset="0"/>
                        </a:rPr>
                        <a:t>O</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977643"/>
                  </a:ext>
                </a:extLst>
              </a:tr>
              <a:tr h="161967">
                <a:tc>
                  <a:txBody>
                    <a:bodyPr/>
                    <a:lstStyle/>
                    <a:p>
                      <a:pPr algn="l" fontAlgn="t"/>
                      <a:r>
                        <a:rPr lang="en-US" sz="1000" b="0" i="0" u="none" strike="noStrike">
                          <a:solidFill>
                            <a:srgbClr val="000000"/>
                          </a:solidFill>
                          <a:effectLst/>
                          <a:latin typeface="Arial" panose="020B0604020202020204" pitchFamily="34" charset="0"/>
                        </a:rPr>
                        <a:t>Tobacco store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63%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72%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67%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69%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912135"/>
                  </a:ext>
                </a:extLst>
              </a:tr>
              <a:tr h="161967">
                <a:tc>
                  <a:txBody>
                    <a:bodyPr/>
                    <a:lstStyle/>
                    <a:p>
                      <a:pPr algn="l" fontAlgn="t"/>
                      <a:r>
                        <a:rPr lang="en-US" sz="1000" b="0" i="0" u="none" strike="noStrike">
                          <a:solidFill>
                            <a:srgbClr val="000000"/>
                          </a:solidFill>
                          <a:effectLst/>
                          <a:latin typeface="Arial" panose="020B0604020202020204" pitchFamily="34" charset="0"/>
                        </a:rPr>
                        <a:t>Grocery store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938885"/>
                  </a:ext>
                </a:extLst>
              </a:tr>
              <a:tr h="161967">
                <a:tc>
                  <a:txBody>
                    <a:bodyPr/>
                    <a:lstStyle/>
                    <a:p>
                      <a:pPr algn="l" fontAlgn="t"/>
                      <a:r>
                        <a:rPr lang="en-US" sz="1000" b="0" i="0" u="none" strike="noStrike">
                          <a:solidFill>
                            <a:srgbClr val="000000"/>
                          </a:solidFill>
                          <a:effectLst/>
                          <a:latin typeface="Arial" panose="020B0604020202020204" pitchFamily="34" charset="0"/>
                        </a:rPr>
                        <a:t>Vape shops</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30% </a:t>
                      </a:r>
                      <a:r>
                        <a:rPr lang="en-US" sz="1000" b="0" i="0" u="none" strike="noStrike">
                          <a:solidFill>
                            <a:srgbClr val="FF0000"/>
                          </a:solidFill>
                          <a:effectLst/>
                          <a:latin typeface="Arial" panose="020B0604020202020204" pitchFamily="34" charset="0"/>
                        </a:rPr>
                        <a:t>CDe</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 </a:t>
                      </a:r>
                      <a:r>
                        <a:rPr lang="en-US" sz="1000" b="0" i="0" u="none" strike="noStrike">
                          <a:solidFill>
                            <a:srgbClr val="FF0000"/>
                          </a:solidFill>
                          <a:effectLst/>
                          <a:latin typeface="Arial" panose="020B0604020202020204" pitchFamily="34" charset="0"/>
                        </a:rPr>
                        <a:t>g</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18%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193134"/>
                  </a:ext>
                </a:extLst>
              </a:tr>
              <a:tr h="161967">
                <a:tc>
                  <a:txBody>
                    <a:bodyPr/>
                    <a:lstStyle/>
                    <a:p>
                      <a:pPr algn="l" fontAlgn="t"/>
                      <a:r>
                        <a:rPr lang="en-US" sz="1000" b="0" i="0" u="none" strike="noStrike">
                          <a:solidFill>
                            <a:srgbClr val="000000"/>
                          </a:solidFill>
                          <a:effectLst/>
                          <a:latin typeface="Arial" panose="020B0604020202020204" pitchFamily="34" charset="0"/>
                        </a:rPr>
                        <a:t>Drug store/pharmacy</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bD</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 </a:t>
                      </a:r>
                      <a:r>
                        <a:rPr lang="en-US" sz="1000" b="0" i="0" u="none" strike="noStrike">
                          <a:solidFill>
                            <a:srgbClr val="FF0000"/>
                          </a:solidFill>
                          <a:effectLst/>
                          <a:latin typeface="Arial" panose="020B0604020202020204" pitchFamily="34" charset="0"/>
                        </a:rPr>
                        <a:t>g</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475254"/>
                  </a:ext>
                </a:extLst>
              </a:tr>
              <a:tr h="161967">
                <a:tc>
                  <a:txBody>
                    <a:bodyPr/>
                    <a:lstStyle/>
                    <a:p>
                      <a:pPr algn="l" fontAlgn="t"/>
                      <a:r>
                        <a:rPr lang="en-US" sz="1000" b="0" i="0" u="none" strike="noStrike">
                          <a:solidFill>
                            <a:srgbClr val="000000"/>
                          </a:solidFill>
                          <a:effectLst/>
                          <a:latin typeface="Arial" panose="020B0604020202020204" pitchFamily="34" charset="0"/>
                        </a:rPr>
                        <a:t>A friend gets them for you</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 </a:t>
                      </a:r>
                      <a:r>
                        <a:rPr lang="en-US" sz="1000" b="0" i="0" u="none" strike="noStrike">
                          <a:solidFill>
                            <a:srgbClr val="FF0000"/>
                          </a:solidFill>
                          <a:effectLst/>
                          <a:latin typeface="Arial" panose="020B0604020202020204" pitchFamily="34" charset="0"/>
                        </a:rPr>
                        <a:t>CD</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 </a:t>
                      </a:r>
                      <a:r>
                        <a:rPr lang="en-US" sz="1000" b="0" i="0" u="none" strike="noStrike">
                          <a:solidFill>
                            <a:srgbClr val="FF0000"/>
                          </a:solidFill>
                          <a:effectLst/>
                          <a:latin typeface="Arial" panose="020B0604020202020204" pitchFamily="34" charset="0"/>
                        </a:rPr>
                        <a:t>M</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940784"/>
                  </a:ext>
                </a:extLst>
              </a:tr>
              <a:tr h="161967">
                <a:tc>
                  <a:txBody>
                    <a:bodyPr/>
                    <a:lstStyle/>
                    <a:p>
                      <a:pPr algn="l" fontAlgn="t"/>
                      <a:r>
                        <a:rPr lang="en-US" sz="1000" b="0" i="0" u="none" strike="noStrike">
                          <a:solidFill>
                            <a:srgbClr val="000000"/>
                          </a:solidFill>
                          <a:effectLst/>
                          <a:latin typeface="Arial" panose="020B0604020202020204" pitchFamily="34" charset="0"/>
                        </a:rPr>
                        <a:t>Online</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 </a:t>
                      </a:r>
                      <a:r>
                        <a:rPr lang="en-US" sz="1000" b="0" i="0" u="none" strike="noStrike">
                          <a:solidFill>
                            <a:srgbClr val="FF0000"/>
                          </a:solidFill>
                          <a:effectLst/>
                          <a:latin typeface="Arial" panose="020B0604020202020204" pitchFamily="34" charset="0"/>
                        </a:rPr>
                        <a:t>LN</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17% </a:t>
                      </a:r>
                      <a:r>
                        <a:rPr lang="en-US" sz="1000" b="0" i="0" u="none" strike="noStrike">
                          <a:solidFill>
                            <a:srgbClr val="FF0000"/>
                          </a:solidFill>
                          <a:effectLst/>
                          <a:latin typeface="Arial" panose="020B0604020202020204" pitchFamily="34" charset="0"/>
                        </a:rPr>
                        <a:t>LN</a:t>
                      </a:r>
                      <a:endParaRPr lang="en-US" sz="1000" b="0" i="0" u="none" strike="noStrike">
                        <a:solidFill>
                          <a:srgbClr val="000000"/>
                        </a:solidFill>
                        <a:effectLst/>
                        <a:latin typeface="Arial" panose="020B0604020202020204" pitchFamily="34" charset="0"/>
                      </a:endParaRP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593834"/>
                  </a:ext>
                </a:extLst>
              </a:tr>
              <a:tr h="161967">
                <a:tc>
                  <a:txBody>
                    <a:bodyPr/>
                    <a:lstStyle/>
                    <a:p>
                      <a:pPr algn="l" fontAlgn="t"/>
                      <a:r>
                        <a:rPr lang="en-US" sz="1000" b="0" i="0" u="none" strike="noStrike">
                          <a:solidFill>
                            <a:srgbClr val="000000"/>
                          </a:solidFill>
                          <a:effectLst/>
                          <a:latin typeface="Arial" panose="020B0604020202020204" pitchFamily="34" charset="0"/>
                        </a:rPr>
                        <a:t>A family member gets them for you</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957948"/>
                  </a:ext>
                </a:extLst>
              </a:tr>
              <a:tr h="161967">
                <a:tc>
                  <a:txBody>
                    <a:bodyPr/>
                    <a:lstStyle/>
                    <a:p>
                      <a:pPr algn="l" fontAlgn="t"/>
                      <a:r>
                        <a:rPr lang="en-US" sz="1000" b="0" i="0" u="none" strike="noStrike">
                          <a:solidFill>
                            <a:srgbClr val="000000"/>
                          </a:solidFill>
                          <a:effectLst/>
                          <a:latin typeface="Arial" panose="020B0604020202020204" pitchFamily="34" charset="0"/>
                        </a:rPr>
                        <a:t>Other</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362" marR="7362" marT="736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362" marR="7362" marT="73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083109"/>
                  </a:ext>
                </a:extLst>
              </a:tr>
            </a:tbl>
          </a:graphicData>
        </a:graphic>
      </p:graphicFrame>
      <p:graphicFrame>
        <p:nvGraphicFramePr>
          <p:cNvPr id="3" name="Table 2">
            <a:extLst>
              <a:ext uri="{FF2B5EF4-FFF2-40B4-BE49-F238E27FC236}">
                <a16:creationId xmlns:a16="http://schemas.microsoft.com/office/drawing/2014/main" id="{AA925123-6055-4586-85F5-BC783668AE03}"/>
              </a:ext>
            </a:extLst>
          </p:cNvPr>
          <p:cNvGraphicFramePr>
            <a:graphicFrameLocks noGrp="1"/>
          </p:cNvGraphicFramePr>
          <p:nvPr>
            <p:extLst>
              <p:ext uri="{D42A27DB-BD31-4B8C-83A1-F6EECF244321}">
                <p14:modId xmlns:p14="http://schemas.microsoft.com/office/powerpoint/2010/main" val="2395562992"/>
              </p:ext>
            </p:extLst>
          </p:nvPr>
        </p:nvGraphicFramePr>
        <p:xfrm>
          <a:off x="4433657" y="6454971"/>
          <a:ext cx="3130118" cy="502920"/>
        </p:xfrm>
        <a:graphic>
          <a:graphicData uri="http://schemas.openxmlformats.org/drawingml/2006/table">
            <a:tbl>
              <a:tblPr/>
              <a:tblGrid>
                <a:gridCol w="3130118">
                  <a:extLst>
                    <a:ext uri="{9D8B030D-6E8A-4147-A177-3AD203B41FA5}">
                      <a16:colId xmlns:a16="http://schemas.microsoft.com/office/drawing/2014/main" val="1139246722"/>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Q16.1. Where do you typically buy...cigarettes?</a:t>
                      </a:r>
                    </a:p>
                  </a:txBody>
                  <a:tcPr marL="7620" marR="7620" marT="7620" marB="0">
                    <a:lnL>
                      <a:noFill/>
                    </a:lnL>
                    <a:lnR>
                      <a:noFill/>
                    </a:lnR>
                    <a:lnT>
                      <a:noFill/>
                    </a:lnT>
                    <a:lnB>
                      <a:noFill/>
                    </a:lnB>
                  </a:tcPr>
                </a:tc>
                <a:extLst>
                  <a:ext uri="{0D108BD9-81ED-4DB2-BD59-A6C34878D82A}">
                    <a16:rowId xmlns:a16="http://schemas.microsoft.com/office/drawing/2014/main" val="2954214957"/>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655568865"/>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4003701038"/>
                  </a:ext>
                </a:extLst>
              </a:tr>
            </a:tbl>
          </a:graphicData>
        </a:graphic>
      </p:graphicFrame>
      <p:sp>
        <p:nvSpPr>
          <p:cNvPr id="4" name="Rectangle 3">
            <a:extLst>
              <a:ext uri="{FF2B5EF4-FFF2-40B4-BE49-F238E27FC236}">
                <a16:creationId xmlns:a16="http://schemas.microsoft.com/office/drawing/2014/main" id="{AA1C02BC-9B3F-4F7F-A454-69F47670E13E}"/>
              </a:ext>
            </a:extLst>
          </p:cNvPr>
          <p:cNvSpPr/>
          <p:nvPr/>
        </p:nvSpPr>
        <p:spPr>
          <a:xfrm>
            <a:off x="0" y="0"/>
            <a:ext cx="12192000" cy="5800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BF650B3-ACD8-4041-851E-5324318A5EC1}"/>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69C84C0D-FBE7-443A-943C-7BFAE3DDFEA2}"/>
              </a:ext>
            </a:extLst>
          </p:cNvPr>
          <p:cNvSpPr/>
          <p:nvPr/>
        </p:nvSpPr>
        <p:spPr>
          <a:xfrm>
            <a:off x="137346" y="105336"/>
            <a:ext cx="3943067" cy="400110"/>
          </a:xfrm>
          <a:prstGeom prst="rect">
            <a:avLst/>
          </a:prstGeom>
        </p:spPr>
        <p:txBody>
          <a:bodyPr wrap="none">
            <a:spAutoFit/>
          </a:bodyPr>
          <a:lstStyle/>
          <a:p>
            <a:r>
              <a:rPr lang="en-US" sz="2000" b="1" dirty="0"/>
              <a:t>Subgroups – Where Buy Cigarettes</a:t>
            </a:r>
          </a:p>
        </p:txBody>
      </p:sp>
      <p:sp>
        <p:nvSpPr>
          <p:cNvPr id="7" name="TextBox 6">
            <a:extLst>
              <a:ext uri="{FF2B5EF4-FFF2-40B4-BE49-F238E27FC236}">
                <a16:creationId xmlns:a16="http://schemas.microsoft.com/office/drawing/2014/main" id="{76A47909-6EF1-4337-B58B-74E652438252}"/>
              </a:ext>
            </a:extLst>
          </p:cNvPr>
          <p:cNvSpPr txBox="1"/>
          <p:nvPr/>
        </p:nvSpPr>
        <p:spPr>
          <a:xfrm>
            <a:off x="409852" y="655032"/>
            <a:ext cx="1135454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Gen Z is most likely to buy cigarettes at a vape shop or have a friend purchased them. Gen X is more likely to say they purchase cigarettes at a convenience store/gas station or a drug store/pharmacy. Boomers are slightly more likely to buy at a tobacco store.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Hispanics in Idaho are slightly more likely to buy cigarettes at vape shops and drug stores when compared to Whites.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Higher income Idahoans are least likely to buy cigarettes at a convenience store, and they are more likely to buy online.</a:t>
            </a:r>
          </a:p>
        </p:txBody>
      </p:sp>
    </p:spTree>
    <p:extLst>
      <p:ext uri="{BB962C8B-B14F-4D97-AF65-F5344CB8AC3E}">
        <p14:creationId xmlns:p14="http://schemas.microsoft.com/office/powerpoint/2010/main" val="10217058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6B10076-1AF7-4BE8-B7A5-73423858D31F}"/>
              </a:ext>
            </a:extLst>
          </p:cNvPr>
          <p:cNvGraphicFramePr>
            <a:graphicFrameLocks noGrp="1"/>
          </p:cNvGraphicFramePr>
          <p:nvPr>
            <p:extLst>
              <p:ext uri="{D42A27DB-BD31-4B8C-83A1-F6EECF244321}">
                <p14:modId xmlns:p14="http://schemas.microsoft.com/office/powerpoint/2010/main" val="120848538"/>
              </p:ext>
            </p:extLst>
          </p:nvPr>
        </p:nvGraphicFramePr>
        <p:xfrm>
          <a:off x="1330972" y="1978739"/>
          <a:ext cx="9512300" cy="3246120"/>
        </p:xfrm>
        <a:graphic>
          <a:graphicData uri="http://schemas.openxmlformats.org/drawingml/2006/table">
            <a:tbl>
              <a:tblPr/>
              <a:tblGrid>
                <a:gridCol w="2032000">
                  <a:extLst>
                    <a:ext uri="{9D8B030D-6E8A-4147-A177-3AD203B41FA5}">
                      <a16:colId xmlns:a16="http://schemas.microsoft.com/office/drawing/2014/main" val="3808049894"/>
                    </a:ext>
                  </a:extLst>
                </a:gridCol>
                <a:gridCol w="622300">
                  <a:extLst>
                    <a:ext uri="{9D8B030D-6E8A-4147-A177-3AD203B41FA5}">
                      <a16:colId xmlns:a16="http://schemas.microsoft.com/office/drawing/2014/main" val="1008832386"/>
                    </a:ext>
                  </a:extLst>
                </a:gridCol>
                <a:gridCol w="685800">
                  <a:extLst>
                    <a:ext uri="{9D8B030D-6E8A-4147-A177-3AD203B41FA5}">
                      <a16:colId xmlns:a16="http://schemas.microsoft.com/office/drawing/2014/main" val="110240950"/>
                    </a:ext>
                  </a:extLst>
                </a:gridCol>
                <a:gridCol w="685800">
                  <a:extLst>
                    <a:ext uri="{9D8B030D-6E8A-4147-A177-3AD203B41FA5}">
                      <a16:colId xmlns:a16="http://schemas.microsoft.com/office/drawing/2014/main" val="2886086958"/>
                    </a:ext>
                  </a:extLst>
                </a:gridCol>
                <a:gridCol w="685800">
                  <a:extLst>
                    <a:ext uri="{9D8B030D-6E8A-4147-A177-3AD203B41FA5}">
                      <a16:colId xmlns:a16="http://schemas.microsoft.com/office/drawing/2014/main" val="3357239172"/>
                    </a:ext>
                  </a:extLst>
                </a:gridCol>
                <a:gridCol w="685800">
                  <a:extLst>
                    <a:ext uri="{9D8B030D-6E8A-4147-A177-3AD203B41FA5}">
                      <a16:colId xmlns:a16="http://schemas.microsoft.com/office/drawing/2014/main" val="4190937041"/>
                    </a:ext>
                  </a:extLst>
                </a:gridCol>
                <a:gridCol w="685800">
                  <a:extLst>
                    <a:ext uri="{9D8B030D-6E8A-4147-A177-3AD203B41FA5}">
                      <a16:colId xmlns:a16="http://schemas.microsoft.com/office/drawing/2014/main" val="2264421406"/>
                    </a:ext>
                  </a:extLst>
                </a:gridCol>
                <a:gridCol w="685800">
                  <a:extLst>
                    <a:ext uri="{9D8B030D-6E8A-4147-A177-3AD203B41FA5}">
                      <a16:colId xmlns:a16="http://schemas.microsoft.com/office/drawing/2014/main" val="1667889199"/>
                    </a:ext>
                  </a:extLst>
                </a:gridCol>
                <a:gridCol w="685800">
                  <a:extLst>
                    <a:ext uri="{9D8B030D-6E8A-4147-A177-3AD203B41FA5}">
                      <a16:colId xmlns:a16="http://schemas.microsoft.com/office/drawing/2014/main" val="2477614217"/>
                    </a:ext>
                  </a:extLst>
                </a:gridCol>
                <a:gridCol w="685800">
                  <a:extLst>
                    <a:ext uri="{9D8B030D-6E8A-4147-A177-3AD203B41FA5}">
                      <a16:colId xmlns:a16="http://schemas.microsoft.com/office/drawing/2014/main" val="2726751009"/>
                    </a:ext>
                  </a:extLst>
                </a:gridCol>
                <a:gridCol w="685800">
                  <a:extLst>
                    <a:ext uri="{9D8B030D-6E8A-4147-A177-3AD203B41FA5}">
                      <a16:colId xmlns:a16="http://schemas.microsoft.com/office/drawing/2014/main" val="634695096"/>
                    </a:ext>
                  </a:extLst>
                </a:gridCol>
                <a:gridCol w="685800">
                  <a:extLst>
                    <a:ext uri="{9D8B030D-6E8A-4147-A177-3AD203B41FA5}">
                      <a16:colId xmlns:a16="http://schemas.microsoft.com/office/drawing/2014/main" val="4293523898"/>
                    </a:ext>
                  </a:extLst>
                </a:gridCol>
              </a:tblGrid>
              <a:tr h="167640">
                <a:tc>
                  <a:txBody>
                    <a:bodyPr/>
                    <a:lstStyle/>
                    <a:p>
                      <a:pPr algn="l"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AGE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INCOME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2652145"/>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0" i="0" u="none" strike="noStrike">
                          <a:solidFill>
                            <a:srgbClr val="000000"/>
                          </a:solidFill>
                          <a:effectLst/>
                          <a:latin typeface="Arial" panose="020B0604020202020204" pitchFamily="34" charset="0"/>
                        </a:rPr>
                        <a:t>GENDER</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7307479"/>
                  </a:ext>
                </a:extLst>
              </a:tr>
              <a:tr h="16764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18-25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56+</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$50K-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endParaRPr lang="en-US" sz="1000" b="0" i="0" u="none" strike="noStrike">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480097"/>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TOTAL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Z</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GEN X</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MILL</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BOOMER</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FEMALE</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$25K&lt;</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$49.9K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$74.9K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$75K+</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912596"/>
                  </a:ext>
                </a:extLst>
              </a:tr>
              <a:tr h="335280">
                <a:tc>
                  <a:txBody>
                    <a:bodyPr/>
                    <a:lstStyle/>
                    <a:p>
                      <a:pPr algn="ctr" fontAlgn="b"/>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br>
                        <a:rPr lang="en-US" sz="1000" b="0" i="0" u="none" strike="noStrike">
                          <a:solidFill>
                            <a:srgbClr val="000000"/>
                          </a:solidFill>
                          <a:effectLst/>
                          <a:latin typeface="Arial" panose="020B0604020202020204" pitchFamily="34" charset="0"/>
                        </a:rPr>
                      </a:br>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(A)</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(B)</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(C)</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(E)</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(J)</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(K)</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(L)</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320009"/>
                  </a:ext>
                </a:extLst>
              </a:tr>
              <a:tr h="167640">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643480"/>
                  </a:ext>
                </a:extLst>
              </a:tr>
              <a:tr h="167640">
                <a:tc>
                  <a:txBody>
                    <a:bodyPr/>
                    <a:lstStyle/>
                    <a:p>
                      <a:pPr algn="l" fontAlgn="t"/>
                      <a:r>
                        <a:rPr lang="en-US" sz="1000" b="0" i="0" u="none" strike="noStrike" dirty="0">
                          <a:solidFill>
                            <a:srgbClr val="000000"/>
                          </a:solidFill>
                          <a:effectLst/>
                          <a:latin typeface="Arial" panose="020B0604020202020204" pitchFamily="34" charset="0"/>
                        </a:rPr>
                        <a:t>Base: Used E-cigarettes past year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285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182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109</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66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t"/>
                      <a:r>
                        <a:rPr lang="en-US" sz="1000" b="0" i="0" u="none" strike="noStrike" dirty="0">
                          <a:solidFill>
                            <a:srgbClr val="000000"/>
                          </a:solidFill>
                          <a:effectLst/>
                          <a:latin typeface="Arial" panose="020B0604020202020204" pitchFamily="34" charset="0"/>
                        </a:rPr>
                        <a:t>44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74652476"/>
                  </a:ext>
                </a:extLst>
              </a:tr>
              <a:tr h="167640">
                <a:tc>
                  <a:txBody>
                    <a:bodyPr/>
                    <a:lstStyle/>
                    <a:p>
                      <a:pPr algn="l" fontAlgn="t"/>
                      <a:r>
                        <a:rPr lang="en-US" sz="1000" b="0" i="0" u="none" strike="noStrike">
                          <a:solidFill>
                            <a:srgbClr val="000000"/>
                          </a:solidFill>
                          <a:effectLst/>
                          <a:latin typeface="Arial" panose="020B0604020202020204" pitchFamily="34" charset="0"/>
                        </a:rPr>
                        <a:t>Multiple times a day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44%</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50% </a:t>
                      </a:r>
                      <a:r>
                        <a:rPr lang="en-US" sz="1000" b="0" i="0" u="none" strike="noStrike">
                          <a:solidFill>
                            <a:srgbClr val="FF0000"/>
                          </a:solidFill>
                          <a:effectLst/>
                          <a:latin typeface="Arial" panose="020B0604020202020204" pitchFamily="34" charset="0"/>
                        </a:rPr>
                        <a:t>K</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150549"/>
                  </a:ext>
                </a:extLst>
              </a:tr>
              <a:tr h="167640">
                <a:tc>
                  <a:txBody>
                    <a:bodyPr/>
                    <a:lstStyle/>
                    <a:p>
                      <a:pPr algn="l" fontAlgn="t"/>
                      <a:r>
                        <a:rPr lang="en-US" sz="1000" b="0" i="0" u="none" strike="noStrike">
                          <a:solidFill>
                            <a:srgbClr val="000000"/>
                          </a:solidFill>
                          <a:effectLst/>
                          <a:latin typeface="Arial" panose="020B0604020202020204" pitchFamily="34" charset="0"/>
                        </a:rPr>
                        <a:t>Once a day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424440"/>
                  </a:ext>
                </a:extLst>
              </a:tr>
              <a:tr h="167640">
                <a:tc>
                  <a:txBody>
                    <a:bodyPr/>
                    <a:lstStyle/>
                    <a:p>
                      <a:pPr algn="l" fontAlgn="t"/>
                      <a:r>
                        <a:rPr lang="en-US" sz="1000" b="0" i="0" u="none" strike="noStrike">
                          <a:solidFill>
                            <a:srgbClr val="000000"/>
                          </a:solidFill>
                          <a:effectLst/>
                          <a:latin typeface="Arial" panose="020B0604020202020204" pitchFamily="34" charset="0"/>
                        </a:rPr>
                        <a:t>Several times a week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472593"/>
                  </a:ext>
                </a:extLst>
              </a:tr>
              <a:tr h="167640">
                <a:tc>
                  <a:txBody>
                    <a:bodyPr/>
                    <a:lstStyle/>
                    <a:p>
                      <a:pPr algn="l" fontAlgn="t"/>
                      <a:r>
                        <a:rPr lang="en-US" sz="1000" b="0" i="0" u="none" strike="noStrike">
                          <a:solidFill>
                            <a:srgbClr val="000000"/>
                          </a:solidFill>
                          <a:effectLst/>
                          <a:latin typeface="Arial" panose="020B0604020202020204" pitchFamily="34" charset="0"/>
                        </a:rPr>
                        <a:t>Once a week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 </a:t>
                      </a:r>
                      <a:r>
                        <a:rPr lang="en-US" sz="1000" b="0" i="0" u="none" strike="noStrike">
                          <a:solidFill>
                            <a:srgbClr val="FF0000"/>
                          </a:solidFill>
                          <a:effectLst/>
                          <a:latin typeface="Arial" panose="020B0604020202020204" pitchFamily="34" charset="0"/>
                        </a:rPr>
                        <a:t>lm</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349770"/>
                  </a:ext>
                </a:extLst>
              </a:tr>
              <a:tr h="167640">
                <a:tc>
                  <a:txBody>
                    <a:bodyPr/>
                    <a:lstStyle/>
                    <a:p>
                      <a:pPr algn="l" fontAlgn="t"/>
                      <a:r>
                        <a:rPr lang="en-US" sz="1000" b="0" i="0" u="none" strike="noStrike">
                          <a:solidFill>
                            <a:srgbClr val="000000"/>
                          </a:solidFill>
                          <a:effectLst/>
                          <a:latin typeface="Arial" panose="020B0604020202020204" pitchFamily="34" charset="0"/>
                        </a:rPr>
                        <a:t>Several times a month</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15% </a:t>
                      </a:r>
                      <a:r>
                        <a:rPr lang="en-US" sz="1000" b="0" i="0" u="none" strike="noStrike">
                          <a:solidFill>
                            <a:srgbClr val="FF0000"/>
                          </a:solidFill>
                          <a:effectLst/>
                          <a:latin typeface="Arial" panose="020B0604020202020204" pitchFamily="34" charset="0"/>
                        </a:rPr>
                        <a:t>B</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0% </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14%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16% </a:t>
                      </a:r>
                      <a:r>
                        <a:rPr lang="en-US" sz="1000" b="0" i="0" u="none" strike="noStrike">
                          <a:solidFill>
                            <a:srgbClr val="FF0000"/>
                          </a:solidFill>
                          <a:effectLst/>
                          <a:latin typeface="Arial" panose="020B0604020202020204" pitchFamily="34" charset="0"/>
                        </a:rPr>
                        <a:t>N</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221889"/>
                  </a:ext>
                </a:extLst>
              </a:tr>
              <a:tr h="167640">
                <a:tc>
                  <a:txBody>
                    <a:bodyPr/>
                    <a:lstStyle/>
                    <a:p>
                      <a:pPr algn="l" fontAlgn="t"/>
                      <a:r>
                        <a:rPr lang="en-US" sz="1000" b="0" i="0" u="none" strike="noStrike">
                          <a:solidFill>
                            <a:srgbClr val="000000"/>
                          </a:solidFill>
                          <a:effectLst/>
                          <a:latin typeface="Arial" panose="020B0604020202020204" pitchFamily="34" charset="0"/>
                        </a:rPr>
                        <a:t>Once a month</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8% </a:t>
                      </a:r>
                      <a:r>
                        <a:rPr lang="en-US" sz="1000" b="0" i="0" u="none" strike="noStrike">
                          <a:solidFill>
                            <a:srgbClr val="FF0000"/>
                          </a:solidFill>
                          <a:effectLst/>
                          <a:latin typeface="Arial" panose="020B0604020202020204" pitchFamily="34" charset="0"/>
                        </a:rPr>
                        <a:t>bd</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4%</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6%</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977989"/>
                  </a:ext>
                </a:extLst>
              </a:tr>
              <a:tr h="167640">
                <a:tc>
                  <a:txBody>
                    <a:bodyPr/>
                    <a:lstStyle/>
                    <a:p>
                      <a:pPr algn="l" fontAlgn="t"/>
                      <a:r>
                        <a:rPr lang="en-US" sz="1000" b="0" i="0" u="none" strike="noStrike">
                          <a:solidFill>
                            <a:srgbClr val="000000"/>
                          </a:solidFill>
                          <a:effectLst/>
                          <a:latin typeface="Arial" panose="020B0604020202020204" pitchFamily="34" charset="0"/>
                        </a:rPr>
                        <a:t>Less often than once a month</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21%</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31% </a:t>
                      </a:r>
                      <a:r>
                        <a:rPr lang="en-US" sz="1000" b="0" i="0" u="none" strike="noStrike">
                          <a:solidFill>
                            <a:srgbClr val="FF0000"/>
                          </a:solidFill>
                          <a:effectLst/>
                          <a:latin typeface="Arial" panose="020B0604020202020204" pitchFamily="34" charset="0"/>
                        </a:rPr>
                        <a:t>C</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20%</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25%</a:t>
                      </a:r>
                      <a:r>
                        <a:rPr lang="en-US" sz="1000" b="0" i="0" u="none" strike="noStrike">
                          <a:solidFill>
                            <a:srgbClr val="FF0000"/>
                          </a:solidFill>
                          <a:effectLst/>
                          <a:latin typeface="Arial" panose="020B0604020202020204" pitchFamily="34" charset="0"/>
                        </a:rPr>
                        <a:t> J</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27% </a:t>
                      </a:r>
                      <a:r>
                        <a:rPr lang="en-US" sz="1000" b="0" i="0" u="none" strike="noStrike">
                          <a:solidFill>
                            <a:srgbClr val="FF0000"/>
                          </a:solidFill>
                          <a:effectLst/>
                          <a:latin typeface="Arial" panose="020B0604020202020204" pitchFamily="34" charset="0"/>
                        </a:rPr>
                        <a:t>NO</a:t>
                      </a:r>
                      <a:endParaRPr lang="en-US" sz="1000" b="0" i="0" u="none" strike="noStrike">
                        <a:solidFill>
                          <a:srgbClr val="000000"/>
                        </a:solidFill>
                        <a:effectLst/>
                        <a:latin typeface="Arial" panose="020B0604020202020204" pitchFamily="34" charset="0"/>
                      </a:endParaRP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26% </a:t>
                      </a:r>
                      <a:r>
                        <a:rPr lang="en-US" sz="1000" b="0" i="0" u="none" strike="noStrike">
                          <a:solidFill>
                            <a:srgbClr val="FF0000"/>
                          </a:solidFill>
                          <a:effectLst/>
                          <a:latin typeface="Arial" panose="020B0604020202020204" pitchFamily="34" charset="0"/>
                        </a:rPr>
                        <a:t>NO</a:t>
                      </a:r>
                      <a:endParaRPr lang="en-US" sz="10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Arial" panose="020B0604020202020204" pitchFamily="34" charset="0"/>
                        </a:rPr>
                        <a:t>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516841"/>
                  </a:ext>
                </a:extLst>
              </a:tr>
            </a:tbl>
          </a:graphicData>
        </a:graphic>
      </p:graphicFrame>
      <p:graphicFrame>
        <p:nvGraphicFramePr>
          <p:cNvPr id="3" name="Table 2">
            <a:extLst>
              <a:ext uri="{FF2B5EF4-FFF2-40B4-BE49-F238E27FC236}">
                <a16:creationId xmlns:a16="http://schemas.microsoft.com/office/drawing/2014/main" id="{BD18B04C-08D3-4691-AC61-E7B5C254B2F0}"/>
              </a:ext>
            </a:extLst>
          </p:cNvPr>
          <p:cNvGraphicFramePr>
            <a:graphicFrameLocks noGrp="1"/>
          </p:cNvGraphicFramePr>
          <p:nvPr>
            <p:extLst>
              <p:ext uri="{D42A27DB-BD31-4B8C-83A1-F6EECF244321}">
                <p14:modId xmlns:p14="http://schemas.microsoft.com/office/powerpoint/2010/main" val="3502406315"/>
              </p:ext>
            </p:extLst>
          </p:nvPr>
        </p:nvGraphicFramePr>
        <p:xfrm>
          <a:off x="4849182" y="6355080"/>
          <a:ext cx="3176232" cy="502920"/>
        </p:xfrm>
        <a:graphic>
          <a:graphicData uri="http://schemas.openxmlformats.org/drawingml/2006/table">
            <a:tbl>
              <a:tblPr/>
              <a:tblGrid>
                <a:gridCol w="3176232">
                  <a:extLst>
                    <a:ext uri="{9D8B030D-6E8A-4147-A177-3AD203B41FA5}">
                      <a16:colId xmlns:a16="http://schemas.microsoft.com/office/drawing/2014/main" val="1561557178"/>
                    </a:ext>
                  </a:extLst>
                </a:gridCol>
              </a:tblGrid>
              <a:tr h="167640">
                <a:tc>
                  <a:txBody>
                    <a:bodyPr/>
                    <a:lstStyle/>
                    <a:p>
                      <a:pPr algn="l" fontAlgn="t"/>
                      <a:r>
                        <a:rPr lang="en-US" sz="1000" b="0" i="0" u="none" strike="noStrike" dirty="0">
                          <a:solidFill>
                            <a:srgbClr val="000000"/>
                          </a:solidFill>
                          <a:effectLst/>
                          <a:latin typeface="Arial" panose="020B0604020202020204" pitchFamily="34" charset="0"/>
                        </a:rPr>
                        <a:t>Q9.4. How often do you use...electronic cigarettes?</a:t>
                      </a:r>
                    </a:p>
                  </a:txBody>
                  <a:tcPr marL="7620" marR="7620" marT="7620" marB="0">
                    <a:lnL>
                      <a:noFill/>
                    </a:lnL>
                    <a:lnR>
                      <a:noFill/>
                    </a:lnR>
                    <a:lnT>
                      <a:noFill/>
                    </a:lnT>
                    <a:lnB>
                      <a:noFill/>
                    </a:lnB>
                  </a:tcPr>
                </a:tc>
                <a:extLst>
                  <a:ext uri="{0D108BD9-81ED-4DB2-BD59-A6C34878D82A}">
                    <a16:rowId xmlns:a16="http://schemas.microsoft.com/office/drawing/2014/main" val="2543105981"/>
                  </a:ext>
                </a:extLst>
              </a:tr>
              <a:tr h="16764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617031572"/>
                  </a:ext>
                </a:extLst>
              </a:tr>
              <a:tr h="167640">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lnL>
                      <a:noFill/>
                    </a:lnL>
                    <a:lnR>
                      <a:noFill/>
                    </a:lnR>
                    <a:lnT>
                      <a:noFill/>
                    </a:lnT>
                    <a:lnB>
                      <a:noFill/>
                    </a:lnB>
                  </a:tcPr>
                </a:tc>
                <a:extLst>
                  <a:ext uri="{0D108BD9-81ED-4DB2-BD59-A6C34878D82A}">
                    <a16:rowId xmlns:a16="http://schemas.microsoft.com/office/drawing/2014/main" val="1308015133"/>
                  </a:ext>
                </a:extLst>
              </a:tr>
            </a:tbl>
          </a:graphicData>
        </a:graphic>
      </p:graphicFrame>
      <p:sp>
        <p:nvSpPr>
          <p:cNvPr id="4" name="Rectangle 3">
            <a:extLst>
              <a:ext uri="{FF2B5EF4-FFF2-40B4-BE49-F238E27FC236}">
                <a16:creationId xmlns:a16="http://schemas.microsoft.com/office/drawing/2014/main" id="{3A5BFB52-CE9C-4509-92EC-701A6908A57F}"/>
              </a:ext>
            </a:extLst>
          </p:cNvPr>
          <p:cNvSpPr/>
          <p:nvPr/>
        </p:nvSpPr>
        <p:spPr>
          <a:xfrm>
            <a:off x="0" y="0"/>
            <a:ext cx="12192000" cy="580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 name="Straight Connector 4">
            <a:extLst>
              <a:ext uri="{FF2B5EF4-FFF2-40B4-BE49-F238E27FC236}">
                <a16:creationId xmlns:a16="http://schemas.microsoft.com/office/drawing/2014/main" id="{2450F5B8-7D8A-4041-AF3E-F246B7B268F2}"/>
              </a:ext>
            </a:extLst>
          </p:cNvPr>
          <p:cNvCxnSpPr/>
          <p:nvPr/>
        </p:nvCxnSpPr>
        <p:spPr>
          <a:xfrm>
            <a:off x="0" y="616289"/>
            <a:ext cx="1219200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3021BD8-FAA8-4206-9F74-A68464A724AD}"/>
              </a:ext>
            </a:extLst>
          </p:cNvPr>
          <p:cNvSpPr/>
          <p:nvPr/>
        </p:nvSpPr>
        <p:spPr>
          <a:xfrm>
            <a:off x="137346" y="105336"/>
            <a:ext cx="4577215" cy="400110"/>
          </a:xfrm>
          <a:prstGeom prst="rect">
            <a:avLst/>
          </a:prstGeom>
        </p:spPr>
        <p:txBody>
          <a:bodyPr wrap="none">
            <a:spAutoFit/>
          </a:bodyPr>
          <a:lstStyle/>
          <a:p>
            <a:r>
              <a:rPr lang="en-US" sz="2000" b="1" dirty="0"/>
              <a:t>Subgroups – How Often Use E-Cigarettes</a:t>
            </a:r>
          </a:p>
        </p:txBody>
      </p:sp>
      <p:sp>
        <p:nvSpPr>
          <p:cNvPr id="7" name="TextBox 6">
            <a:extLst>
              <a:ext uri="{FF2B5EF4-FFF2-40B4-BE49-F238E27FC236}">
                <a16:creationId xmlns:a16="http://schemas.microsoft.com/office/drawing/2014/main" id="{308C25C7-C485-4E8E-99E4-F6155A770574}"/>
              </a:ext>
            </a:extLst>
          </p:cNvPr>
          <p:cNvSpPr txBox="1"/>
          <p:nvPr/>
        </p:nvSpPr>
        <p:spPr>
          <a:xfrm>
            <a:off x="409852" y="726056"/>
            <a:ext cx="1135454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Males are significantly more likely to smoke e-cigarettes multiple times a day compared to females.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Idahoans with lower incomes are more likely than those with higher incomes to say they smoke e-cigarettes less often than once a month.</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414041137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2">
    <a:dk1>
      <a:srgbClr val="000000"/>
    </a:dk1>
    <a:lt1>
      <a:srgbClr val="FFFFFF"/>
    </a:lt1>
    <a:dk2>
      <a:srgbClr val="44546A"/>
    </a:dk2>
    <a:lt2>
      <a:srgbClr val="E7E6E6"/>
    </a:lt2>
    <a:accent1>
      <a:srgbClr val="75BA43"/>
    </a:accent1>
    <a:accent2>
      <a:srgbClr val="004F7E"/>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C6F6BAC37B6D42A0A301B5D1310E6E" ma:contentTypeVersion="15" ma:contentTypeDescription="Create a new document." ma:contentTypeScope="" ma:versionID="bac8704436c6cd1420cf9e3ce1a63497">
  <xsd:schema xmlns:xsd="http://www.w3.org/2001/XMLSchema" xmlns:xs="http://www.w3.org/2001/XMLSchema" xmlns:p="http://schemas.microsoft.com/office/2006/metadata/properties" xmlns:ns2="425263af-8471-4291-b4e7-6a6544f32749" xmlns:ns3="e83a6d31-3081-4a55-8580-d32e48e1b6c6" targetNamespace="http://schemas.microsoft.com/office/2006/metadata/properties" ma:root="true" ma:fieldsID="3a00115b9248ec1c6a0689508d900fbc" ns2:_="" ns3:_="">
    <xsd:import namespace="425263af-8471-4291-b4e7-6a6544f32749"/>
    <xsd:import namespace="e83a6d31-3081-4a55-8580-d32e48e1b6c6"/>
    <xsd:element name="properties">
      <xsd:complexType>
        <xsd:sequence>
          <xsd:element name="documentManagement">
            <xsd:complexType>
              <xsd:all>
                <xsd:element ref="ns2:Customer" minOccurs="0"/>
                <xsd:element ref="ns2:Project" minOccurs="0"/>
                <xsd:element ref="ns3:SharedWithUsers" minOccurs="0"/>
                <xsd:element ref="ns3: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263af-8471-4291-b4e7-6a6544f32749" elementFormDefault="qualified">
    <xsd:import namespace="http://schemas.microsoft.com/office/2006/documentManagement/types"/>
    <xsd:import namespace="http://schemas.microsoft.com/office/infopath/2007/PartnerControls"/>
    <xsd:element name="Customer" ma:index="8" nillable="true" ma:displayName="Customer" ma:internalName="Customer">
      <xsd:simpleType>
        <xsd:restriction base="dms:Text">
          <xsd:maxLength value="255"/>
        </xsd:restriction>
      </xsd:simpleType>
    </xsd:element>
    <xsd:element name="Project" ma:index="9" nillable="true" ma:displayName="Project" ma:internalName="Project">
      <xsd:simpleType>
        <xsd:restriction base="dms:Text">
          <xsd:maxLength value="255"/>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3a6d31-3081-4a55-8580-d32e48e1b6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stomer xmlns="425263af-8471-4291-b4e7-6a6544f32749" xsi:nil="true"/>
    <Project xmlns="425263af-8471-4291-b4e7-6a6544f32749" xsi:nil="true"/>
  </documentManagement>
</p:properties>
</file>

<file path=customXml/itemProps1.xml><?xml version="1.0" encoding="utf-8"?>
<ds:datastoreItem xmlns:ds="http://schemas.openxmlformats.org/officeDocument/2006/customXml" ds:itemID="{B0E464AC-276D-4AB3-86B7-9FC2762BE48C}">
  <ds:schemaRefs>
    <ds:schemaRef ds:uri="http://schemas.microsoft.com/sharepoint/v3/contenttype/forms"/>
  </ds:schemaRefs>
</ds:datastoreItem>
</file>

<file path=customXml/itemProps2.xml><?xml version="1.0" encoding="utf-8"?>
<ds:datastoreItem xmlns:ds="http://schemas.openxmlformats.org/officeDocument/2006/customXml" ds:itemID="{EF0663F6-AC08-41E0-B469-8A5865148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5263af-8471-4291-b4e7-6a6544f32749"/>
    <ds:schemaRef ds:uri="e83a6d31-3081-4a55-8580-d32e48e1b6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CAB6A6-30BA-4F06-A252-10481C865FC3}">
  <ds:schemaRefs>
    <ds:schemaRef ds:uri="http://schemas.microsoft.com/office/2006/documentManagement/types"/>
    <ds:schemaRef ds:uri="http://schemas.microsoft.com/office/2006/metadata/properties"/>
    <ds:schemaRef ds:uri="http://purl.org/dc/elements/1.1/"/>
    <ds:schemaRef ds:uri="425263af-8471-4291-b4e7-6a6544f32749"/>
    <ds:schemaRef ds:uri="http://purl.org/dc/terms/"/>
    <ds:schemaRef ds:uri="http://schemas.microsoft.com/office/infopath/2007/PartnerControls"/>
    <ds:schemaRef ds:uri="http://schemas.openxmlformats.org/package/2006/metadata/core-properties"/>
    <ds:schemaRef ds:uri="e83a6d31-3081-4a55-8580-d32e48e1b6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30364</TotalTime>
  <Words>30153</Words>
  <Application>Microsoft Office PowerPoint</Application>
  <PresentationFormat>Widescreen</PresentationFormat>
  <Paragraphs>8275</Paragraphs>
  <Slides>104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104</vt:i4>
      </vt:variant>
    </vt:vector>
  </HeadingPairs>
  <TitlesOfParts>
    <vt:vector size="115" baseType="lpstr">
      <vt:lpstr>Arial</vt:lpstr>
      <vt:lpstr>Calibri</vt:lpstr>
      <vt:lpstr>Calibri Light</vt:lpstr>
      <vt:lpstr>Franklin Gothic Book</vt:lpstr>
      <vt:lpstr>Franklin Gothic Demi</vt:lpstr>
      <vt:lpstr>Franklin Gothic Demi Cond</vt:lpstr>
      <vt:lpstr>Franklin Gothic Medium</vt:lpstr>
      <vt:lpstr>Franklin Gothic Medium Cond</vt:lpstr>
      <vt:lpstr>Wingdings</vt:lpstr>
      <vt:lpstr>Office Theme</vt:lpstr>
      <vt:lpstr>Custom Design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the benefit of visualization.</dc:title>
  <dc:creator>Stephen Yokley</dc:creator>
  <cp:lastModifiedBy>Lynne Lockwood</cp:lastModifiedBy>
  <cp:revision>953</cp:revision>
  <cp:lastPrinted>2017-10-03T13:19:52Z</cp:lastPrinted>
  <dcterms:created xsi:type="dcterms:W3CDTF">2017-08-16T20:32:55Z</dcterms:created>
  <dcterms:modified xsi:type="dcterms:W3CDTF">2020-06-29T16:02:15Z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0x01010074C6F6BAC37B6D42A0A301B5D1310E6E</vt:lpwstr>
  </property>
</Properties>
</file>